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7" r:id="rId2"/>
    <p:sldId id="333" r:id="rId3"/>
    <p:sldId id="341" r:id="rId4"/>
    <p:sldId id="342" r:id="rId5"/>
    <p:sldId id="335" r:id="rId6"/>
    <p:sldId id="312" r:id="rId7"/>
    <p:sldId id="325" r:id="rId8"/>
    <p:sldId id="340" r:id="rId9"/>
    <p:sldId id="327" r:id="rId10"/>
    <p:sldId id="314" r:id="rId11"/>
    <p:sldId id="329" r:id="rId12"/>
    <p:sldId id="336" r:id="rId13"/>
    <p:sldId id="337" r:id="rId14"/>
    <p:sldId id="343" r:id="rId15"/>
    <p:sldId id="344" r:id="rId16"/>
    <p:sldId id="345" r:id="rId17"/>
    <p:sldId id="346" r:id="rId18"/>
    <p:sldId id="347" r:id="rId19"/>
    <p:sldId id="326" r:id="rId20"/>
    <p:sldId id="294" r:id="rId21"/>
    <p:sldId id="350" r:id="rId22"/>
    <p:sldId id="349" r:id="rId23"/>
    <p:sldId id="331" r:id="rId24"/>
    <p:sldId id="308" r:id="rId25"/>
    <p:sldId id="328" r:id="rId26"/>
    <p:sldId id="332" r:id="rId27"/>
    <p:sldId id="334" r:id="rId28"/>
    <p:sldId id="321" r:id="rId29"/>
    <p:sldId id="338" r:id="rId30"/>
    <p:sldId id="339" r:id="rId31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  <a:srgbClr val="3C3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49" autoAdjust="0"/>
    <p:restoredTop sz="86400" autoAdjust="0"/>
  </p:normalViewPr>
  <p:slideViewPr>
    <p:cSldViewPr snapToGrid="0" snapToObjects="1">
      <p:cViewPr>
        <p:scale>
          <a:sx n="66" d="100"/>
          <a:sy n="66" d="100"/>
        </p:scale>
        <p:origin x="-942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ACC74E-ED80-4968-843C-BEBC249FD4D6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6F8B1D10-55F3-4BA9-9B3D-8D7F2FFB3352}">
      <dgm:prSet phldrT="[Text]"/>
      <dgm:spPr/>
      <dgm:t>
        <a:bodyPr/>
        <a:lstStyle/>
        <a:p>
          <a:pPr algn="ctr"/>
          <a:r>
            <a:rPr lang="de-AT"/>
            <a:t>Coordination</a:t>
          </a:r>
        </a:p>
        <a:p>
          <a:pPr algn="ctr"/>
          <a:r>
            <a:rPr lang="de-AT"/>
            <a:t>Capacity building</a:t>
          </a:r>
        </a:p>
      </dgm:t>
    </dgm:pt>
    <dgm:pt modelId="{3E963323-B1DD-4FDC-8209-1CD5E14D30AD}" type="parTrans" cxnId="{94E810F4-8F7B-4EFB-B6BF-7CC8175FD5A9}">
      <dgm:prSet/>
      <dgm:spPr/>
      <dgm:t>
        <a:bodyPr/>
        <a:lstStyle/>
        <a:p>
          <a:pPr algn="ctr"/>
          <a:endParaRPr lang="de-AT"/>
        </a:p>
      </dgm:t>
    </dgm:pt>
    <dgm:pt modelId="{210411F0-F5B5-48E3-8F9F-334757A65A95}" type="sibTrans" cxnId="{94E810F4-8F7B-4EFB-B6BF-7CC8175FD5A9}">
      <dgm:prSet/>
      <dgm:spPr/>
      <dgm:t>
        <a:bodyPr/>
        <a:lstStyle/>
        <a:p>
          <a:pPr algn="ctr"/>
          <a:endParaRPr lang="de-AT"/>
        </a:p>
      </dgm:t>
    </dgm:pt>
    <dgm:pt modelId="{74089225-7B56-4DA4-92F5-C49592E410F1}">
      <dgm:prSet phldrT="[Text]"/>
      <dgm:spPr/>
      <dgm:t>
        <a:bodyPr/>
        <a:lstStyle/>
        <a:p>
          <a:pPr algn="ctr"/>
          <a:r>
            <a:rPr lang="de-AT"/>
            <a:t>Observations</a:t>
          </a:r>
        </a:p>
      </dgm:t>
    </dgm:pt>
    <dgm:pt modelId="{1FD314FF-5058-4EB5-A11A-F79EAD1281A0}" type="parTrans" cxnId="{4DC3620E-4EB0-4B27-84AC-A067EDE1F3B9}">
      <dgm:prSet/>
      <dgm:spPr/>
      <dgm:t>
        <a:bodyPr/>
        <a:lstStyle/>
        <a:p>
          <a:pPr algn="ctr"/>
          <a:endParaRPr lang="de-AT"/>
        </a:p>
      </dgm:t>
    </dgm:pt>
    <dgm:pt modelId="{F3DBBE54-BF13-4C46-97E0-1B563B0A6627}" type="sibTrans" cxnId="{4DC3620E-4EB0-4B27-84AC-A067EDE1F3B9}">
      <dgm:prSet/>
      <dgm:spPr/>
      <dgm:t>
        <a:bodyPr/>
        <a:lstStyle/>
        <a:p>
          <a:pPr algn="ctr"/>
          <a:endParaRPr lang="de-AT"/>
        </a:p>
      </dgm:t>
    </dgm:pt>
    <dgm:pt modelId="{176E59D7-AC3E-42C8-B788-460AAA38FF5B}">
      <dgm:prSet phldrT="[Text]"/>
      <dgm:spPr/>
      <dgm:t>
        <a:bodyPr/>
        <a:lstStyle/>
        <a:p>
          <a:pPr algn="ctr"/>
          <a:r>
            <a:rPr lang="de-AT"/>
            <a:t>Services</a:t>
          </a:r>
        </a:p>
      </dgm:t>
    </dgm:pt>
    <dgm:pt modelId="{A76E8063-0315-4974-BDA4-0E08A7A3FCA0}" type="parTrans" cxnId="{8E30A071-BA7C-44BD-AC18-5BD3E455A202}">
      <dgm:prSet/>
      <dgm:spPr/>
      <dgm:t>
        <a:bodyPr/>
        <a:lstStyle/>
        <a:p>
          <a:pPr algn="ctr"/>
          <a:endParaRPr lang="de-AT"/>
        </a:p>
      </dgm:t>
    </dgm:pt>
    <dgm:pt modelId="{900F2EEB-5F74-43E5-A93B-C8C9489E8625}" type="sibTrans" cxnId="{8E30A071-BA7C-44BD-AC18-5BD3E455A202}">
      <dgm:prSet/>
      <dgm:spPr/>
      <dgm:t>
        <a:bodyPr/>
        <a:lstStyle/>
        <a:p>
          <a:pPr algn="ctr"/>
          <a:endParaRPr lang="de-AT"/>
        </a:p>
      </dgm:t>
    </dgm:pt>
    <dgm:pt modelId="{82624CB2-A534-48F8-9FF6-A7FEF6961F02}" type="pres">
      <dgm:prSet presAssocID="{35ACC74E-ED80-4968-843C-BEBC249FD4D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BAA92984-732E-4F61-B80D-5DD76F21925E}" type="pres">
      <dgm:prSet presAssocID="{6F8B1D10-55F3-4BA9-9B3D-8D7F2FFB335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CA70033C-987E-4DB2-AEE4-20DABFC51A11}" type="pres">
      <dgm:prSet presAssocID="{210411F0-F5B5-48E3-8F9F-334757A65A95}" presName="sibTrans" presStyleLbl="sibTrans2D1" presStyleIdx="0" presStyleCnt="3"/>
      <dgm:spPr/>
      <dgm:t>
        <a:bodyPr/>
        <a:lstStyle/>
        <a:p>
          <a:endParaRPr lang="de-AT"/>
        </a:p>
      </dgm:t>
    </dgm:pt>
    <dgm:pt modelId="{7A0F7CCC-F0C5-4971-8F4A-B5EEB0EAB46D}" type="pres">
      <dgm:prSet presAssocID="{210411F0-F5B5-48E3-8F9F-334757A65A95}" presName="connectorText" presStyleLbl="sibTrans2D1" presStyleIdx="0" presStyleCnt="3"/>
      <dgm:spPr/>
      <dgm:t>
        <a:bodyPr/>
        <a:lstStyle/>
        <a:p>
          <a:endParaRPr lang="de-AT"/>
        </a:p>
      </dgm:t>
    </dgm:pt>
    <dgm:pt modelId="{512EB9B9-711F-4EED-BE32-913021DB2367}" type="pres">
      <dgm:prSet presAssocID="{74089225-7B56-4DA4-92F5-C49592E410F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50C55EFF-52D3-428D-9E30-1C2D0A55792D}" type="pres">
      <dgm:prSet presAssocID="{F3DBBE54-BF13-4C46-97E0-1B563B0A6627}" presName="sibTrans" presStyleLbl="sibTrans2D1" presStyleIdx="1" presStyleCnt="3"/>
      <dgm:spPr/>
      <dgm:t>
        <a:bodyPr/>
        <a:lstStyle/>
        <a:p>
          <a:endParaRPr lang="de-AT"/>
        </a:p>
      </dgm:t>
    </dgm:pt>
    <dgm:pt modelId="{7C50E436-5AE0-4A4C-BB96-0B59E0986DF5}" type="pres">
      <dgm:prSet presAssocID="{F3DBBE54-BF13-4C46-97E0-1B563B0A6627}" presName="connectorText" presStyleLbl="sibTrans2D1" presStyleIdx="1" presStyleCnt="3"/>
      <dgm:spPr/>
      <dgm:t>
        <a:bodyPr/>
        <a:lstStyle/>
        <a:p>
          <a:endParaRPr lang="de-AT"/>
        </a:p>
      </dgm:t>
    </dgm:pt>
    <dgm:pt modelId="{34660EF5-E6DE-4B31-AB82-7C8F80DE955C}" type="pres">
      <dgm:prSet presAssocID="{176E59D7-AC3E-42C8-B788-460AAA38FF5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C6A79FF8-A6D7-4833-9AB5-A46C1E42888B}" type="pres">
      <dgm:prSet presAssocID="{900F2EEB-5F74-43E5-A93B-C8C9489E8625}" presName="sibTrans" presStyleLbl="sibTrans2D1" presStyleIdx="2" presStyleCnt="3"/>
      <dgm:spPr/>
      <dgm:t>
        <a:bodyPr/>
        <a:lstStyle/>
        <a:p>
          <a:endParaRPr lang="de-AT"/>
        </a:p>
      </dgm:t>
    </dgm:pt>
    <dgm:pt modelId="{065F152C-FEB4-4125-823F-D9BD8C2B4D64}" type="pres">
      <dgm:prSet presAssocID="{900F2EEB-5F74-43E5-A93B-C8C9489E8625}" presName="connectorText" presStyleLbl="sibTrans2D1" presStyleIdx="2" presStyleCnt="3"/>
      <dgm:spPr/>
      <dgm:t>
        <a:bodyPr/>
        <a:lstStyle/>
        <a:p>
          <a:endParaRPr lang="de-AT"/>
        </a:p>
      </dgm:t>
    </dgm:pt>
  </dgm:ptLst>
  <dgm:cxnLst>
    <dgm:cxn modelId="{46F6DE42-23BC-4324-9C51-37F50B422F72}" type="presOf" srcId="{74089225-7B56-4DA4-92F5-C49592E410F1}" destId="{512EB9B9-711F-4EED-BE32-913021DB2367}" srcOrd="0" destOrd="0" presId="urn:microsoft.com/office/officeart/2005/8/layout/cycle7"/>
    <dgm:cxn modelId="{8E30A071-BA7C-44BD-AC18-5BD3E455A202}" srcId="{35ACC74E-ED80-4968-843C-BEBC249FD4D6}" destId="{176E59D7-AC3E-42C8-B788-460AAA38FF5B}" srcOrd="2" destOrd="0" parTransId="{A76E8063-0315-4974-BDA4-0E08A7A3FCA0}" sibTransId="{900F2EEB-5F74-43E5-A93B-C8C9489E8625}"/>
    <dgm:cxn modelId="{D453B391-78A6-428C-B7BB-C75C9E27DCF8}" type="presOf" srcId="{F3DBBE54-BF13-4C46-97E0-1B563B0A6627}" destId="{7C50E436-5AE0-4A4C-BB96-0B59E0986DF5}" srcOrd="1" destOrd="0" presId="urn:microsoft.com/office/officeart/2005/8/layout/cycle7"/>
    <dgm:cxn modelId="{7A0A9DEA-B8F0-44E3-94D2-D3DA1065BA1F}" type="presOf" srcId="{6F8B1D10-55F3-4BA9-9B3D-8D7F2FFB3352}" destId="{BAA92984-732E-4F61-B80D-5DD76F21925E}" srcOrd="0" destOrd="0" presId="urn:microsoft.com/office/officeart/2005/8/layout/cycle7"/>
    <dgm:cxn modelId="{557F5713-54C2-4F35-B30E-38CA64E229AB}" type="presOf" srcId="{900F2EEB-5F74-43E5-A93B-C8C9489E8625}" destId="{C6A79FF8-A6D7-4833-9AB5-A46C1E42888B}" srcOrd="0" destOrd="0" presId="urn:microsoft.com/office/officeart/2005/8/layout/cycle7"/>
    <dgm:cxn modelId="{BFC1A16B-D06F-4A75-8F4B-DEF862261651}" type="presOf" srcId="{900F2EEB-5F74-43E5-A93B-C8C9489E8625}" destId="{065F152C-FEB4-4125-823F-D9BD8C2B4D64}" srcOrd="1" destOrd="0" presId="urn:microsoft.com/office/officeart/2005/8/layout/cycle7"/>
    <dgm:cxn modelId="{9637EB34-F0FB-4DF7-8D23-C40AFE0E41CC}" type="presOf" srcId="{210411F0-F5B5-48E3-8F9F-334757A65A95}" destId="{7A0F7CCC-F0C5-4971-8F4A-B5EEB0EAB46D}" srcOrd="1" destOrd="0" presId="urn:microsoft.com/office/officeart/2005/8/layout/cycle7"/>
    <dgm:cxn modelId="{4DC3620E-4EB0-4B27-84AC-A067EDE1F3B9}" srcId="{35ACC74E-ED80-4968-843C-BEBC249FD4D6}" destId="{74089225-7B56-4DA4-92F5-C49592E410F1}" srcOrd="1" destOrd="0" parTransId="{1FD314FF-5058-4EB5-A11A-F79EAD1281A0}" sibTransId="{F3DBBE54-BF13-4C46-97E0-1B563B0A6627}"/>
    <dgm:cxn modelId="{6DA44A02-670E-454A-9B93-099566AFF584}" type="presOf" srcId="{F3DBBE54-BF13-4C46-97E0-1B563B0A6627}" destId="{50C55EFF-52D3-428D-9E30-1C2D0A55792D}" srcOrd="0" destOrd="0" presId="urn:microsoft.com/office/officeart/2005/8/layout/cycle7"/>
    <dgm:cxn modelId="{7871DDF6-464D-436C-9A97-DF27AF3E771E}" type="presOf" srcId="{176E59D7-AC3E-42C8-B788-460AAA38FF5B}" destId="{34660EF5-E6DE-4B31-AB82-7C8F80DE955C}" srcOrd="0" destOrd="0" presId="urn:microsoft.com/office/officeart/2005/8/layout/cycle7"/>
    <dgm:cxn modelId="{4B9FF865-EB47-44CC-9E7F-D38E1E86639E}" type="presOf" srcId="{210411F0-F5B5-48E3-8F9F-334757A65A95}" destId="{CA70033C-987E-4DB2-AEE4-20DABFC51A11}" srcOrd="0" destOrd="0" presId="urn:microsoft.com/office/officeart/2005/8/layout/cycle7"/>
    <dgm:cxn modelId="{52F36A61-0A22-4668-B75A-7C0CFCE82D39}" type="presOf" srcId="{35ACC74E-ED80-4968-843C-BEBC249FD4D6}" destId="{82624CB2-A534-48F8-9FF6-A7FEF6961F02}" srcOrd="0" destOrd="0" presId="urn:microsoft.com/office/officeart/2005/8/layout/cycle7"/>
    <dgm:cxn modelId="{94E810F4-8F7B-4EFB-B6BF-7CC8175FD5A9}" srcId="{35ACC74E-ED80-4968-843C-BEBC249FD4D6}" destId="{6F8B1D10-55F3-4BA9-9B3D-8D7F2FFB3352}" srcOrd="0" destOrd="0" parTransId="{3E963323-B1DD-4FDC-8209-1CD5E14D30AD}" sibTransId="{210411F0-F5B5-48E3-8F9F-334757A65A95}"/>
    <dgm:cxn modelId="{01FB9244-BE79-4FB9-9C58-611026CC9B9A}" type="presParOf" srcId="{82624CB2-A534-48F8-9FF6-A7FEF6961F02}" destId="{BAA92984-732E-4F61-B80D-5DD76F21925E}" srcOrd="0" destOrd="0" presId="urn:microsoft.com/office/officeart/2005/8/layout/cycle7"/>
    <dgm:cxn modelId="{E5037288-5928-40CE-82E5-0393CA96B73D}" type="presParOf" srcId="{82624CB2-A534-48F8-9FF6-A7FEF6961F02}" destId="{CA70033C-987E-4DB2-AEE4-20DABFC51A11}" srcOrd="1" destOrd="0" presId="urn:microsoft.com/office/officeart/2005/8/layout/cycle7"/>
    <dgm:cxn modelId="{9D465CA9-C1B2-44EF-88AC-B784DB89459C}" type="presParOf" srcId="{CA70033C-987E-4DB2-AEE4-20DABFC51A11}" destId="{7A0F7CCC-F0C5-4971-8F4A-B5EEB0EAB46D}" srcOrd="0" destOrd="0" presId="urn:microsoft.com/office/officeart/2005/8/layout/cycle7"/>
    <dgm:cxn modelId="{631738A3-ED87-4D66-914B-243B0EB6C10F}" type="presParOf" srcId="{82624CB2-A534-48F8-9FF6-A7FEF6961F02}" destId="{512EB9B9-711F-4EED-BE32-913021DB2367}" srcOrd="2" destOrd="0" presId="urn:microsoft.com/office/officeart/2005/8/layout/cycle7"/>
    <dgm:cxn modelId="{ED44D524-DB0B-4557-B213-7BD2E0D76220}" type="presParOf" srcId="{82624CB2-A534-48F8-9FF6-A7FEF6961F02}" destId="{50C55EFF-52D3-428D-9E30-1C2D0A55792D}" srcOrd="3" destOrd="0" presId="urn:microsoft.com/office/officeart/2005/8/layout/cycle7"/>
    <dgm:cxn modelId="{1FB36F61-C0C1-45DA-817A-36B3569BA8EC}" type="presParOf" srcId="{50C55EFF-52D3-428D-9E30-1C2D0A55792D}" destId="{7C50E436-5AE0-4A4C-BB96-0B59E0986DF5}" srcOrd="0" destOrd="0" presId="urn:microsoft.com/office/officeart/2005/8/layout/cycle7"/>
    <dgm:cxn modelId="{CFAB74AC-E446-48A5-97A8-BA156DA0F96A}" type="presParOf" srcId="{82624CB2-A534-48F8-9FF6-A7FEF6961F02}" destId="{34660EF5-E6DE-4B31-AB82-7C8F80DE955C}" srcOrd="4" destOrd="0" presId="urn:microsoft.com/office/officeart/2005/8/layout/cycle7"/>
    <dgm:cxn modelId="{5A97D947-7472-4567-80F8-E29C919C1824}" type="presParOf" srcId="{82624CB2-A534-48F8-9FF6-A7FEF6961F02}" destId="{C6A79FF8-A6D7-4833-9AB5-A46C1E42888B}" srcOrd="5" destOrd="0" presId="urn:microsoft.com/office/officeart/2005/8/layout/cycle7"/>
    <dgm:cxn modelId="{059C34FF-D016-4A09-9E7D-2C9EEA9EF365}" type="presParOf" srcId="{C6A79FF8-A6D7-4833-9AB5-A46C1E42888B}" destId="{065F152C-FEB4-4125-823F-D9BD8C2B4D6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92984-732E-4F61-B80D-5DD76F21925E}">
      <dsp:nvSpPr>
        <dsp:cNvPr id="0" name=""/>
        <dsp:cNvSpPr/>
      </dsp:nvSpPr>
      <dsp:spPr>
        <a:xfrm>
          <a:off x="2605930" y="1155"/>
          <a:ext cx="2315565" cy="1157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300" kern="1200"/>
            <a:t>Coordination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300" kern="1200"/>
            <a:t>Capacity building</a:t>
          </a:r>
        </a:p>
      </dsp:txBody>
      <dsp:txXfrm>
        <a:off x="2639840" y="35065"/>
        <a:ext cx="2247745" cy="1089962"/>
      </dsp:txXfrm>
    </dsp:sp>
    <dsp:sp modelId="{CA70033C-987E-4DB2-AEE4-20DABFC51A11}">
      <dsp:nvSpPr>
        <dsp:cNvPr id="0" name=""/>
        <dsp:cNvSpPr/>
      </dsp:nvSpPr>
      <dsp:spPr>
        <a:xfrm rot="3600000">
          <a:off x="4116497" y="2032818"/>
          <a:ext cx="1205903" cy="40522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700" kern="1200"/>
        </a:p>
      </dsp:txBody>
      <dsp:txXfrm>
        <a:off x="4238064" y="2113863"/>
        <a:ext cx="962769" cy="243133"/>
      </dsp:txXfrm>
    </dsp:sp>
    <dsp:sp modelId="{512EB9B9-711F-4EED-BE32-913021DB2367}">
      <dsp:nvSpPr>
        <dsp:cNvPr id="0" name=""/>
        <dsp:cNvSpPr/>
      </dsp:nvSpPr>
      <dsp:spPr>
        <a:xfrm>
          <a:off x="4517402" y="3311923"/>
          <a:ext cx="2315565" cy="1157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300" kern="1200"/>
            <a:t>Observations</a:t>
          </a:r>
        </a:p>
      </dsp:txBody>
      <dsp:txXfrm>
        <a:off x="4551312" y="3345833"/>
        <a:ext cx="2247745" cy="1089962"/>
      </dsp:txXfrm>
    </dsp:sp>
    <dsp:sp modelId="{50C55EFF-52D3-428D-9E30-1C2D0A55792D}">
      <dsp:nvSpPr>
        <dsp:cNvPr id="0" name=""/>
        <dsp:cNvSpPr/>
      </dsp:nvSpPr>
      <dsp:spPr>
        <a:xfrm rot="10800000">
          <a:off x="3160761" y="3688202"/>
          <a:ext cx="1205903" cy="40522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700" kern="1200"/>
        </a:p>
      </dsp:txBody>
      <dsp:txXfrm rot="10800000">
        <a:off x="3282328" y="3769247"/>
        <a:ext cx="962769" cy="243133"/>
      </dsp:txXfrm>
    </dsp:sp>
    <dsp:sp modelId="{34660EF5-E6DE-4B31-AB82-7C8F80DE955C}">
      <dsp:nvSpPr>
        <dsp:cNvPr id="0" name=""/>
        <dsp:cNvSpPr/>
      </dsp:nvSpPr>
      <dsp:spPr>
        <a:xfrm>
          <a:off x="694457" y="3311923"/>
          <a:ext cx="2315565" cy="1157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300" kern="1200"/>
            <a:t>Services</a:t>
          </a:r>
        </a:p>
      </dsp:txBody>
      <dsp:txXfrm>
        <a:off x="728367" y="3345833"/>
        <a:ext cx="2247745" cy="1089962"/>
      </dsp:txXfrm>
    </dsp:sp>
    <dsp:sp modelId="{C6A79FF8-A6D7-4833-9AB5-A46C1E42888B}">
      <dsp:nvSpPr>
        <dsp:cNvPr id="0" name=""/>
        <dsp:cNvSpPr/>
      </dsp:nvSpPr>
      <dsp:spPr>
        <a:xfrm rot="18000000">
          <a:off x="2205024" y="2032818"/>
          <a:ext cx="1205903" cy="40522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700" kern="1200"/>
        </a:p>
      </dsp:txBody>
      <dsp:txXfrm>
        <a:off x="2326591" y="2113863"/>
        <a:ext cx="962769" cy="243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41F90-EEB3-46BB-BBBB-3895ED85F577}" type="datetimeFigureOut">
              <a:rPr lang="de-DE" smtClean="0"/>
              <a:t>20.01.2014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122EF-411D-442B-872C-1C6252A7C4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4191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122EF-411D-442B-872C-1C6252A7C49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4654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122EF-411D-442B-872C-1C6252A7C49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9721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122EF-411D-442B-872C-1C6252A7C499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1828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122EF-411D-442B-872C-1C6252A7C499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4654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122EF-411D-442B-872C-1C6252A7C499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3020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122EF-411D-442B-872C-1C6252A7C499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9803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356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folie ohne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3" descr="ZAMG PP_FOLIE1_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7650" y="377826"/>
            <a:ext cx="7038975" cy="717550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defRPr lang="de-DE" sz="2200" kern="1200" dirty="0">
                <a:solidFill>
                  <a:schemeClr val="bg1"/>
                </a:solidFill>
                <a:latin typeface="Unit-Light"/>
                <a:ea typeface="+mn-ea"/>
                <a:cs typeface="Unit-Light"/>
              </a:defRPr>
            </a:lvl1pPr>
          </a:lstStyle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058150" y="1450976"/>
            <a:ext cx="923925" cy="215900"/>
          </a:xfrm>
          <a:prstGeom prst="rect">
            <a:avLst/>
          </a:prstGeom>
        </p:spPr>
        <p:txBody>
          <a:bodyPr/>
          <a:lstStyle>
            <a:lvl1pPr>
              <a:defRPr lang="de-DE" sz="1000" kern="1200" smtClean="0">
                <a:solidFill>
                  <a:srgbClr val="3C3C3B"/>
                </a:solidFill>
                <a:latin typeface="Unit-Light"/>
                <a:ea typeface="+mn-ea"/>
                <a:cs typeface="Unit-Light"/>
              </a:defRPr>
            </a:lvl1pPr>
          </a:lstStyle>
          <a:p>
            <a:pPr algn="r"/>
            <a:fld id="{9529054D-C64E-4133-A122-DAFB0FDD6754}" type="datetime1">
              <a:rPr lang="de-DE" smtClean="0"/>
              <a:t>20.01.2014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058150" y="1257300"/>
            <a:ext cx="923925" cy="193676"/>
          </a:xfrm>
          <a:prstGeom prst="rect">
            <a:avLst/>
          </a:prstGeom>
        </p:spPr>
        <p:txBody>
          <a:bodyPr/>
          <a:lstStyle>
            <a:lvl1pPr algn="r" defTabSz="457200" rtl="0" eaLnBrk="1" latinLnBrk="0" hangingPunct="1">
              <a:defRPr lang="de-DE" sz="1000" kern="1200" dirty="0">
                <a:solidFill>
                  <a:srgbClr val="3C3C3B"/>
                </a:solidFill>
                <a:latin typeface="Unit-Light"/>
                <a:ea typeface="+mn-ea"/>
                <a:cs typeface="Unit-Light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58150" y="1666877"/>
            <a:ext cx="923925" cy="228598"/>
          </a:xfrm>
          <a:prstGeom prst="rect">
            <a:avLst/>
          </a:prstGeom>
        </p:spPr>
        <p:txBody>
          <a:bodyPr/>
          <a:lstStyle>
            <a:lvl1pPr marL="0" algn="r" defTabSz="457200" rtl="0" eaLnBrk="1" latinLnBrk="0" hangingPunct="1">
              <a:defRPr lang="de-DE" sz="1000" kern="1200" smtClean="0">
                <a:solidFill>
                  <a:srgbClr val="3C3C3B"/>
                </a:solidFill>
                <a:latin typeface="Unit-Light"/>
                <a:ea typeface="+mn-ea"/>
                <a:cs typeface="Unit-Light"/>
              </a:defRPr>
            </a:lvl1pPr>
          </a:lstStyle>
          <a:p>
            <a:r>
              <a:rPr lang="de-DE" dirty="0" smtClean="0"/>
              <a:t>Folie </a:t>
            </a:r>
            <a:fld id="{6535AE78-FD87-2040-A917-FBB53FA971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47650" y="1181101"/>
            <a:ext cx="7629525" cy="5448300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buNone/>
              <a:defRPr lang="de-DE" sz="1800" kern="1200" dirty="0">
                <a:solidFill>
                  <a:srgbClr val="3C3C3B"/>
                </a:solidFill>
                <a:latin typeface="Unit-Light"/>
                <a:ea typeface="+mn-ea"/>
                <a:cs typeface="Unit-Light"/>
              </a:defRPr>
            </a:lvl1pPr>
          </a:lstStyle>
          <a:p>
            <a:pPr lvl="0"/>
            <a:endParaRPr lang="de-DE" dirty="0"/>
          </a:p>
        </p:txBody>
      </p:sp>
      <p:pic>
        <p:nvPicPr>
          <p:cNvPr id="9" name="Grafik 8" descr="C:\Users\Schoener\AppData\Local\Microsoft\Windows\Temporary Internet Files\Content.Word\gcw_logo_lg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991" y="6020034"/>
            <a:ext cx="873457" cy="5343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462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folie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" descr="ZAMG PP_FOLIE2_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47650" y="377826"/>
            <a:ext cx="7038975" cy="717550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defRPr lang="de-DE" sz="2200" kern="1200" dirty="0">
                <a:solidFill>
                  <a:schemeClr val="bg1"/>
                </a:solidFill>
                <a:latin typeface="Unit-Light"/>
                <a:ea typeface="+mn-ea"/>
                <a:cs typeface="Unit-Light"/>
              </a:defRPr>
            </a:lvl1pPr>
          </a:lstStyle>
          <a:p>
            <a:endParaRPr lang="de-DE" dirty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47650" y="1095376"/>
            <a:ext cx="7038976" cy="49529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lang="de-DE" sz="1800" kern="1200" dirty="0">
                <a:solidFill>
                  <a:srgbClr val="3C3C3B"/>
                </a:solidFill>
                <a:latin typeface="Unit-Light"/>
                <a:ea typeface="+mn-ea"/>
                <a:cs typeface="Unit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8058150" y="1450976"/>
            <a:ext cx="923925" cy="215900"/>
          </a:xfrm>
          <a:prstGeom prst="rect">
            <a:avLst/>
          </a:prstGeom>
        </p:spPr>
        <p:txBody>
          <a:bodyPr/>
          <a:lstStyle>
            <a:lvl1pPr>
              <a:defRPr lang="de-DE" sz="1000" kern="1200" smtClean="0">
                <a:solidFill>
                  <a:srgbClr val="3C3C3B"/>
                </a:solidFill>
                <a:latin typeface="Unit-Light"/>
                <a:ea typeface="+mn-ea"/>
                <a:cs typeface="Unit-Light"/>
              </a:defRPr>
            </a:lvl1pPr>
          </a:lstStyle>
          <a:p>
            <a:pPr algn="r"/>
            <a:fld id="{77C2F5E7-1F0E-42CA-82EB-B8778F126E0B}" type="datetime1">
              <a:rPr lang="de-DE" smtClean="0"/>
              <a:t>20.01.2014</a:t>
            </a:fld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058150" y="1257300"/>
            <a:ext cx="923925" cy="193676"/>
          </a:xfrm>
          <a:prstGeom prst="rect">
            <a:avLst/>
          </a:prstGeom>
        </p:spPr>
        <p:txBody>
          <a:bodyPr/>
          <a:lstStyle>
            <a:lvl1pPr algn="r" defTabSz="457200" rtl="0" eaLnBrk="1" latinLnBrk="0" hangingPunct="1">
              <a:defRPr lang="de-DE" sz="1000" kern="1200" dirty="0">
                <a:solidFill>
                  <a:srgbClr val="3C3C3B"/>
                </a:solidFill>
                <a:latin typeface="Unit-Light"/>
                <a:ea typeface="+mn-ea"/>
                <a:cs typeface="Unit-Light"/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58150" y="1666877"/>
            <a:ext cx="923925" cy="228598"/>
          </a:xfrm>
          <a:prstGeom prst="rect">
            <a:avLst/>
          </a:prstGeom>
        </p:spPr>
        <p:txBody>
          <a:bodyPr/>
          <a:lstStyle>
            <a:lvl1pPr marL="0" algn="r" defTabSz="457200" rtl="0" eaLnBrk="1" latinLnBrk="0" hangingPunct="1">
              <a:defRPr lang="de-DE" sz="1000" kern="1200" smtClean="0">
                <a:solidFill>
                  <a:srgbClr val="3C3C3B"/>
                </a:solidFill>
                <a:latin typeface="Unit-Light"/>
                <a:ea typeface="+mn-ea"/>
                <a:cs typeface="Unit-Light"/>
              </a:defRPr>
            </a:lvl1pPr>
          </a:lstStyle>
          <a:p>
            <a:r>
              <a:rPr lang="de-DE" dirty="0" smtClean="0"/>
              <a:t>Folie </a:t>
            </a:r>
            <a:fld id="{6535AE78-FD87-2040-A917-FBB53FA971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47650" y="1666877"/>
            <a:ext cx="7629525" cy="4952998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buNone/>
              <a:defRPr lang="de-DE" sz="1800" kern="1200" dirty="0">
                <a:solidFill>
                  <a:srgbClr val="3C3C3B"/>
                </a:solidFill>
                <a:latin typeface="Unit-Light"/>
                <a:ea typeface="+mn-ea"/>
                <a:cs typeface="Unit-Light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19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el, Diagramm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305800" cy="381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iagrammplatzhalter 2"/>
          <p:cNvSpPr>
            <a:spLocks noGrp="1"/>
          </p:cNvSpPr>
          <p:nvPr>
            <p:ph type="chart" sz="half" idx="1"/>
          </p:nvPr>
        </p:nvSpPr>
        <p:spPr>
          <a:xfrm>
            <a:off x="457200" y="1828800"/>
            <a:ext cx="3467100" cy="4343400"/>
          </a:xfrm>
        </p:spPr>
        <p:txBody>
          <a:bodyPr/>
          <a:lstStyle/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076700" y="1828800"/>
            <a:ext cx="3467100" cy="4343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52400" y="381000"/>
            <a:ext cx="1143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721E892-BC8E-410F-9A9F-B9482BD0CF69}" type="datetime1">
              <a:rPr lang="de-DE" altLang="en-US" sz="1400" smtClean="0">
                <a:latin typeface="Times" pitchFamily="18" charset="0"/>
              </a:rPr>
              <a:t>20.01.2014</a:t>
            </a:fld>
            <a:endParaRPr lang="de-DE" altLang="en-US" sz="1400">
              <a:latin typeface="Times" pitchFamily="18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52400" y="152400"/>
            <a:ext cx="1828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altLang="en-US" sz="1400">
              <a:latin typeface="Times" pitchFamily="18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52400" y="609600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Folie </a:t>
            </a:r>
            <a:fld id="{9F9A62C0-9676-4C16-BA01-B1EDE4133719}" type="slidenum">
              <a:rPr lang="de-DE" altLang="en-US"/>
              <a:pPr/>
              <a:t>‹Nr.›</a:t>
            </a:fld>
            <a:endParaRPr lang="de-DE" altLang="en-US" sz="14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283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3" descr="ZAMG PP_TITEL_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47651" y="2409824"/>
            <a:ext cx="6838950" cy="838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47650" y="3248025"/>
            <a:ext cx="6838950" cy="714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89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</p:sldLayoutIdLst>
  <p:hf sldNum="0" hdr="0" ftr="0" dt="0"/>
  <p:txStyles>
    <p:titleStyle>
      <a:lvl1pPr marL="0" algn="l" defTabSz="457200" rtl="0" eaLnBrk="1" latinLnBrk="0" hangingPunct="1">
        <a:spcBef>
          <a:spcPct val="0"/>
        </a:spcBef>
        <a:buNone/>
        <a:defRPr lang="de-DE" sz="2800" kern="1200" dirty="0">
          <a:solidFill>
            <a:schemeClr val="bg1"/>
          </a:solidFill>
          <a:latin typeface="Unit-Light"/>
          <a:ea typeface="+mn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lnSpc>
          <a:spcPct val="150000"/>
        </a:lnSpc>
        <a:spcBef>
          <a:spcPct val="20000"/>
        </a:spcBef>
        <a:buFont typeface="Arial"/>
        <a:buNone/>
        <a:defRPr lang="de-DE" sz="2400" kern="1200" baseline="0" dirty="0">
          <a:solidFill>
            <a:srgbClr val="3C3C3B"/>
          </a:solidFill>
          <a:latin typeface="Unit-LightItalicTF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47651" y="2398734"/>
            <a:ext cx="6753223" cy="1666876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/>
            </a:r>
            <a:br>
              <a:rPr lang="de-AT" dirty="0" smtClean="0"/>
            </a:br>
            <a:r>
              <a:rPr lang="de-AT" dirty="0"/>
              <a:t/>
            </a:r>
            <a:br>
              <a:rPr lang="de-AT" dirty="0"/>
            </a:br>
            <a:r>
              <a:rPr lang="de-AT" sz="4000" dirty="0" err="1" smtClean="0"/>
              <a:t>CryoNet</a:t>
            </a:r>
            <a:r>
              <a:rPr lang="de-AT" sz="4000" dirty="0" smtClean="0"/>
              <a:t/>
            </a:r>
            <a:br>
              <a:rPr lang="de-AT" sz="4000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sz="2400" dirty="0" err="1" smtClean="0"/>
              <a:t>Overview</a:t>
            </a:r>
            <a:r>
              <a:rPr lang="de-AT" sz="2400" dirty="0" smtClean="0"/>
              <a:t> </a:t>
            </a:r>
            <a:r>
              <a:rPr lang="de-AT" sz="2400" dirty="0" err="1" smtClean="0"/>
              <a:t>and</a:t>
            </a:r>
            <a:r>
              <a:rPr lang="de-AT" sz="2400" dirty="0" smtClean="0"/>
              <a:t> </a:t>
            </a:r>
            <a:r>
              <a:rPr lang="de-AT" sz="2400" dirty="0" err="1" smtClean="0"/>
              <a:t>status</a:t>
            </a:r>
            <a:r>
              <a:rPr lang="de-AT" dirty="0"/>
              <a:t/>
            </a:r>
            <a:br>
              <a:rPr lang="de-AT" dirty="0"/>
            </a:br>
            <a:r>
              <a:rPr lang="de-AT" dirty="0"/>
              <a:t/>
            </a:r>
            <a:br>
              <a:rPr lang="de-AT" dirty="0"/>
            </a:br>
            <a:endParaRPr lang="de-DE" dirty="0"/>
          </a:p>
        </p:txBody>
      </p:sp>
      <p:pic>
        <p:nvPicPr>
          <p:cNvPr id="4" name="Grafik 3" descr="C:\Users\Schoener\AppData\Local\Microsoft\Windows\Temporary Internet Files\Content.Word\gcw_logo_l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471" y="4458653"/>
            <a:ext cx="1417955" cy="86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26" t="-2565" r="-16426" b="-2565"/>
          <a:stretch>
            <a:fillRect/>
          </a:stretch>
        </p:blipFill>
        <p:spPr bwMode="auto">
          <a:xfrm>
            <a:off x="7535861" y="3434398"/>
            <a:ext cx="1169670" cy="10147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552450" y="4981575"/>
            <a:ext cx="5419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Wolfgang </a:t>
            </a:r>
            <a:r>
              <a:rPr lang="de-AT" dirty="0" smtClean="0"/>
              <a:t>Schöner</a:t>
            </a:r>
            <a:endParaRPr lang="de-AT" dirty="0"/>
          </a:p>
          <a:p>
            <a:endParaRPr lang="de-AT" dirty="0" smtClean="0"/>
          </a:p>
          <a:p>
            <a:r>
              <a:rPr lang="de-AT" dirty="0" smtClean="0"/>
              <a:t>Central Institute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Meteorology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Geodynamics</a:t>
            </a:r>
            <a:endParaRPr lang="de-AT" dirty="0" smtClean="0"/>
          </a:p>
          <a:p>
            <a:r>
              <a:rPr lang="de-AT" dirty="0" smtClean="0"/>
              <a:t>Vienna, Austria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8894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The </a:t>
            </a:r>
            <a:r>
              <a:rPr lang="de-AT" dirty="0" err="1" smtClean="0"/>
              <a:t>tiered</a:t>
            </a:r>
            <a:r>
              <a:rPr lang="de-AT" dirty="0" smtClean="0"/>
              <a:t> </a:t>
            </a:r>
            <a:r>
              <a:rPr lang="de-AT" dirty="0" err="1" smtClean="0"/>
              <a:t>network</a:t>
            </a:r>
            <a:r>
              <a:rPr lang="de-AT" dirty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CryoNet</a:t>
            </a:r>
            <a:endParaRPr lang="de-A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1194" y="1514474"/>
            <a:ext cx="10695879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80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Potential </a:t>
            </a:r>
            <a:r>
              <a:rPr lang="de-AT" dirty="0" err="1" smtClean="0"/>
              <a:t>CryoNet</a:t>
            </a:r>
            <a:r>
              <a:rPr lang="de-AT" dirty="0" smtClean="0"/>
              <a:t> </a:t>
            </a:r>
            <a:r>
              <a:rPr lang="de-AT" dirty="0" err="1" smtClean="0"/>
              <a:t>stations</a:t>
            </a:r>
            <a:r>
              <a:rPr lang="de-AT" dirty="0" smtClean="0"/>
              <a:t> </a:t>
            </a:r>
            <a:endParaRPr lang="de-A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20" y="1127640"/>
            <a:ext cx="8695827" cy="564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3126742"/>
            <a:ext cx="89725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47650" y="6277970"/>
            <a:ext cx="3614666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/>
              <a:t>www.globalcryospherewatch.org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263826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CryoNet</a:t>
            </a:r>
            <a:r>
              <a:rPr lang="en-US" dirty="0"/>
              <a:t> sites must meet a minimum set of requirements:</a:t>
            </a:r>
            <a:br>
              <a:rPr lang="en-US" dirty="0"/>
            </a:b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1</a:t>
            </a:r>
            <a:r>
              <a:rPr lang="en-US" sz="2000" dirty="0"/>
              <a:t>.	The site location is chosen such that, for the variables measured, it is regionally representative.</a:t>
            </a:r>
          </a:p>
          <a:p>
            <a:r>
              <a:rPr lang="en-US" sz="2000" dirty="0"/>
              <a:t>2.	There are adequate power, communication, and building facilities to sustain long-term observations with greater than 90% data capture (i.e. less than 10% missing data).</a:t>
            </a:r>
          </a:p>
          <a:p>
            <a:r>
              <a:rPr lang="en-US" sz="2000" dirty="0"/>
              <a:t>3.	Technical support personnel are trained in the operation of the equipment.</a:t>
            </a:r>
          </a:p>
          <a:p>
            <a:r>
              <a:rPr lang="en-US" sz="2000" dirty="0"/>
              <a:t>4.	For reference and integrated sites, there is a commitment by the responsible agency to long-term observations of at least one of the GCW variables.</a:t>
            </a:r>
          </a:p>
          <a:p>
            <a:r>
              <a:rPr lang="en-US" sz="2000" dirty="0"/>
              <a:t>5.	The relevant GCW observations are of known accuracy and precision. The measurements are made according to GCW standards. Quality monitoring and quality control are routinely performed.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3683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CryoNet</a:t>
            </a:r>
            <a:r>
              <a:rPr lang="en-US" dirty="0"/>
              <a:t> sites must meet a minimum set of requirements:</a:t>
            </a:r>
            <a:br>
              <a:rPr lang="en-US" dirty="0"/>
            </a:b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6</a:t>
            </a:r>
            <a:r>
              <a:rPr lang="en-US" sz="2000" dirty="0"/>
              <a:t>.	Associated standard meteorological in situ observations, when necessary for the accurate determination and interpretation of the GCW variables, are made with known accuracy and precision.</a:t>
            </a:r>
          </a:p>
          <a:p>
            <a:r>
              <a:rPr lang="en-US" sz="2000" dirty="0"/>
              <a:t>7.	The data and metadata are submitted to an international cryospheric data </a:t>
            </a:r>
            <a:r>
              <a:rPr lang="en-US" sz="2000" dirty="0" err="1"/>
              <a:t>centre</a:t>
            </a:r>
            <a:r>
              <a:rPr lang="en-US" sz="2000" dirty="0"/>
              <a:t> recognized by GCW no later than one year after the observation is made. Changes in metadata including instrumentation, traceability, observation procedures, are reported to the responsible data </a:t>
            </a:r>
            <a:r>
              <a:rPr lang="en-US" sz="2000" dirty="0" err="1"/>
              <a:t>centre</a:t>
            </a:r>
            <a:r>
              <a:rPr lang="en-US" sz="2000" dirty="0"/>
              <a:t> in a timely manner. Metadata are also provided to the WMO Operational Information Resource (WIR) and maintained regularly.</a:t>
            </a:r>
          </a:p>
          <a:p>
            <a:r>
              <a:rPr lang="en-US" sz="2000" dirty="0"/>
              <a:t>8.	The station characteristics and observational </a:t>
            </a:r>
            <a:r>
              <a:rPr lang="en-US" sz="2000" dirty="0" err="1"/>
              <a:t>programme</a:t>
            </a:r>
            <a:r>
              <a:rPr lang="en-US" sz="2000" dirty="0"/>
              <a:t> are updated in the GCW station information database on a regular basis.</a:t>
            </a:r>
          </a:p>
          <a:p>
            <a:r>
              <a:rPr lang="en-US" sz="2000" dirty="0"/>
              <a:t>9.	A station logbook for observations and activities that may affect observations is maintained and used in the data validation process.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0466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 smtClean="0"/>
              <a:t>CryoNet</a:t>
            </a:r>
            <a:r>
              <a:rPr lang="de-AT" dirty="0" smtClean="0"/>
              <a:t> </a:t>
            </a:r>
            <a:r>
              <a:rPr lang="de-AT" dirty="0" err="1" smtClean="0"/>
              <a:t>implementation</a:t>
            </a:r>
            <a:r>
              <a:rPr lang="de-AT" dirty="0" smtClean="0"/>
              <a:t> </a:t>
            </a:r>
            <a:endParaRPr lang="de-AT" dirty="0"/>
          </a:p>
        </p:txBody>
      </p:sp>
      <p:sp>
        <p:nvSpPr>
          <p:cNvPr id="4" name="Abgerundetes Rechteck 3"/>
          <p:cNvSpPr/>
          <p:nvPr/>
        </p:nvSpPr>
        <p:spPr>
          <a:xfrm>
            <a:off x="3243909" y="2031372"/>
            <a:ext cx="3599542" cy="522514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rgbClr val="C0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smtClean="0"/>
              <a:t>Network </a:t>
            </a:r>
            <a:r>
              <a:rPr lang="de-AT" sz="2400" dirty="0" err="1" smtClean="0"/>
              <a:t>Structure</a:t>
            </a:r>
            <a:r>
              <a:rPr lang="de-AT" sz="2400" dirty="0" smtClean="0"/>
              <a:t> </a:t>
            </a:r>
            <a:endParaRPr lang="de-AT" sz="2400" dirty="0"/>
          </a:p>
        </p:txBody>
      </p:sp>
      <p:sp>
        <p:nvSpPr>
          <p:cNvPr id="5" name="Abgerundetes Rechteck 4"/>
          <p:cNvSpPr/>
          <p:nvPr/>
        </p:nvSpPr>
        <p:spPr>
          <a:xfrm>
            <a:off x="3243909" y="3153222"/>
            <a:ext cx="3599542" cy="522514"/>
          </a:xfrm>
          <a:prstGeom prst="round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err="1" smtClean="0"/>
              <a:t>Criteria</a:t>
            </a:r>
            <a:r>
              <a:rPr lang="de-AT" sz="2400" dirty="0" smtClean="0"/>
              <a:t> </a:t>
            </a:r>
            <a:r>
              <a:rPr lang="de-AT" sz="2400" dirty="0" err="1" smtClean="0"/>
              <a:t>for</a:t>
            </a:r>
            <a:r>
              <a:rPr lang="de-AT" sz="2400" dirty="0" smtClean="0"/>
              <a:t> </a:t>
            </a:r>
            <a:r>
              <a:rPr lang="de-AT" sz="2400" dirty="0" err="1" smtClean="0"/>
              <a:t>site</a:t>
            </a:r>
            <a:r>
              <a:rPr lang="de-AT" sz="2400" dirty="0" smtClean="0"/>
              <a:t> </a:t>
            </a:r>
            <a:r>
              <a:rPr lang="de-AT" sz="2400" dirty="0" err="1" smtClean="0"/>
              <a:t>inclusion</a:t>
            </a:r>
            <a:endParaRPr lang="de-AT" sz="2400" dirty="0"/>
          </a:p>
        </p:txBody>
      </p:sp>
      <p:sp>
        <p:nvSpPr>
          <p:cNvPr id="6" name="Abgerundetes Rechteck 5"/>
          <p:cNvSpPr/>
          <p:nvPr/>
        </p:nvSpPr>
        <p:spPr>
          <a:xfrm>
            <a:off x="3243909" y="4339731"/>
            <a:ext cx="3599542" cy="52251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smtClean="0"/>
              <a:t>List </a:t>
            </a:r>
            <a:r>
              <a:rPr lang="de-AT" sz="2400" dirty="0" err="1" smtClean="0"/>
              <a:t>of</a:t>
            </a:r>
            <a:r>
              <a:rPr lang="de-AT" sz="2400" dirty="0" smtClean="0"/>
              <a:t> </a:t>
            </a:r>
            <a:r>
              <a:rPr lang="de-AT" sz="2400" dirty="0" err="1" smtClean="0"/>
              <a:t>CryoNet</a:t>
            </a:r>
            <a:r>
              <a:rPr lang="de-AT" sz="2400" dirty="0" smtClean="0"/>
              <a:t> </a:t>
            </a:r>
            <a:r>
              <a:rPr lang="de-AT" sz="2400" dirty="0" err="1" smtClean="0"/>
              <a:t>stations</a:t>
            </a:r>
            <a:endParaRPr lang="de-AT" sz="2400" dirty="0"/>
          </a:p>
        </p:txBody>
      </p:sp>
      <p:sp>
        <p:nvSpPr>
          <p:cNvPr id="7" name="Abgerundetes Rechteck 6"/>
          <p:cNvSpPr/>
          <p:nvPr/>
        </p:nvSpPr>
        <p:spPr>
          <a:xfrm>
            <a:off x="94354" y="2939125"/>
            <a:ext cx="2227932" cy="95070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smtClean="0"/>
              <a:t>Guidelines &amp; Standards</a:t>
            </a:r>
            <a:endParaRPr lang="de-AT" sz="2400" dirty="0"/>
          </a:p>
        </p:txBody>
      </p:sp>
      <p:pic>
        <p:nvPicPr>
          <p:cNvPr id="8" name="Picture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26" t="-2565" r="-16426" b="-2565"/>
          <a:stretch>
            <a:fillRect/>
          </a:stretch>
        </p:blipFill>
        <p:spPr bwMode="auto">
          <a:xfrm>
            <a:off x="45860" y="1394011"/>
            <a:ext cx="1169670" cy="10147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hteck 8"/>
          <p:cNvSpPr/>
          <p:nvPr/>
        </p:nvSpPr>
        <p:spPr>
          <a:xfrm>
            <a:off x="1215530" y="1640121"/>
            <a:ext cx="903556" cy="65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Partner</a:t>
            </a:r>
            <a:endParaRPr lang="de-AT" dirty="0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630695" y="2292629"/>
            <a:ext cx="0" cy="646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1667308" y="2292629"/>
            <a:ext cx="0" cy="646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7" idx="3"/>
            <a:endCxn id="5" idx="1"/>
          </p:cNvCxnSpPr>
          <p:nvPr/>
        </p:nvCxnSpPr>
        <p:spPr>
          <a:xfrm>
            <a:off x="2322286" y="3414479"/>
            <a:ext cx="92162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Abgerundetes Rechteck 15"/>
          <p:cNvSpPr/>
          <p:nvPr/>
        </p:nvSpPr>
        <p:spPr>
          <a:xfrm>
            <a:off x="101564" y="4252602"/>
            <a:ext cx="2227932" cy="7076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err="1" smtClean="0"/>
              <a:t>Inventory</a:t>
            </a:r>
            <a:endParaRPr lang="de-AT" sz="2400" dirty="0" smtClean="0"/>
          </a:p>
          <a:p>
            <a:pPr algn="ctr"/>
            <a:r>
              <a:rPr lang="de-AT" sz="2400" dirty="0" err="1" smtClean="0"/>
              <a:t>Meta</a:t>
            </a:r>
            <a:r>
              <a:rPr lang="de-AT" sz="2400" dirty="0" smtClean="0"/>
              <a:t> </a:t>
            </a:r>
            <a:r>
              <a:rPr lang="de-AT" sz="2400" dirty="0" err="1" smtClean="0"/>
              <a:t>data</a:t>
            </a:r>
            <a:endParaRPr lang="de-AT" sz="2400" dirty="0"/>
          </a:p>
        </p:txBody>
      </p:sp>
      <p:cxnSp>
        <p:nvCxnSpPr>
          <p:cNvPr id="18" name="Gerade Verbindung mit Pfeil 17"/>
          <p:cNvCxnSpPr>
            <a:stCxn id="16" idx="3"/>
            <a:endCxn id="6" idx="1"/>
          </p:cNvCxnSpPr>
          <p:nvPr/>
        </p:nvCxnSpPr>
        <p:spPr>
          <a:xfrm flipV="1">
            <a:off x="2329496" y="4600988"/>
            <a:ext cx="914413" cy="54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Abgerundetes Rechteck 18"/>
          <p:cNvSpPr/>
          <p:nvPr/>
        </p:nvSpPr>
        <p:spPr>
          <a:xfrm>
            <a:off x="3929714" y="5341239"/>
            <a:ext cx="2227932" cy="95070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smtClean="0"/>
              <a:t>Data &amp; </a:t>
            </a:r>
            <a:r>
              <a:rPr lang="de-AT" sz="2400" dirty="0" err="1" smtClean="0"/>
              <a:t>applications</a:t>
            </a:r>
            <a:endParaRPr lang="de-AT" sz="2400" dirty="0"/>
          </a:p>
        </p:txBody>
      </p:sp>
      <p:sp>
        <p:nvSpPr>
          <p:cNvPr id="20" name="Pfeil nach unten 19"/>
          <p:cNvSpPr/>
          <p:nvPr/>
        </p:nvSpPr>
        <p:spPr>
          <a:xfrm>
            <a:off x="4862286" y="4862245"/>
            <a:ext cx="304800" cy="47899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Abgerundetes Rechteck 20"/>
          <p:cNvSpPr/>
          <p:nvPr/>
        </p:nvSpPr>
        <p:spPr>
          <a:xfrm>
            <a:off x="7126526" y="4125634"/>
            <a:ext cx="1959418" cy="95070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err="1" smtClean="0"/>
              <a:t>Nominations</a:t>
            </a:r>
            <a:endParaRPr lang="de-AT" sz="2400" dirty="0" smtClean="0"/>
          </a:p>
          <a:p>
            <a:pPr algn="ctr"/>
            <a:r>
              <a:rPr lang="de-AT" sz="2400" dirty="0" err="1" smtClean="0"/>
              <a:t>of</a:t>
            </a:r>
            <a:r>
              <a:rPr lang="de-AT" sz="2400" dirty="0" smtClean="0"/>
              <a:t> </a:t>
            </a:r>
            <a:r>
              <a:rPr lang="de-AT" sz="2400" dirty="0" err="1" smtClean="0"/>
              <a:t>partners</a:t>
            </a:r>
            <a:endParaRPr lang="de-AT" sz="2400" dirty="0"/>
          </a:p>
        </p:txBody>
      </p:sp>
      <p:cxnSp>
        <p:nvCxnSpPr>
          <p:cNvPr id="23" name="Gerade Verbindung mit Pfeil 22"/>
          <p:cNvCxnSpPr>
            <a:stCxn id="21" idx="1"/>
            <a:endCxn id="6" idx="3"/>
          </p:cNvCxnSpPr>
          <p:nvPr/>
        </p:nvCxnSpPr>
        <p:spPr>
          <a:xfrm flipH="1">
            <a:off x="6843451" y="4600988"/>
            <a:ext cx="2830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Abgerundetes Rechteck 23"/>
          <p:cNvSpPr/>
          <p:nvPr/>
        </p:nvSpPr>
        <p:spPr>
          <a:xfrm>
            <a:off x="166878" y="5578916"/>
            <a:ext cx="2227932" cy="47535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smtClean="0"/>
              <a:t>Data </a:t>
            </a:r>
            <a:r>
              <a:rPr lang="de-AT" sz="2400" dirty="0" err="1" smtClean="0"/>
              <a:t>policy</a:t>
            </a:r>
            <a:endParaRPr lang="de-AT" sz="2400" dirty="0"/>
          </a:p>
        </p:txBody>
      </p:sp>
      <p:cxnSp>
        <p:nvCxnSpPr>
          <p:cNvPr id="26" name="Gerade Verbindung mit Pfeil 25"/>
          <p:cNvCxnSpPr>
            <a:stCxn id="24" idx="3"/>
            <a:endCxn id="19" idx="1"/>
          </p:cNvCxnSpPr>
          <p:nvPr/>
        </p:nvCxnSpPr>
        <p:spPr>
          <a:xfrm>
            <a:off x="2394810" y="5816593"/>
            <a:ext cx="15349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Pfeil nach unten 26"/>
          <p:cNvSpPr/>
          <p:nvPr/>
        </p:nvSpPr>
        <p:spPr>
          <a:xfrm>
            <a:off x="4804230" y="2553886"/>
            <a:ext cx="304800" cy="5993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Pfeil nach unten 27"/>
          <p:cNvSpPr/>
          <p:nvPr/>
        </p:nvSpPr>
        <p:spPr>
          <a:xfrm>
            <a:off x="4804230" y="3675735"/>
            <a:ext cx="304800" cy="66399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9041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5" name="Picture 4" descr="cryosphere_circle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701" y="1675447"/>
            <a:ext cx="3733399" cy="3991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14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47651" y="2398734"/>
            <a:ext cx="6753223" cy="1666876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/>
            </a:r>
            <a:br>
              <a:rPr lang="de-AT" dirty="0" smtClean="0"/>
            </a:br>
            <a:r>
              <a:rPr lang="de-AT" dirty="0"/>
              <a:t/>
            </a:r>
            <a:br>
              <a:rPr lang="de-AT" dirty="0"/>
            </a:br>
            <a:r>
              <a:rPr lang="de-AT" sz="4000" dirty="0" err="1" smtClean="0"/>
              <a:t>CryoNet</a:t>
            </a:r>
            <a:r>
              <a:rPr lang="de-AT" sz="4000" dirty="0" smtClean="0"/>
              <a:t/>
            </a:r>
            <a:br>
              <a:rPr lang="de-AT" sz="4000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sz="2400" dirty="0" smtClean="0"/>
              <a:t>Status </a:t>
            </a:r>
            <a:r>
              <a:rPr lang="de-AT" sz="2400" dirty="0" err="1" smtClean="0"/>
              <a:t>of</a:t>
            </a:r>
            <a:r>
              <a:rPr lang="de-AT" sz="2400" dirty="0" smtClean="0"/>
              <a:t> </a:t>
            </a:r>
            <a:r>
              <a:rPr lang="de-AT" sz="2400" dirty="0" err="1" smtClean="0"/>
              <a:t>CryoNet</a:t>
            </a:r>
            <a:r>
              <a:rPr lang="de-AT" sz="2400" dirty="0" smtClean="0"/>
              <a:t> Guide</a:t>
            </a:r>
            <a:r>
              <a:rPr lang="de-AT" dirty="0"/>
              <a:t/>
            </a:r>
            <a:br>
              <a:rPr lang="de-AT" dirty="0"/>
            </a:br>
            <a:r>
              <a:rPr lang="de-AT" dirty="0"/>
              <a:t/>
            </a:r>
            <a:br>
              <a:rPr lang="de-AT" dirty="0"/>
            </a:br>
            <a:endParaRPr lang="de-DE" dirty="0"/>
          </a:p>
        </p:txBody>
      </p:sp>
      <p:pic>
        <p:nvPicPr>
          <p:cNvPr id="4" name="Grafik 3" descr="C:\Users\Schoener\AppData\Local\Microsoft\Windows\Temporary Internet Files\Content.Word\gcw_logo_l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471" y="4458653"/>
            <a:ext cx="1417955" cy="86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26" t="-2565" r="-16426" b="-2565"/>
          <a:stretch>
            <a:fillRect/>
          </a:stretch>
        </p:blipFill>
        <p:spPr bwMode="auto">
          <a:xfrm>
            <a:off x="7535861" y="3434398"/>
            <a:ext cx="1169670" cy="10147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552450" y="4981575"/>
            <a:ext cx="5419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Wolfgang </a:t>
            </a:r>
            <a:r>
              <a:rPr lang="de-AT" dirty="0" smtClean="0"/>
              <a:t>Schöner</a:t>
            </a:r>
            <a:endParaRPr lang="de-AT" dirty="0"/>
          </a:p>
          <a:p>
            <a:endParaRPr lang="de-AT" dirty="0" smtClean="0"/>
          </a:p>
          <a:p>
            <a:r>
              <a:rPr lang="de-AT" dirty="0" smtClean="0"/>
              <a:t>Central Institute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Meteorology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Geodynamics</a:t>
            </a:r>
            <a:endParaRPr lang="de-AT" dirty="0" smtClean="0"/>
          </a:p>
          <a:p>
            <a:r>
              <a:rPr lang="de-AT" dirty="0" smtClean="0"/>
              <a:t>Vienna, Austria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8890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 smtClean="0"/>
              <a:t>CryoNet</a:t>
            </a:r>
            <a:r>
              <a:rPr lang="de-AT" dirty="0" smtClean="0"/>
              <a:t> </a:t>
            </a:r>
            <a:r>
              <a:rPr lang="de-AT" dirty="0" err="1" smtClean="0"/>
              <a:t>guide</a:t>
            </a:r>
            <a:endParaRPr lang="de-A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98" y="1204687"/>
            <a:ext cx="3901979" cy="5543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91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 smtClean="0"/>
              <a:t>History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document</a:t>
            </a:r>
            <a:endParaRPr lang="de-A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635127"/>
            <a:ext cx="7958820" cy="4025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92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 smtClean="0"/>
              <a:t>CryoNet</a:t>
            </a:r>
            <a:r>
              <a:rPr lang="de-AT" dirty="0" smtClean="0"/>
              <a:t> </a:t>
            </a:r>
            <a:r>
              <a:rPr lang="de-AT" dirty="0" err="1" smtClean="0"/>
              <a:t>within</a:t>
            </a:r>
            <a:r>
              <a:rPr lang="de-AT" dirty="0" smtClean="0"/>
              <a:t> GCW 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Rechteck 2"/>
          <p:cNvSpPr/>
          <p:nvPr/>
        </p:nvSpPr>
        <p:spPr>
          <a:xfrm>
            <a:off x="495300" y="1533525"/>
            <a:ext cx="7858125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7" y="1239462"/>
            <a:ext cx="737235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pieren 9"/>
          <p:cNvGrpSpPr/>
          <p:nvPr/>
        </p:nvGrpSpPr>
        <p:grpSpPr>
          <a:xfrm>
            <a:off x="2279173" y="4544706"/>
            <a:ext cx="2674961" cy="1241946"/>
            <a:chOff x="2470245" y="4503762"/>
            <a:chExt cx="2674961" cy="1241946"/>
          </a:xfrm>
        </p:grpSpPr>
        <p:sp>
          <p:nvSpPr>
            <p:cNvPr id="8" name="Rechteck 7"/>
            <p:cNvSpPr/>
            <p:nvPr/>
          </p:nvSpPr>
          <p:spPr>
            <a:xfrm>
              <a:off x="2470245" y="4503762"/>
              <a:ext cx="2674961" cy="1241946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2674961" y="4558354"/>
              <a:ext cx="232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 smtClean="0">
                  <a:solidFill>
                    <a:srgbClr val="FF0000"/>
                  </a:solidFill>
                </a:rPr>
                <a:t>CRYONET</a:t>
              </a:r>
              <a:endParaRPr lang="de-AT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054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 smtClean="0"/>
              <a:t>CryoNet</a:t>
            </a:r>
            <a:r>
              <a:rPr lang="de-AT" dirty="0" smtClean="0"/>
              <a:t> </a:t>
            </a:r>
            <a:r>
              <a:rPr lang="de-AT" dirty="0" err="1" smtClean="0"/>
              <a:t>activities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de-AT" sz="24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AT" sz="2400" dirty="0" smtClean="0"/>
              <a:t>1st </a:t>
            </a:r>
            <a:r>
              <a:rPr lang="de-AT" sz="2400" dirty="0" err="1" smtClean="0"/>
              <a:t>CryoNet</a:t>
            </a:r>
            <a:r>
              <a:rPr lang="de-AT" sz="2400" dirty="0" smtClean="0"/>
              <a:t> WS (Nov. 2012, Vienna, </a:t>
            </a:r>
            <a:br>
              <a:rPr lang="de-AT" sz="2400" dirty="0" smtClean="0"/>
            </a:br>
            <a:r>
              <a:rPr lang="de-AT" sz="2400" dirty="0" smtClean="0"/>
              <a:t>Austria)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AT" sz="2400" dirty="0" err="1" smtClean="0"/>
              <a:t>Questionaires</a:t>
            </a:r>
            <a:endParaRPr lang="de-AT" sz="24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AT" sz="2400" dirty="0" smtClean="0"/>
              <a:t>Cryosphere Station </a:t>
            </a:r>
            <a:r>
              <a:rPr lang="de-AT" sz="2400" dirty="0" err="1" smtClean="0"/>
              <a:t>inventory</a:t>
            </a:r>
            <a:endParaRPr lang="de-AT" sz="24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AT" sz="2400" dirty="0" smtClean="0"/>
              <a:t>Guide </a:t>
            </a:r>
            <a:r>
              <a:rPr lang="de-AT" sz="2400" dirty="0" err="1" smtClean="0"/>
              <a:t>to</a:t>
            </a:r>
            <a:r>
              <a:rPr lang="de-AT" sz="2400" dirty="0" smtClean="0"/>
              <a:t> GCW </a:t>
            </a:r>
            <a:r>
              <a:rPr lang="de-AT" sz="2400" dirty="0" err="1" smtClean="0"/>
              <a:t>CryoNet</a:t>
            </a:r>
            <a:r>
              <a:rPr lang="de-AT" sz="2400" dirty="0" smtClean="0"/>
              <a:t> (</a:t>
            </a:r>
            <a:r>
              <a:rPr lang="de-AT" sz="2400" dirty="0" err="1" smtClean="0"/>
              <a:t>draft</a:t>
            </a:r>
            <a:r>
              <a:rPr lang="de-AT" sz="2400" dirty="0" smtClean="0"/>
              <a:t>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AT" sz="2400" dirty="0" smtClean="0"/>
              <a:t>2nd </a:t>
            </a:r>
            <a:r>
              <a:rPr lang="de-AT" sz="2400" dirty="0" err="1" smtClean="0"/>
              <a:t>CryoNet</a:t>
            </a:r>
            <a:r>
              <a:rPr lang="de-AT" sz="2400" dirty="0" smtClean="0"/>
              <a:t> WS (</a:t>
            </a:r>
            <a:r>
              <a:rPr lang="de-AT" sz="2400" dirty="0" err="1" smtClean="0"/>
              <a:t>Dec</a:t>
            </a:r>
            <a:r>
              <a:rPr lang="de-AT" sz="2400" dirty="0" smtClean="0"/>
              <a:t>. 2013, Beijing</a:t>
            </a:r>
            <a:br>
              <a:rPr lang="de-AT" sz="2400" dirty="0" smtClean="0"/>
            </a:br>
            <a:r>
              <a:rPr lang="de-AT" sz="2400" dirty="0" smtClean="0"/>
              <a:t>China)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AT" sz="2400" dirty="0" err="1" smtClean="0"/>
              <a:t>CryoNet</a:t>
            </a:r>
            <a:r>
              <a:rPr lang="de-AT" sz="2400" dirty="0" smtClean="0"/>
              <a:t> </a:t>
            </a:r>
            <a:r>
              <a:rPr lang="de-AT" sz="2400" dirty="0" err="1" smtClean="0"/>
              <a:t>team</a:t>
            </a:r>
            <a:r>
              <a:rPr lang="de-AT" sz="2400" dirty="0" smtClean="0"/>
              <a:t> </a:t>
            </a:r>
            <a:r>
              <a:rPr lang="de-AT" sz="2400" dirty="0" err="1" smtClean="0"/>
              <a:t>meeting</a:t>
            </a:r>
            <a:r>
              <a:rPr lang="de-AT" sz="2400" dirty="0" smtClean="0"/>
              <a:t> </a:t>
            </a:r>
            <a:r>
              <a:rPr lang="de-AT" sz="2400" dirty="0" smtClean="0"/>
              <a:t>(Reykjavik,</a:t>
            </a:r>
            <a:br>
              <a:rPr lang="de-AT" sz="2400" dirty="0" smtClean="0"/>
            </a:br>
            <a:r>
              <a:rPr lang="de-AT" sz="2400" dirty="0" smtClean="0"/>
              <a:t>Island, Jan 2014) </a:t>
            </a:r>
            <a:endParaRPr lang="de-AT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2" y="1338262"/>
            <a:ext cx="2943225" cy="418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03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Motivation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CryoNet</a:t>
            </a:r>
            <a:r>
              <a:rPr lang="de-AT" dirty="0" smtClean="0"/>
              <a:t> 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12" y="1714500"/>
            <a:ext cx="7814494" cy="4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/>
          <p:cNvSpPr/>
          <p:nvPr/>
        </p:nvSpPr>
        <p:spPr>
          <a:xfrm>
            <a:off x="495300" y="1533525"/>
            <a:ext cx="7858125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extfeld 3"/>
          <p:cNvSpPr txBox="1"/>
          <p:nvPr/>
        </p:nvSpPr>
        <p:spPr>
          <a:xfrm>
            <a:off x="646912" y="6141493"/>
            <a:ext cx="2232766" cy="36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M. </a:t>
            </a:r>
            <a:r>
              <a:rPr lang="de-AT" dirty="0" err="1" smtClean="0"/>
              <a:t>Zemp</a:t>
            </a:r>
            <a:r>
              <a:rPr lang="de-AT" dirty="0" smtClean="0"/>
              <a:t>, 2011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9215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47650" y="2677884"/>
            <a:ext cx="2975429" cy="537029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/>
              <a:t>Recent</a:t>
            </a:r>
            <a:r>
              <a:rPr lang="de-AT" dirty="0"/>
              <a:t> </a:t>
            </a:r>
            <a:r>
              <a:rPr lang="de-AT" dirty="0" err="1"/>
              <a:t>comments</a:t>
            </a:r>
            <a:r>
              <a:rPr lang="de-AT" dirty="0"/>
              <a:t> </a:t>
            </a:r>
            <a:r>
              <a:rPr lang="de-AT" dirty="0" err="1"/>
              <a:t>from</a:t>
            </a:r>
            <a:r>
              <a:rPr lang="de-AT" dirty="0"/>
              <a:t> M. </a:t>
            </a:r>
            <a:r>
              <a:rPr lang="de-AT" dirty="0" err="1"/>
              <a:t>Ondras</a:t>
            </a:r>
            <a:r>
              <a:rPr lang="de-AT" dirty="0"/>
              <a:t> (WMO)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de-AT" dirty="0" smtClean="0"/>
          </a:p>
          <a:p>
            <a:r>
              <a:rPr lang="de-AT" sz="2800" dirty="0" smtClean="0"/>
              <a:t>Title:</a:t>
            </a:r>
          </a:p>
          <a:p>
            <a:r>
              <a:rPr lang="en-US" sz="2800" dirty="0"/>
              <a:t>Guide to the Global Cryosphere Watch Surface-Based Observational Network -– </a:t>
            </a:r>
            <a:r>
              <a:rPr lang="en-US" sz="2800" dirty="0" err="1"/>
              <a:t>CryoNet</a:t>
            </a:r>
            <a:r>
              <a:rPr lang="en-US" sz="2800" dirty="0"/>
              <a:t> </a:t>
            </a:r>
            <a:r>
              <a:rPr lang="en-US" sz="2800" dirty="0" smtClean="0"/>
              <a:t>(</a:t>
            </a:r>
            <a:r>
              <a:rPr lang="en-US" sz="2800" dirty="0"/>
              <a:t>Feasibility Study</a:t>
            </a:r>
            <a:r>
              <a:rPr lang="en-US" sz="2800" dirty="0" smtClean="0"/>
              <a:t>)</a:t>
            </a:r>
          </a:p>
          <a:p>
            <a:endParaRPr lang="en-US" sz="2800" dirty="0"/>
          </a:p>
          <a:p>
            <a:r>
              <a:rPr lang="en-US" sz="2800" dirty="0" smtClean="0"/>
              <a:t>Further topics for content: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de-AT" sz="2800" dirty="0"/>
              <a:t>Requirements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de-AT" sz="2800" dirty="0"/>
              <a:t>Design, planning and evolution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de-AT" sz="2800" dirty="0"/>
              <a:t>Instrumentation and Methods of Observation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de-AT" sz="2800" dirty="0"/>
              <a:t>Operations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de-AT" sz="2800" dirty="0"/>
              <a:t>Observational Metadata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de-AT" sz="2800" dirty="0"/>
              <a:t>Quality Management</a:t>
            </a:r>
          </a:p>
          <a:p>
            <a:endParaRPr lang="en-US" sz="2800" dirty="0"/>
          </a:p>
          <a:p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4088785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5" name="Picture 4" descr="cryosphere_circle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701" y="1675447"/>
            <a:ext cx="3733399" cy="3991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868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 smtClean="0"/>
              <a:t>CryoNet</a:t>
            </a:r>
            <a:r>
              <a:rPr lang="de-AT" dirty="0" smtClean="0"/>
              <a:t> </a:t>
            </a:r>
            <a:r>
              <a:rPr lang="de-AT" dirty="0" err="1" smtClean="0"/>
              <a:t>activities</a:t>
            </a:r>
            <a:endParaRPr lang="de-AT" dirty="0"/>
          </a:p>
        </p:txBody>
      </p:sp>
      <p:graphicFrame>
        <p:nvGraphicFramePr>
          <p:cNvPr id="4" name="Diagram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19339"/>
              </p:ext>
            </p:extLst>
          </p:nvPr>
        </p:nvGraphicFramePr>
        <p:xfrm>
          <a:off x="349749" y="1465914"/>
          <a:ext cx="7527426" cy="4470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674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 smtClean="0"/>
              <a:t>CryoNet</a:t>
            </a:r>
            <a:r>
              <a:rPr lang="de-AT" dirty="0" smtClean="0"/>
              <a:t> </a:t>
            </a:r>
            <a:r>
              <a:rPr lang="de-AT" dirty="0" err="1" smtClean="0"/>
              <a:t>objectives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247649" y="1181101"/>
            <a:ext cx="8650691" cy="5448300"/>
          </a:xfrm>
        </p:spPr>
        <p:txBody>
          <a:bodyPr>
            <a:normAutofit fontScale="92500"/>
          </a:bodyPr>
          <a:lstStyle/>
          <a:p>
            <a:r>
              <a:rPr lang="en-US" sz="2800" dirty="0" err="1" smtClean="0"/>
              <a:t>CryoNet</a:t>
            </a:r>
            <a:r>
              <a:rPr lang="en-US" sz="2800" dirty="0" smtClean="0"/>
              <a:t> will l</a:t>
            </a:r>
            <a:r>
              <a:rPr lang="en-GB" sz="2800" dirty="0" smtClean="0"/>
              <a:t>ink </a:t>
            </a:r>
            <a:r>
              <a:rPr lang="en-GB" sz="2800" dirty="0"/>
              <a:t>different cryospheric observational networks </a:t>
            </a:r>
            <a:r>
              <a:rPr lang="en-GB" sz="2800" dirty="0" smtClean="0"/>
              <a:t>to achieve its comprehensive potential through</a:t>
            </a:r>
            <a:endParaRPr lang="de-AT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600" dirty="0"/>
              <a:t>Extensive monitoring of </a:t>
            </a:r>
            <a:r>
              <a:rPr lang="en-GB" sz="2600" dirty="0" smtClean="0"/>
              <a:t>the cryosphere </a:t>
            </a:r>
            <a:r>
              <a:rPr lang="en-GB" sz="2600" dirty="0"/>
              <a:t>through harmonized measurements</a:t>
            </a:r>
            <a:endParaRPr lang="de-AT" sz="26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600" dirty="0"/>
              <a:t>Providing cryospheric-data for improved process understanding and modelling</a:t>
            </a:r>
            <a:endParaRPr lang="de-AT" sz="26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600" dirty="0"/>
              <a:t>Providing calibration and validation data for satellite data</a:t>
            </a:r>
            <a:endParaRPr lang="de-AT" sz="26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600" dirty="0"/>
              <a:t>Linking cryospheric ground truth observations to cryospheric models</a:t>
            </a:r>
            <a:endParaRPr lang="de-AT" sz="26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600" dirty="0"/>
              <a:t>Training for cryospheric observations</a:t>
            </a:r>
            <a:endParaRPr lang="de-AT" sz="26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600" dirty="0"/>
              <a:t>Standardized guidelines for cryospheric </a:t>
            </a:r>
            <a:r>
              <a:rPr lang="en-GB" sz="2600" dirty="0" smtClean="0"/>
              <a:t>observations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/>
              <a:t>Long-term</a:t>
            </a:r>
            <a:r>
              <a:rPr lang="en-US" sz="2600" dirty="0"/>
              <a:t>, sustainable observing and </a:t>
            </a:r>
            <a:r>
              <a:rPr lang="en-US" sz="2600" dirty="0" smtClean="0"/>
              <a:t>monitoring. </a:t>
            </a:r>
            <a:endParaRPr lang="en-GB" sz="2600" dirty="0" smtClean="0"/>
          </a:p>
        </p:txBody>
      </p:sp>
    </p:spTree>
    <p:extLst>
      <p:ext uri="{BB962C8B-B14F-4D97-AF65-F5344CB8AC3E}">
        <p14:creationId xmlns:p14="http://schemas.microsoft.com/office/powerpoint/2010/main" val="191079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Feedback </a:t>
            </a:r>
            <a:r>
              <a:rPr lang="de-AT" dirty="0" err="1" smtClean="0"/>
              <a:t>from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questionaires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sz="2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/>
              <a:t>Implementation </a:t>
            </a:r>
            <a:r>
              <a:rPr lang="en-US" sz="2800" dirty="0"/>
              <a:t>of tiered network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/>
              <a:t>High need for standards and guidelines in cryospheric observations (many counts)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/>
              <a:t>Serve science and practitioners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/>
              <a:t>Cooperate with existing networks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/>
              <a:t>Fill gaps in existing networks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/>
              <a:t>Data policy and data provision 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145252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 smtClean="0"/>
              <a:t>How</a:t>
            </a:r>
            <a:r>
              <a:rPr lang="de-AT" dirty="0" smtClean="0"/>
              <a:t> </a:t>
            </a:r>
            <a:r>
              <a:rPr lang="de-AT" dirty="0" err="1" smtClean="0"/>
              <a:t>making</a:t>
            </a:r>
            <a:r>
              <a:rPr lang="de-AT" dirty="0" smtClean="0"/>
              <a:t> </a:t>
            </a:r>
            <a:r>
              <a:rPr lang="de-AT" dirty="0" err="1" smtClean="0"/>
              <a:t>CryoNet</a:t>
            </a:r>
            <a:r>
              <a:rPr lang="de-AT" dirty="0" smtClean="0"/>
              <a:t> </a:t>
            </a:r>
            <a:r>
              <a:rPr lang="de-AT" dirty="0" err="1" smtClean="0"/>
              <a:t>successful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47650" y="1181101"/>
            <a:ext cx="8705281" cy="5448300"/>
          </a:xfrm>
        </p:spPr>
        <p:txBody>
          <a:bodyPr>
            <a:normAutofit lnSpcReduction="10000"/>
          </a:bodyPr>
          <a:lstStyle/>
          <a:p>
            <a:endParaRPr lang="de-AT" sz="2800" dirty="0" smtClean="0"/>
          </a:p>
          <a:p>
            <a:r>
              <a:rPr lang="de-AT" sz="2800" dirty="0" err="1" smtClean="0"/>
              <a:t>dependent</a:t>
            </a:r>
            <a:r>
              <a:rPr lang="de-AT" sz="2800" dirty="0" smtClean="0"/>
              <a:t> </a:t>
            </a:r>
            <a:r>
              <a:rPr lang="de-AT" sz="2800" dirty="0"/>
              <a:t>on WMO</a:t>
            </a:r>
          </a:p>
          <a:p>
            <a:r>
              <a:rPr lang="de-AT" sz="2800" b="1" dirty="0" smtClean="0"/>
              <a:t>BUT</a:t>
            </a:r>
            <a:endParaRPr lang="de-AT" sz="2800" b="1" dirty="0"/>
          </a:p>
          <a:p>
            <a:pPr marL="273050" indent="-273050"/>
            <a:r>
              <a:rPr lang="de-AT" sz="2800" dirty="0" err="1" smtClean="0"/>
              <a:t>highly</a:t>
            </a:r>
            <a:r>
              <a:rPr lang="de-AT" sz="2800" dirty="0" smtClean="0"/>
              <a:t> </a:t>
            </a:r>
            <a:r>
              <a:rPr lang="de-AT" sz="2800" dirty="0" err="1"/>
              <a:t>dependent</a:t>
            </a:r>
            <a:r>
              <a:rPr lang="de-AT" sz="2800" dirty="0"/>
              <a:t> on </a:t>
            </a:r>
            <a:r>
              <a:rPr lang="de-AT" sz="2800" dirty="0" err="1"/>
              <a:t>us</a:t>
            </a:r>
            <a:r>
              <a:rPr lang="de-AT" sz="2800" dirty="0"/>
              <a:t> (</a:t>
            </a:r>
            <a:r>
              <a:rPr lang="de-AT" sz="2800" dirty="0" err="1"/>
              <a:t>group</a:t>
            </a:r>
            <a:r>
              <a:rPr lang="de-AT" sz="2800" dirty="0"/>
              <a:t>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/>
              <a:t>r</a:t>
            </a:r>
            <a:r>
              <a:rPr lang="de-AT" sz="2800" dirty="0" err="1" smtClean="0"/>
              <a:t>esearchers</a:t>
            </a:r>
            <a:r>
              <a:rPr lang="de-AT" sz="2800" dirty="0" smtClean="0"/>
              <a:t>/</a:t>
            </a:r>
            <a:r>
              <a:rPr lang="de-AT" sz="2800" dirty="0" err="1" smtClean="0"/>
              <a:t>promotors</a:t>
            </a:r>
            <a:r>
              <a:rPr lang="de-AT" sz="2800" dirty="0"/>
              <a:t>)</a:t>
            </a:r>
          </a:p>
          <a:p>
            <a:pPr marL="273050" indent="-273050"/>
            <a:r>
              <a:rPr lang="de-AT" sz="2800" dirty="0"/>
              <a:t> 	</a:t>
            </a:r>
            <a:r>
              <a:rPr lang="de-AT" sz="2800" dirty="0" err="1"/>
              <a:t>through</a:t>
            </a:r>
            <a:r>
              <a:rPr lang="de-AT" sz="2800" dirty="0"/>
              <a:t> </a:t>
            </a:r>
            <a:r>
              <a:rPr lang="de-AT" sz="2800" dirty="0" err="1" smtClean="0"/>
              <a:t>providing</a:t>
            </a:r>
            <a:r>
              <a:rPr lang="de-AT" sz="2800" dirty="0" smtClean="0"/>
              <a:t> </a:t>
            </a:r>
            <a:r>
              <a:rPr lang="de-AT" sz="2800" dirty="0" err="1"/>
              <a:t>the</a:t>
            </a:r>
            <a:r>
              <a:rPr lang="de-AT" sz="2800" dirty="0"/>
              <a:t> </a:t>
            </a:r>
            <a:r>
              <a:rPr lang="de-AT" sz="2800" dirty="0" err="1"/>
              <a:t>theoretical</a:t>
            </a:r>
            <a:r>
              <a:rPr lang="de-AT" sz="2800" dirty="0"/>
              <a:t> </a:t>
            </a:r>
            <a:r>
              <a:rPr lang="de-AT" sz="2800" dirty="0" err="1"/>
              <a:t>background</a:t>
            </a:r>
            <a:r>
              <a:rPr lang="de-AT" sz="2800" dirty="0"/>
              <a:t/>
            </a:r>
            <a:br>
              <a:rPr lang="de-AT" sz="2800" dirty="0"/>
            </a:br>
            <a:r>
              <a:rPr lang="de-AT" sz="2800" b="1" dirty="0" err="1" smtClean="0"/>
              <a:t>relying</a:t>
            </a:r>
            <a:r>
              <a:rPr lang="de-AT" sz="2800" b="1" dirty="0" smtClean="0"/>
              <a:t> </a:t>
            </a:r>
            <a:r>
              <a:rPr lang="de-AT" sz="2800" b="1" dirty="0"/>
              <a:t>on </a:t>
            </a:r>
            <a:r>
              <a:rPr lang="de-AT" sz="2800" b="1" dirty="0" err="1"/>
              <a:t>the</a:t>
            </a:r>
            <a:r>
              <a:rPr lang="de-AT" sz="2800" b="1" dirty="0"/>
              <a:t> </a:t>
            </a:r>
            <a:r>
              <a:rPr lang="de-AT" sz="2800" b="1" dirty="0" err="1"/>
              <a:t>strengths</a:t>
            </a:r>
            <a:r>
              <a:rPr lang="de-AT" sz="2800" b="1" dirty="0"/>
              <a:t> </a:t>
            </a:r>
            <a:r>
              <a:rPr lang="de-AT" sz="2800" b="1" dirty="0" err="1"/>
              <a:t>of</a:t>
            </a:r>
            <a:r>
              <a:rPr lang="de-AT" sz="2800" b="1" dirty="0"/>
              <a:t> WMO</a:t>
            </a:r>
            <a:r>
              <a:rPr lang="de-AT" sz="2800" dirty="0"/>
              <a:t> </a:t>
            </a:r>
            <a:r>
              <a:rPr lang="de-AT" sz="2800" b="1" dirty="0" err="1"/>
              <a:t>support</a:t>
            </a:r>
            <a:r>
              <a:rPr lang="de-AT" sz="2800" b="1" dirty="0"/>
              <a:t> </a:t>
            </a:r>
            <a:r>
              <a:rPr lang="de-AT" sz="2800" dirty="0" smtClean="0"/>
              <a:t>(</a:t>
            </a:r>
            <a:r>
              <a:rPr lang="de-AT" sz="2800" dirty="0" err="1"/>
              <a:t>intercomparison</a:t>
            </a:r>
            <a:r>
              <a:rPr lang="de-AT" sz="2800" dirty="0"/>
              <a:t> </a:t>
            </a:r>
            <a:r>
              <a:rPr lang="de-AT" sz="2800" dirty="0" err="1"/>
              <a:t>studies</a:t>
            </a:r>
            <a:r>
              <a:rPr lang="de-AT" sz="2800" dirty="0"/>
              <a:t>, </a:t>
            </a:r>
            <a:r>
              <a:rPr lang="de-AT" sz="2800" dirty="0" err="1" smtClean="0"/>
              <a:t>providing</a:t>
            </a:r>
            <a:r>
              <a:rPr lang="de-AT" sz="2800" dirty="0" smtClean="0"/>
              <a:t> </a:t>
            </a:r>
            <a:r>
              <a:rPr lang="de-AT" sz="2800" dirty="0" err="1" smtClean="0"/>
              <a:t>guidelines</a:t>
            </a:r>
            <a:r>
              <a:rPr lang="de-AT" sz="2800" dirty="0"/>
              <a:t>, </a:t>
            </a:r>
            <a:r>
              <a:rPr lang="de-AT" sz="2800" dirty="0" err="1"/>
              <a:t>networking</a:t>
            </a:r>
            <a:r>
              <a:rPr lang="de-AT" sz="2800" dirty="0"/>
              <a:t>, </a:t>
            </a:r>
            <a:r>
              <a:rPr lang="de-AT" sz="2800" dirty="0" err="1"/>
              <a:t>promotion</a:t>
            </a:r>
            <a:r>
              <a:rPr lang="de-AT" sz="2800" dirty="0"/>
              <a:t>, …) </a:t>
            </a:r>
            <a:r>
              <a:rPr lang="de-AT" sz="2800" dirty="0" err="1" smtClean="0"/>
              <a:t>and</a:t>
            </a:r>
            <a:r>
              <a:rPr lang="de-AT" sz="2800" dirty="0" smtClean="0"/>
              <a:t> </a:t>
            </a:r>
            <a:r>
              <a:rPr lang="de-AT" sz="2800" b="1" dirty="0"/>
              <a:t>not </a:t>
            </a:r>
            <a:r>
              <a:rPr lang="de-AT" sz="2800" b="1" dirty="0" err="1"/>
              <a:t>its</a:t>
            </a:r>
            <a:r>
              <a:rPr lang="de-AT" sz="2800" b="1" dirty="0"/>
              <a:t> </a:t>
            </a:r>
            <a:r>
              <a:rPr lang="de-AT" sz="2800" b="1" dirty="0" err="1"/>
              <a:t>weaknesses</a:t>
            </a:r>
            <a:r>
              <a:rPr lang="de-AT" sz="2800" b="1" dirty="0"/>
              <a:t> </a:t>
            </a:r>
            <a:r>
              <a:rPr lang="de-AT" sz="2800" dirty="0"/>
              <a:t>(WMO will not </a:t>
            </a:r>
            <a:r>
              <a:rPr lang="de-AT" sz="2800" dirty="0" err="1"/>
              <a:t>give</a:t>
            </a:r>
            <a:r>
              <a:rPr lang="de-AT" sz="2800" dirty="0"/>
              <a:t> </a:t>
            </a:r>
            <a:r>
              <a:rPr lang="de-AT" sz="2800" dirty="0" err="1"/>
              <a:t>any</a:t>
            </a:r>
            <a:r>
              <a:rPr lang="de-AT" sz="2800" dirty="0"/>
              <a:t> </a:t>
            </a:r>
            <a:r>
              <a:rPr lang="de-AT" sz="2800" dirty="0" err="1"/>
              <a:t>direct</a:t>
            </a:r>
            <a:r>
              <a:rPr lang="de-AT" sz="2800" dirty="0"/>
              <a:t> </a:t>
            </a:r>
            <a:r>
              <a:rPr lang="de-AT" sz="2800" dirty="0" err="1"/>
              <a:t>funding</a:t>
            </a:r>
            <a:r>
              <a:rPr lang="de-AT" sz="2800" dirty="0"/>
              <a:t> </a:t>
            </a:r>
            <a:r>
              <a:rPr lang="de-AT" sz="2800" dirty="0" err="1"/>
              <a:t>to</a:t>
            </a:r>
            <a:r>
              <a:rPr lang="de-AT" sz="2800" dirty="0"/>
              <a:t> a </a:t>
            </a:r>
            <a:r>
              <a:rPr lang="de-AT" sz="2800" dirty="0" err="1"/>
              <a:t>CryoNet</a:t>
            </a:r>
            <a:r>
              <a:rPr lang="de-AT" sz="2800" dirty="0"/>
              <a:t> </a:t>
            </a:r>
            <a:r>
              <a:rPr lang="de-AT" sz="2800" dirty="0" err="1" smtClean="0"/>
              <a:t>station</a:t>
            </a:r>
            <a:r>
              <a:rPr lang="de-AT" sz="2800" dirty="0" smtClean="0"/>
              <a:t> but </a:t>
            </a:r>
            <a:r>
              <a:rPr lang="de-AT" sz="2800" dirty="0" err="1" smtClean="0"/>
              <a:t>can</a:t>
            </a:r>
            <a:r>
              <a:rPr lang="de-AT" sz="2800" dirty="0" smtClean="0"/>
              <a:t> </a:t>
            </a:r>
            <a:r>
              <a:rPr lang="de-AT" sz="2800" dirty="0" err="1" smtClean="0"/>
              <a:t>motivate</a:t>
            </a:r>
            <a:r>
              <a:rPr lang="de-AT" sz="2800" dirty="0" smtClean="0"/>
              <a:t> </a:t>
            </a:r>
            <a:r>
              <a:rPr lang="de-AT" sz="2800" dirty="0" err="1" smtClean="0"/>
              <a:t>its</a:t>
            </a:r>
            <a:r>
              <a:rPr lang="de-AT" sz="2800" dirty="0" smtClean="0"/>
              <a:t> </a:t>
            </a:r>
            <a:r>
              <a:rPr lang="de-AT" sz="2800" dirty="0" err="1" smtClean="0"/>
              <a:t>partners</a:t>
            </a:r>
            <a:r>
              <a:rPr lang="de-AT" sz="2800" dirty="0" smtClean="0"/>
              <a:t> e.g. World Bank </a:t>
            </a:r>
            <a:r>
              <a:rPr lang="de-AT" sz="2800" dirty="0" err="1" smtClean="0"/>
              <a:t>to</a:t>
            </a:r>
            <a:r>
              <a:rPr lang="de-AT" sz="2800" dirty="0" smtClean="0"/>
              <a:t> do so via </a:t>
            </a:r>
            <a:r>
              <a:rPr lang="de-AT" sz="2800" dirty="0" err="1" smtClean="0"/>
              <a:t>programs</a:t>
            </a:r>
            <a:r>
              <a:rPr lang="de-AT" sz="2800" dirty="0" smtClean="0"/>
              <a:t>)</a:t>
            </a:r>
            <a:endParaRPr lang="de-AT" sz="2800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8724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International </a:t>
            </a:r>
            <a:r>
              <a:rPr lang="de-AT" dirty="0" err="1" smtClean="0"/>
              <a:t>CryoNet</a:t>
            </a:r>
            <a:r>
              <a:rPr lang="de-AT" dirty="0" smtClean="0"/>
              <a:t> </a:t>
            </a:r>
            <a:r>
              <a:rPr lang="de-AT" dirty="0" err="1" smtClean="0"/>
              <a:t>team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Jeff </a:t>
            </a:r>
            <a:r>
              <a:rPr lang="en-GB" dirty="0"/>
              <a:t>Key 					Jeff.Key@noaa.gov</a:t>
            </a:r>
            <a:endParaRPr lang="de-AT" dirty="0"/>
          </a:p>
          <a:p>
            <a:r>
              <a:rPr lang="en-GB" dirty="0"/>
              <a:t>Barry Goodison			</a:t>
            </a:r>
            <a:r>
              <a:rPr lang="en-GB" dirty="0" smtClean="0"/>
              <a:t>barrygo@rogers.com</a:t>
            </a:r>
            <a:endParaRPr lang="de-AT" dirty="0"/>
          </a:p>
          <a:p>
            <a:r>
              <a:rPr lang="en-GB" dirty="0"/>
              <a:t>Wolfgang Schöner		</a:t>
            </a:r>
            <a:r>
              <a:rPr lang="en-GB" dirty="0" smtClean="0"/>
              <a:t>wolfgang.schoener@zamg.ac.at</a:t>
            </a:r>
            <a:endParaRPr lang="de-AT" dirty="0"/>
          </a:p>
          <a:p>
            <a:r>
              <a:rPr lang="en-GB" dirty="0"/>
              <a:t>Eric Brun 				</a:t>
            </a:r>
            <a:r>
              <a:rPr lang="en-GB" dirty="0" smtClean="0"/>
              <a:t>eric.brun@meteo.fr</a:t>
            </a:r>
            <a:endParaRPr lang="de-AT" dirty="0"/>
          </a:p>
          <a:p>
            <a:r>
              <a:rPr lang="en-GB" dirty="0"/>
              <a:t>Christophe Genthon 		</a:t>
            </a:r>
            <a:r>
              <a:rPr lang="en-GB" dirty="0" smtClean="0"/>
              <a:t>genthon@lgge.obs.ujf-grenoble.fr</a:t>
            </a:r>
            <a:endParaRPr lang="de-AT" dirty="0"/>
          </a:p>
          <a:p>
            <a:r>
              <a:rPr lang="de-AT" dirty="0"/>
              <a:t>Charles Fierz 			</a:t>
            </a:r>
            <a:r>
              <a:rPr lang="de-AT" dirty="0" smtClean="0"/>
              <a:t>fierz@slf.ch</a:t>
            </a:r>
            <a:endParaRPr lang="de-AT" dirty="0"/>
          </a:p>
          <a:p>
            <a:r>
              <a:rPr lang="de-AT" dirty="0"/>
              <a:t>Tetsuo Ohata				ohatat@jamstec.go.jp </a:t>
            </a:r>
          </a:p>
          <a:p>
            <a:r>
              <a:rPr lang="de-AT" dirty="0"/>
              <a:t>Þorsteinn Þorsteinsson 	</a:t>
            </a:r>
            <a:r>
              <a:rPr lang="de-AT" dirty="0" smtClean="0"/>
              <a:t>thor@vedur.is</a:t>
            </a:r>
            <a:endParaRPr lang="de-AT" dirty="0"/>
          </a:p>
          <a:p>
            <a:r>
              <a:rPr lang="en-GB" dirty="0"/>
              <a:t>Michele Citterio 			</a:t>
            </a:r>
            <a:r>
              <a:rPr lang="en-GB" dirty="0" smtClean="0"/>
              <a:t>mcit@geus.dk</a:t>
            </a:r>
            <a:endParaRPr lang="de-AT" dirty="0"/>
          </a:p>
          <a:p>
            <a:r>
              <a:rPr lang="en-GB" dirty="0"/>
              <a:t>Sandy Starkweather 		</a:t>
            </a:r>
            <a:r>
              <a:rPr lang="en-GB" dirty="0" err="1" smtClean="0"/>
              <a:t>sandy.starkweather</a:t>
            </a:r>
            <a:r>
              <a:rPr lang="en-GB" dirty="0" smtClean="0"/>
              <a:t> </a:t>
            </a:r>
            <a:r>
              <a:rPr lang="en-GB" dirty="0"/>
              <a:t>@noaa.gov</a:t>
            </a:r>
            <a:endParaRPr lang="de-AT" dirty="0"/>
          </a:p>
          <a:p>
            <a:r>
              <a:rPr lang="en-GB" dirty="0"/>
              <a:t>Matthias Bernhardt 		</a:t>
            </a:r>
            <a:r>
              <a:rPr lang="en-GB" dirty="0" smtClean="0"/>
              <a:t>m.bernhardt@iggf.geo.uni-muenchen.de</a:t>
            </a:r>
            <a:endParaRPr lang="de-AT" dirty="0"/>
          </a:p>
          <a:p>
            <a:r>
              <a:rPr lang="en-GB" dirty="0"/>
              <a:t>Hugues Lantuit 			</a:t>
            </a:r>
            <a:r>
              <a:rPr lang="en-GB" dirty="0" smtClean="0"/>
              <a:t>Hugues.Lantuit@awi.de</a:t>
            </a:r>
            <a:endParaRPr lang="de-AT" dirty="0"/>
          </a:p>
          <a:p>
            <a:r>
              <a:rPr lang="en-GB" dirty="0"/>
              <a:t>Xiao Cunde				</a:t>
            </a:r>
            <a:r>
              <a:rPr lang="en-GB" dirty="0" smtClean="0"/>
              <a:t>cdxiao@lzb.ac.cn</a:t>
            </a:r>
            <a:endParaRPr lang="de-AT" dirty="0"/>
          </a:p>
          <a:p>
            <a:r>
              <a:rPr lang="en-GB" dirty="0"/>
              <a:t>Vasily Smolyanitsky		</a:t>
            </a:r>
            <a:r>
              <a:rPr lang="en-GB" dirty="0" smtClean="0"/>
              <a:t>vms@aari.aq</a:t>
            </a:r>
            <a:endParaRPr lang="de-AT" dirty="0"/>
          </a:p>
          <a:p>
            <a:r>
              <a:rPr lang="en-GB" dirty="0"/>
              <a:t>Juan Manuel Hörler 		</a:t>
            </a:r>
            <a:r>
              <a:rPr lang="en-GB" dirty="0" smtClean="0"/>
              <a:t>jhorler@smn.gov.ar</a:t>
            </a: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7149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5" name="Picture 4" descr="cryosphere_circle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701" y="1675447"/>
            <a:ext cx="3733399" cy="3991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712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 smtClean="0"/>
              <a:t>Expected</a:t>
            </a:r>
            <a:r>
              <a:rPr lang="de-AT" dirty="0" smtClean="0"/>
              <a:t> </a:t>
            </a:r>
            <a:r>
              <a:rPr lang="de-AT" dirty="0" err="1" smtClean="0"/>
              <a:t>decisions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</a:t>
            </a:r>
            <a:r>
              <a:rPr lang="de-AT" dirty="0" err="1" smtClean="0"/>
              <a:t>CryoNet</a:t>
            </a:r>
            <a:r>
              <a:rPr lang="de-AT" dirty="0" smtClean="0"/>
              <a:t> Island Meeting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 dirty="0" smtClean="0"/>
          </a:p>
          <a:p>
            <a:r>
              <a:rPr lang="de-AT" dirty="0" err="1" smtClean="0"/>
              <a:t>Finalizing</a:t>
            </a:r>
            <a:r>
              <a:rPr lang="de-AT" dirty="0" smtClean="0"/>
              <a:t> Guideline </a:t>
            </a:r>
          </a:p>
          <a:p>
            <a:r>
              <a:rPr lang="de-AT" dirty="0" smtClean="0"/>
              <a:t>Working </a:t>
            </a:r>
            <a:r>
              <a:rPr lang="de-AT" dirty="0" err="1" smtClean="0"/>
              <a:t>groups</a:t>
            </a:r>
            <a:r>
              <a:rPr lang="de-AT" dirty="0" smtClean="0"/>
              <a:t> </a:t>
            </a:r>
            <a:r>
              <a:rPr lang="de-AT" dirty="0" err="1" smtClean="0"/>
              <a:t>within</a:t>
            </a:r>
            <a:r>
              <a:rPr lang="de-AT" dirty="0" smtClean="0"/>
              <a:t> </a:t>
            </a:r>
            <a:r>
              <a:rPr lang="de-AT" dirty="0" err="1" smtClean="0"/>
              <a:t>CryoNet</a:t>
            </a:r>
            <a:endParaRPr lang="de-AT" dirty="0" smtClean="0"/>
          </a:p>
          <a:p>
            <a:r>
              <a:rPr lang="de-AT" dirty="0" smtClean="0"/>
              <a:t>Next </a:t>
            </a:r>
            <a:r>
              <a:rPr lang="de-AT" dirty="0" err="1" smtClean="0"/>
              <a:t>activities</a:t>
            </a:r>
            <a:endParaRPr lang="de-AT" dirty="0" smtClean="0"/>
          </a:p>
          <a:p>
            <a:r>
              <a:rPr lang="de-AT" dirty="0" smtClean="0"/>
              <a:t>Budget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pilot</a:t>
            </a:r>
            <a:r>
              <a:rPr lang="de-AT" dirty="0" smtClean="0"/>
              <a:t> </a:t>
            </a:r>
            <a:r>
              <a:rPr lang="de-AT" dirty="0" err="1" smtClean="0"/>
              <a:t>activities</a:t>
            </a:r>
            <a:endParaRPr lang="de-AT" dirty="0" smtClean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98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 smtClean="0"/>
              <a:t>Asia</a:t>
            </a:r>
            <a:r>
              <a:rPr lang="de-AT" dirty="0" smtClean="0"/>
              <a:t> </a:t>
            </a:r>
            <a:r>
              <a:rPr lang="de-AT" dirty="0" err="1" smtClean="0"/>
              <a:t>CryoNet</a:t>
            </a:r>
            <a:r>
              <a:rPr lang="de-AT" dirty="0" smtClean="0"/>
              <a:t> Meeting, </a:t>
            </a:r>
            <a:r>
              <a:rPr lang="de-AT" dirty="0" err="1" smtClean="0"/>
              <a:t>Bejing</a:t>
            </a:r>
            <a:r>
              <a:rPr lang="de-AT" dirty="0" smtClean="0"/>
              <a:t>, China, </a:t>
            </a:r>
            <a:r>
              <a:rPr lang="de-AT" dirty="0" err="1" smtClean="0"/>
              <a:t>Dec</a:t>
            </a:r>
            <a:r>
              <a:rPr lang="de-AT" dirty="0" smtClean="0"/>
              <a:t>. 2013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4" name="Picture 4" descr="Macintosh HD:Users:jkey:Desktop:IMG_0661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29" y="1481771"/>
            <a:ext cx="7741346" cy="5160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060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 smtClean="0"/>
              <a:t>Thematic</a:t>
            </a:r>
            <a:r>
              <a:rPr lang="de-AT" dirty="0" smtClean="0"/>
              <a:t> </a:t>
            </a:r>
            <a:r>
              <a:rPr lang="de-AT" dirty="0" err="1" smtClean="0"/>
              <a:t>extensiveness</a:t>
            </a:r>
            <a:endParaRPr lang="de-A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108" y="1286445"/>
            <a:ext cx="6242866" cy="52045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14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 smtClean="0"/>
              <a:t>Asia</a:t>
            </a:r>
            <a:r>
              <a:rPr lang="de-AT" dirty="0" smtClean="0"/>
              <a:t> </a:t>
            </a:r>
            <a:r>
              <a:rPr lang="de-AT" dirty="0" err="1" smtClean="0"/>
              <a:t>CryoNet</a:t>
            </a:r>
            <a:r>
              <a:rPr lang="de-AT" dirty="0" smtClean="0"/>
              <a:t> Meeting, </a:t>
            </a:r>
            <a:r>
              <a:rPr lang="de-AT" dirty="0" err="1" smtClean="0"/>
              <a:t>Bejing</a:t>
            </a:r>
            <a:r>
              <a:rPr lang="de-AT" dirty="0" smtClean="0"/>
              <a:t>, China, </a:t>
            </a:r>
            <a:r>
              <a:rPr lang="de-AT" dirty="0" err="1" smtClean="0"/>
              <a:t>Dec</a:t>
            </a:r>
            <a:r>
              <a:rPr lang="de-AT" dirty="0" smtClean="0"/>
              <a:t>. 2013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AT" sz="2800" dirty="0" err="1" smtClean="0"/>
              <a:t>Some</a:t>
            </a:r>
            <a:r>
              <a:rPr lang="de-AT" sz="2800" dirty="0" smtClean="0"/>
              <a:t> </a:t>
            </a:r>
            <a:r>
              <a:rPr lang="de-AT" sz="2800" dirty="0" err="1" smtClean="0"/>
              <a:t>key</a:t>
            </a:r>
            <a:r>
              <a:rPr lang="de-AT" sz="2800" dirty="0" smtClean="0"/>
              <a:t> </a:t>
            </a:r>
            <a:r>
              <a:rPr lang="de-AT" sz="2800" dirty="0" err="1" smtClean="0"/>
              <a:t>points</a:t>
            </a:r>
            <a:r>
              <a:rPr lang="de-AT" sz="2800" dirty="0" smtClean="0"/>
              <a:t>:</a:t>
            </a:r>
            <a:endParaRPr lang="de-AT" sz="2800" dirty="0" smtClean="0"/>
          </a:p>
          <a:p>
            <a:pPr marL="457200" indent="-457200">
              <a:buFontTx/>
              <a:buChar char="-"/>
            </a:pPr>
            <a:r>
              <a:rPr lang="de-AT" sz="2800" dirty="0" smtClean="0"/>
              <a:t>Strong </a:t>
            </a:r>
            <a:r>
              <a:rPr lang="de-AT" sz="2800" dirty="0" err="1" smtClean="0"/>
              <a:t>activity</a:t>
            </a:r>
            <a:r>
              <a:rPr lang="de-AT" sz="2800" dirty="0" smtClean="0"/>
              <a:t> </a:t>
            </a:r>
            <a:r>
              <a:rPr lang="de-AT" sz="2800" dirty="0" err="1" smtClean="0"/>
              <a:t>of</a:t>
            </a:r>
            <a:r>
              <a:rPr lang="de-AT" sz="2800" dirty="0" smtClean="0"/>
              <a:t> China (e.g. </a:t>
            </a:r>
            <a:r>
              <a:rPr lang="de-AT" sz="2800" dirty="0" err="1" smtClean="0"/>
              <a:t>book</a:t>
            </a:r>
            <a:r>
              <a:rPr lang="de-AT" sz="2800" dirty="0" smtClean="0"/>
              <a:t> </a:t>
            </a:r>
            <a:r>
              <a:rPr lang="de-AT" sz="2800" dirty="0" err="1" smtClean="0"/>
              <a:t>describing</a:t>
            </a:r>
            <a:r>
              <a:rPr lang="de-AT" sz="2800" dirty="0" smtClean="0"/>
              <a:t> </a:t>
            </a:r>
            <a:r>
              <a:rPr lang="de-AT" sz="2800" dirty="0" err="1" smtClean="0"/>
              <a:t>their</a:t>
            </a:r>
            <a:r>
              <a:rPr lang="de-AT" sz="2800" dirty="0" smtClean="0"/>
              <a:t> cryospheric </a:t>
            </a:r>
            <a:r>
              <a:rPr lang="de-AT" sz="2800" dirty="0" err="1" smtClean="0"/>
              <a:t>monitoring</a:t>
            </a:r>
            <a:r>
              <a:rPr lang="de-AT" sz="2800" dirty="0" smtClean="0"/>
              <a:t> </a:t>
            </a:r>
            <a:r>
              <a:rPr lang="de-AT" sz="2800" dirty="0" err="1" smtClean="0"/>
              <a:t>activities</a:t>
            </a:r>
            <a:r>
              <a:rPr lang="de-AT" sz="2800" dirty="0" smtClean="0"/>
              <a:t>)</a:t>
            </a:r>
          </a:p>
          <a:p>
            <a:pPr marL="457200" indent="-457200">
              <a:buFontTx/>
              <a:buChar char="-"/>
            </a:pPr>
            <a:r>
              <a:rPr lang="de-AT" sz="2800" dirty="0" err="1" smtClean="0"/>
              <a:t>Idea</a:t>
            </a:r>
            <a:r>
              <a:rPr lang="de-AT" sz="2800" dirty="0" smtClean="0"/>
              <a:t> </a:t>
            </a:r>
            <a:r>
              <a:rPr lang="de-AT" sz="2800" dirty="0" err="1" smtClean="0"/>
              <a:t>of</a:t>
            </a:r>
            <a:r>
              <a:rPr lang="de-AT" sz="2800" dirty="0" smtClean="0"/>
              <a:t> Regional Working </a:t>
            </a:r>
            <a:r>
              <a:rPr lang="de-AT" sz="2800" dirty="0" smtClean="0"/>
              <a:t>Groups (</a:t>
            </a:r>
            <a:r>
              <a:rPr lang="de-AT" sz="2800" dirty="0" err="1" smtClean="0"/>
              <a:t>need</a:t>
            </a:r>
            <a:r>
              <a:rPr lang="de-AT" sz="2800" dirty="0" smtClean="0"/>
              <a:t> </a:t>
            </a:r>
            <a:r>
              <a:rPr lang="de-AT" sz="2800" dirty="0" err="1" smtClean="0"/>
              <a:t>for</a:t>
            </a:r>
            <a:r>
              <a:rPr lang="de-AT" sz="2800" dirty="0" smtClean="0"/>
              <a:t> potential </a:t>
            </a:r>
            <a:r>
              <a:rPr lang="de-AT" sz="2800" dirty="0" err="1" smtClean="0"/>
              <a:t>other</a:t>
            </a:r>
            <a:r>
              <a:rPr lang="de-AT" sz="2800" dirty="0" smtClean="0"/>
              <a:t> regional </a:t>
            </a:r>
            <a:r>
              <a:rPr lang="de-AT" sz="2800" dirty="0" err="1" smtClean="0"/>
              <a:t>meetings</a:t>
            </a:r>
            <a:r>
              <a:rPr lang="de-AT" sz="2800" dirty="0" smtClean="0"/>
              <a:t>)</a:t>
            </a:r>
            <a:endParaRPr lang="de-AT" sz="2800" dirty="0" smtClean="0"/>
          </a:p>
          <a:p>
            <a:pPr marL="457200" indent="-457200">
              <a:buFontTx/>
              <a:buChar char="-"/>
            </a:pPr>
            <a:r>
              <a:rPr lang="de-AT" sz="2800" dirty="0" smtClean="0"/>
              <a:t>List </a:t>
            </a:r>
            <a:r>
              <a:rPr lang="de-AT" sz="2800" dirty="0" err="1" smtClean="0"/>
              <a:t>of</a:t>
            </a:r>
            <a:r>
              <a:rPr lang="de-AT" sz="2800" dirty="0" smtClean="0"/>
              <a:t> </a:t>
            </a:r>
            <a:r>
              <a:rPr lang="de-AT" sz="2800" dirty="0" err="1" smtClean="0"/>
              <a:t>CryoNet</a:t>
            </a:r>
            <a:r>
              <a:rPr lang="de-AT" sz="2800" dirty="0" smtClean="0"/>
              <a:t> </a:t>
            </a:r>
            <a:r>
              <a:rPr lang="de-AT" sz="2800" dirty="0" err="1" smtClean="0"/>
              <a:t>candidate</a:t>
            </a:r>
            <a:r>
              <a:rPr lang="de-AT" sz="2800" dirty="0" smtClean="0"/>
              <a:t> </a:t>
            </a:r>
            <a:r>
              <a:rPr lang="de-AT" sz="2800" dirty="0" err="1" smtClean="0"/>
              <a:t>sites</a:t>
            </a:r>
            <a:r>
              <a:rPr lang="de-AT" sz="2800" dirty="0" smtClean="0"/>
              <a:t> </a:t>
            </a:r>
            <a:r>
              <a:rPr lang="de-AT" sz="2800" dirty="0" err="1" smtClean="0"/>
              <a:t>for</a:t>
            </a:r>
            <a:r>
              <a:rPr lang="de-AT" sz="2800" dirty="0" smtClean="0"/>
              <a:t> </a:t>
            </a:r>
            <a:r>
              <a:rPr lang="de-AT" sz="2800" dirty="0" err="1" smtClean="0"/>
              <a:t>Asia</a:t>
            </a:r>
            <a:r>
              <a:rPr lang="de-AT" sz="2800" dirty="0" smtClean="0"/>
              <a:t> high </a:t>
            </a:r>
            <a:r>
              <a:rPr lang="de-AT" sz="2800" dirty="0" err="1" smtClean="0"/>
              <a:t>mountains</a:t>
            </a:r>
            <a:endParaRPr lang="de-AT" sz="2800" dirty="0" smtClean="0"/>
          </a:p>
          <a:p>
            <a:pPr marL="457200" indent="-457200">
              <a:buFontTx/>
              <a:buChar char="-"/>
            </a:pPr>
            <a:r>
              <a:rPr lang="de-AT" sz="2800" dirty="0" smtClean="0"/>
              <a:t>Strong </a:t>
            </a:r>
            <a:r>
              <a:rPr lang="de-AT" sz="2800" dirty="0" err="1" smtClean="0"/>
              <a:t>interest</a:t>
            </a:r>
            <a:r>
              <a:rPr lang="de-AT" sz="2800" dirty="0" smtClean="0"/>
              <a:t> </a:t>
            </a:r>
            <a:r>
              <a:rPr lang="de-AT" sz="2800" dirty="0" err="1" smtClean="0"/>
              <a:t>for</a:t>
            </a:r>
            <a:r>
              <a:rPr lang="de-AT" sz="2800" dirty="0" smtClean="0"/>
              <a:t> glacier </a:t>
            </a:r>
            <a:r>
              <a:rPr lang="de-AT" sz="2800" dirty="0" err="1" smtClean="0"/>
              <a:t>monitoring</a:t>
            </a:r>
            <a:r>
              <a:rPr lang="de-AT" sz="2800" dirty="0" smtClean="0"/>
              <a:t> </a:t>
            </a:r>
            <a:r>
              <a:rPr lang="de-AT" sz="2800" dirty="0" err="1" smtClean="0"/>
              <a:t>and</a:t>
            </a:r>
            <a:r>
              <a:rPr lang="de-AT" sz="2800" dirty="0" smtClean="0"/>
              <a:t> </a:t>
            </a:r>
            <a:r>
              <a:rPr lang="de-AT" sz="2800" dirty="0" err="1" smtClean="0"/>
              <a:t>need</a:t>
            </a:r>
            <a:r>
              <a:rPr lang="de-AT" sz="2800" dirty="0" smtClean="0"/>
              <a:t> </a:t>
            </a:r>
            <a:r>
              <a:rPr lang="de-AT" sz="2800" dirty="0" err="1" smtClean="0"/>
              <a:t>for</a:t>
            </a:r>
            <a:r>
              <a:rPr lang="de-AT" sz="2800" dirty="0" smtClean="0"/>
              <a:t> </a:t>
            </a:r>
            <a:r>
              <a:rPr lang="de-AT" sz="2800" dirty="0" err="1" smtClean="0"/>
              <a:t>guideline</a:t>
            </a:r>
            <a:r>
              <a:rPr lang="de-AT" sz="2800" dirty="0" smtClean="0"/>
              <a:t>/</a:t>
            </a:r>
            <a:r>
              <a:rPr lang="de-AT" sz="2800" dirty="0" err="1" smtClean="0"/>
              <a:t>standard</a:t>
            </a:r>
            <a:r>
              <a:rPr lang="de-AT" sz="2800" dirty="0" smtClean="0"/>
              <a:t>  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161754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 smtClean="0"/>
              <a:t>Questionaires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2530">
            <a:off x="460292" y="2056611"/>
            <a:ext cx="7373597" cy="3697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24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First </a:t>
            </a:r>
            <a:r>
              <a:rPr lang="de-AT" dirty="0" err="1" smtClean="0"/>
              <a:t>questionaire</a:t>
            </a:r>
            <a:r>
              <a:rPr lang="de-AT" dirty="0" smtClean="0"/>
              <a:t> </a:t>
            </a:r>
            <a:r>
              <a:rPr lang="de-AT" dirty="0" err="1" smtClean="0"/>
              <a:t>CryoNet</a:t>
            </a:r>
            <a:r>
              <a:rPr lang="de-AT" dirty="0" smtClean="0"/>
              <a:t> Meeting Vienna 11-2012</a:t>
            </a:r>
            <a:endParaRPr lang="de-AT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22" y="1409700"/>
            <a:ext cx="8520776" cy="441959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5" name="Textfeld 4"/>
          <p:cNvSpPr txBox="1"/>
          <p:nvPr/>
        </p:nvSpPr>
        <p:spPr>
          <a:xfrm>
            <a:off x="1282890" y="6045957"/>
            <a:ext cx="503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n</a:t>
            </a:r>
            <a:r>
              <a:rPr lang="de-AT" dirty="0" smtClean="0"/>
              <a:t>= 21                   1=LOW    2=MEDIUM    3=HIGH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1214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Second </a:t>
            </a:r>
            <a:r>
              <a:rPr lang="de-AT" dirty="0" err="1" smtClean="0"/>
              <a:t>questionaire</a:t>
            </a:r>
            <a:r>
              <a:rPr lang="de-AT" dirty="0" smtClean="0"/>
              <a:t> </a:t>
            </a:r>
            <a:r>
              <a:rPr lang="de-AT" dirty="0" err="1" smtClean="0"/>
              <a:t>CryoNet</a:t>
            </a:r>
            <a:r>
              <a:rPr lang="de-AT" dirty="0" smtClean="0"/>
              <a:t> </a:t>
            </a:r>
            <a:r>
              <a:rPr lang="de-AT" dirty="0" err="1" smtClean="0"/>
              <a:t>Asia</a:t>
            </a:r>
            <a:r>
              <a:rPr lang="de-AT" dirty="0" smtClean="0"/>
              <a:t> Meeting Beijing 12-2013</a:t>
            </a:r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1282890" y="6045957"/>
            <a:ext cx="503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n</a:t>
            </a:r>
            <a:r>
              <a:rPr lang="de-AT" dirty="0" smtClean="0"/>
              <a:t>= 7                 1=LOW    2=MEDIUM    3=HIGH</a:t>
            </a:r>
            <a:endParaRPr lang="de-AT" dirty="0"/>
          </a:p>
        </p:txBody>
      </p:sp>
      <p:sp>
        <p:nvSpPr>
          <p:cNvPr id="8" name="Rechteck 7"/>
          <p:cNvSpPr/>
          <p:nvPr/>
        </p:nvSpPr>
        <p:spPr>
          <a:xfrm>
            <a:off x="344222" y="1409700"/>
            <a:ext cx="8520776" cy="44195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23" y="1409700"/>
            <a:ext cx="8520776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Gerade Verbindung 8"/>
          <p:cNvCxnSpPr/>
          <p:nvPr/>
        </p:nvCxnSpPr>
        <p:spPr>
          <a:xfrm>
            <a:off x="6516914" y="1409700"/>
            <a:ext cx="14515" cy="39460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5268686" y="1409700"/>
            <a:ext cx="0" cy="3946071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22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AT" dirty="0" err="1" smtClean="0"/>
              <a:t>CryoNet</a:t>
            </a:r>
            <a:r>
              <a:rPr lang="de-AT" dirty="0" smtClean="0"/>
              <a:t> </a:t>
            </a:r>
            <a:r>
              <a:rPr lang="de-AT" dirty="0" err="1" smtClean="0"/>
              <a:t>station</a:t>
            </a:r>
            <a:r>
              <a:rPr lang="de-AT" dirty="0" smtClean="0"/>
              <a:t> </a:t>
            </a:r>
            <a:r>
              <a:rPr lang="de-AT" dirty="0" err="1" smtClean="0"/>
              <a:t>inventory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5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565" y="1245552"/>
            <a:ext cx="5760720" cy="5376545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71283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feil nach unten 11"/>
          <p:cNvSpPr/>
          <p:nvPr/>
        </p:nvSpPr>
        <p:spPr>
          <a:xfrm rot="10800000">
            <a:off x="6180048" y="1703080"/>
            <a:ext cx="1080120" cy="4320480"/>
          </a:xfrm>
          <a:prstGeom prst="downArrow">
            <a:avLst>
              <a:gd name="adj1" fmla="val 67958"/>
              <a:gd name="adj2" fmla="val 50000"/>
            </a:avLst>
          </a:prstGeom>
          <a:gradFill>
            <a:gsLst>
              <a:gs pos="0">
                <a:srgbClr val="000082">
                  <a:alpha val="98000"/>
                </a:srgbClr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AT" sz="3200" dirty="0" smtClean="0"/>
              <a:t>XXX</a:t>
            </a:r>
            <a:endParaRPr lang="de-AT" sz="32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 smtClean="0"/>
              <a:t>Reasons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a </a:t>
            </a:r>
            <a:r>
              <a:rPr lang="de-AT" dirty="0" err="1" smtClean="0"/>
              <a:t>tiered</a:t>
            </a:r>
            <a:r>
              <a:rPr lang="de-AT" dirty="0" smtClean="0"/>
              <a:t> </a:t>
            </a:r>
            <a:r>
              <a:rPr lang="de-AT" dirty="0" err="1" smtClean="0"/>
              <a:t>network</a:t>
            </a:r>
            <a:endParaRPr lang="de-AT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Arial"/>
              <a:buNone/>
              <a:defRPr lang="de-DE" sz="2400" kern="1200" baseline="0" dirty="0">
                <a:solidFill>
                  <a:srgbClr val="3C3C3B"/>
                </a:solidFill>
                <a:latin typeface="Unit-LightItalicTF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de-AT" dirty="0" smtClean="0"/>
              <a:t>HIGH</a:t>
            </a:r>
          </a:p>
          <a:p>
            <a:pPr marL="0" indent="0">
              <a:buFont typeface="Arial"/>
              <a:buNone/>
            </a:pPr>
            <a:endParaRPr lang="de-AT" dirty="0" smtClean="0"/>
          </a:p>
          <a:p>
            <a:pPr marL="0" indent="0">
              <a:buFont typeface="Arial"/>
              <a:buNone/>
            </a:pPr>
            <a:endParaRPr lang="de-AT" dirty="0" smtClean="0"/>
          </a:p>
          <a:p>
            <a:pPr marL="0" indent="0">
              <a:buFont typeface="Arial"/>
              <a:buNone/>
            </a:pPr>
            <a:endParaRPr lang="de-AT" dirty="0" smtClean="0"/>
          </a:p>
          <a:p>
            <a:pPr marL="0" indent="0">
              <a:buFont typeface="Arial"/>
              <a:buNone/>
            </a:pPr>
            <a:endParaRPr lang="de-AT" dirty="0" smtClean="0"/>
          </a:p>
          <a:p>
            <a:pPr marL="0" indent="0">
              <a:buFont typeface="Arial"/>
              <a:buNone/>
            </a:pPr>
            <a:endParaRPr lang="de-AT" dirty="0" smtClean="0"/>
          </a:p>
          <a:p>
            <a:pPr marL="0" indent="0">
              <a:buFont typeface="Arial"/>
              <a:buNone/>
            </a:pPr>
            <a:endParaRPr lang="de-AT" dirty="0" smtClean="0"/>
          </a:p>
          <a:p>
            <a:pPr marL="0" indent="0">
              <a:buFont typeface="Arial"/>
              <a:buNone/>
            </a:pPr>
            <a:r>
              <a:rPr lang="de-AT" dirty="0" smtClean="0"/>
              <a:t>LOW</a:t>
            </a:r>
            <a:endParaRPr lang="de-AT" dirty="0"/>
          </a:p>
        </p:txBody>
      </p:sp>
      <p:sp>
        <p:nvSpPr>
          <p:cNvPr id="5" name="Pfeil nach unten 4"/>
          <p:cNvSpPr/>
          <p:nvPr/>
        </p:nvSpPr>
        <p:spPr>
          <a:xfrm rot="10800000">
            <a:off x="1331641" y="1700808"/>
            <a:ext cx="1080120" cy="4320480"/>
          </a:xfrm>
          <a:prstGeom prst="downArrow">
            <a:avLst>
              <a:gd name="adj1" fmla="val 67958"/>
              <a:gd name="adj2" fmla="val 50000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AT" sz="3200" dirty="0"/>
              <a:t>Space </a:t>
            </a:r>
            <a:r>
              <a:rPr lang="de-AT" sz="3200" dirty="0" err="1" smtClean="0"/>
              <a:t>domain</a:t>
            </a:r>
            <a:r>
              <a:rPr lang="de-AT" sz="3200" dirty="0" smtClean="0"/>
              <a:t> </a:t>
            </a:r>
            <a:r>
              <a:rPr lang="de-AT" sz="3200" dirty="0" err="1" smtClean="0"/>
              <a:t>res</a:t>
            </a:r>
            <a:r>
              <a:rPr lang="de-AT" sz="3200" dirty="0" smtClean="0"/>
              <a:t>.</a:t>
            </a:r>
            <a:endParaRPr lang="de-AT" sz="3200" dirty="0"/>
          </a:p>
        </p:txBody>
      </p:sp>
      <p:sp>
        <p:nvSpPr>
          <p:cNvPr id="6" name="Pfeil nach unten 5"/>
          <p:cNvSpPr/>
          <p:nvPr/>
        </p:nvSpPr>
        <p:spPr>
          <a:xfrm rot="10800000">
            <a:off x="2555776" y="1700808"/>
            <a:ext cx="1080120" cy="4320480"/>
          </a:xfrm>
          <a:prstGeom prst="downArrow">
            <a:avLst>
              <a:gd name="adj1" fmla="val 67958"/>
              <a:gd name="adj2" fmla="val 50000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AT" sz="3200" dirty="0" smtClean="0"/>
              <a:t>Time </a:t>
            </a:r>
            <a:r>
              <a:rPr lang="de-AT" sz="3200" dirty="0" err="1" smtClean="0"/>
              <a:t>domain</a:t>
            </a:r>
            <a:r>
              <a:rPr lang="de-AT" sz="3200" dirty="0" smtClean="0"/>
              <a:t> </a:t>
            </a:r>
            <a:r>
              <a:rPr lang="de-AT" sz="3200" dirty="0" err="1" smtClean="0"/>
              <a:t>res</a:t>
            </a:r>
            <a:r>
              <a:rPr lang="de-AT" sz="3200" dirty="0" smtClean="0"/>
              <a:t>.</a:t>
            </a:r>
            <a:endParaRPr lang="de-AT" sz="3200" dirty="0"/>
          </a:p>
        </p:txBody>
      </p:sp>
      <p:sp>
        <p:nvSpPr>
          <p:cNvPr id="7" name="Pfeil nach unten 6"/>
          <p:cNvSpPr/>
          <p:nvPr/>
        </p:nvSpPr>
        <p:spPr>
          <a:xfrm rot="10800000">
            <a:off x="3779913" y="1700808"/>
            <a:ext cx="1080120" cy="4320480"/>
          </a:xfrm>
          <a:prstGeom prst="downArrow">
            <a:avLst>
              <a:gd name="adj1" fmla="val 67958"/>
              <a:gd name="adj2" fmla="val 50000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AT" sz="3200" dirty="0" smtClean="0"/>
              <a:t>Data </a:t>
            </a:r>
            <a:r>
              <a:rPr lang="de-AT" sz="3200" dirty="0" err="1" smtClean="0"/>
              <a:t>quality</a:t>
            </a:r>
            <a:endParaRPr lang="de-AT" sz="3200" dirty="0"/>
          </a:p>
        </p:txBody>
      </p:sp>
      <p:sp>
        <p:nvSpPr>
          <p:cNvPr id="8" name="Pfeil nach unten 7"/>
          <p:cNvSpPr/>
          <p:nvPr/>
        </p:nvSpPr>
        <p:spPr>
          <a:xfrm rot="10800000">
            <a:off x="5004048" y="1700808"/>
            <a:ext cx="1080120" cy="4320480"/>
          </a:xfrm>
          <a:prstGeom prst="downArrow">
            <a:avLst>
              <a:gd name="adj1" fmla="val 67958"/>
              <a:gd name="adj2" fmla="val 50000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AT" sz="3200" dirty="0" err="1" smtClean="0"/>
              <a:t>Them</a:t>
            </a:r>
            <a:r>
              <a:rPr lang="de-AT" sz="3200" dirty="0" smtClean="0"/>
              <a:t>. </a:t>
            </a:r>
            <a:r>
              <a:rPr lang="de-AT" sz="3200" dirty="0" err="1" smtClean="0"/>
              <a:t>extensivness</a:t>
            </a:r>
            <a:endParaRPr lang="de-AT" sz="3200" dirty="0"/>
          </a:p>
        </p:txBody>
      </p:sp>
      <p:sp>
        <p:nvSpPr>
          <p:cNvPr id="13" name="Rechteck 12"/>
          <p:cNvSpPr/>
          <p:nvPr/>
        </p:nvSpPr>
        <p:spPr>
          <a:xfrm>
            <a:off x="6180047" y="1600200"/>
            <a:ext cx="1080121" cy="4525963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hteck 10"/>
          <p:cNvSpPr/>
          <p:nvPr/>
        </p:nvSpPr>
        <p:spPr>
          <a:xfrm>
            <a:off x="539552" y="4293096"/>
            <a:ext cx="8249606" cy="1008112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AT" sz="4000" b="1" dirty="0" smtClean="0">
                <a:solidFill>
                  <a:schemeClr val="tx1"/>
                </a:solidFill>
              </a:rPr>
              <a:t>Tier #1 </a:t>
            </a:r>
            <a:endParaRPr lang="de-AT" sz="4000" b="1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39552" y="3212976"/>
            <a:ext cx="8249606" cy="1008112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AT" sz="4000" b="1" dirty="0" smtClean="0">
                <a:solidFill>
                  <a:schemeClr val="tx1"/>
                </a:solidFill>
              </a:rPr>
              <a:t>Tier #2 </a:t>
            </a:r>
            <a:endParaRPr lang="de-AT" sz="4000" b="1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39552" y="2132856"/>
            <a:ext cx="8249606" cy="1008112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AT" sz="4000" b="1" dirty="0" smtClean="0">
                <a:solidFill>
                  <a:schemeClr val="tx1"/>
                </a:solidFill>
              </a:rPr>
              <a:t>Tier #3 </a:t>
            </a:r>
            <a:endParaRPr lang="de-AT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81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447</Words>
  <Application>Microsoft Office PowerPoint</Application>
  <PresentationFormat>Bildschirmpräsentation (4:3)</PresentationFormat>
  <Paragraphs>150</Paragraphs>
  <Slides>30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1" baseType="lpstr">
      <vt:lpstr>Office-Design</vt:lpstr>
      <vt:lpstr>  CryoNet  Overview and status  </vt:lpstr>
      <vt:lpstr>CryoNet activities</vt:lpstr>
      <vt:lpstr>Asia CryoNet Meeting, Bejing, China, Dec. 2013</vt:lpstr>
      <vt:lpstr>Asia CryoNet Meeting, Bejing, China, Dec. 2013</vt:lpstr>
      <vt:lpstr>Questionaires</vt:lpstr>
      <vt:lpstr>First questionaire CryoNet Meeting Vienna 11-2012</vt:lpstr>
      <vt:lpstr>Second questionaire CryoNet Asia Meeting Beijing 12-2013</vt:lpstr>
      <vt:lpstr>CryoNet station inventory</vt:lpstr>
      <vt:lpstr>Reasons for a tiered network</vt:lpstr>
      <vt:lpstr>The tiered network of CryoNet</vt:lpstr>
      <vt:lpstr>Potential CryoNet stations </vt:lpstr>
      <vt:lpstr>CryoNet sites must meet a minimum set of requirements: </vt:lpstr>
      <vt:lpstr>CryoNet sites must meet a minimum set of requirements: </vt:lpstr>
      <vt:lpstr>CryoNet implementation </vt:lpstr>
      <vt:lpstr>PowerPoint-Präsentation</vt:lpstr>
      <vt:lpstr>  CryoNet  Status of CryoNet Guide  </vt:lpstr>
      <vt:lpstr>CryoNet guide</vt:lpstr>
      <vt:lpstr>History of document</vt:lpstr>
      <vt:lpstr>CryoNet within GCW </vt:lpstr>
      <vt:lpstr>Motivation for CryoNet </vt:lpstr>
      <vt:lpstr>Recent comments from M. Ondras (WMO)</vt:lpstr>
      <vt:lpstr>PowerPoint-Präsentation</vt:lpstr>
      <vt:lpstr>CryoNet activities</vt:lpstr>
      <vt:lpstr>CryoNet objectives</vt:lpstr>
      <vt:lpstr>Feedback from the questionaires</vt:lpstr>
      <vt:lpstr>How making CryoNet successful</vt:lpstr>
      <vt:lpstr>International CryoNet team</vt:lpstr>
      <vt:lpstr>PowerPoint-Präsentation</vt:lpstr>
      <vt:lpstr>Expected decisions from CryoNet Island Meeting</vt:lpstr>
      <vt:lpstr>Thematic extensiveness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martha</dc:creator>
  <cp:lastModifiedBy>Schöner Wolfgang</cp:lastModifiedBy>
  <cp:revision>141</cp:revision>
  <dcterms:created xsi:type="dcterms:W3CDTF">2012-11-21T11:18:26Z</dcterms:created>
  <dcterms:modified xsi:type="dcterms:W3CDTF">2014-01-20T06:46:29Z</dcterms:modified>
</cp:coreProperties>
</file>