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15"/>
  </p:notesMasterIdLst>
  <p:sldIdLst>
    <p:sldId id="257" r:id="rId3"/>
    <p:sldId id="262" r:id="rId4"/>
    <p:sldId id="284" r:id="rId5"/>
    <p:sldId id="280" r:id="rId6"/>
    <p:sldId id="277" r:id="rId7"/>
    <p:sldId id="282" r:id="rId8"/>
    <p:sldId id="276" r:id="rId9"/>
    <p:sldId id="278" r:id="rId10"/>
    <p:sldId id="279" r:id="rId11"/>
    <p:sldId id="281" r:id="rId12"/>
    <p:sldId id="283" r:id="rId13"/>
    <p:sldId id="268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6029" autoAdjust="0"/>
  </p:normalViewPr>
  <p:slideViewPr>
    <p:cSldViewPr snapToGrid="0" snapToObjects="1">
      <p:cViewPr varScale="1">
        <p:scale>
          <a:sx n="113" d="100"/>
          <a:sy n="113" d="100"/>
        </p:scale>
        <p:origin x="584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notesMaster" Target="notesMasters/notesMaster1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5E16CC-2E1B-0D43-A8F1-9CA4E597EE05}" type="datetimeFigureOut">
              <a:rPr lang="en-US" smtClean="0"/>
              <a:t>12/9/15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9B5069-C357-CD4C-BD6A-34B92F47B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0147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D8A371-C217-2C4C-9CAB-33C9FB39C796}" type="slidenum">
              <a:rPr lang="en-US"/>
              <a:pPr/>
              <a:t>1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1356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9B5069-C357-CD4C-BD6A-34B92F47B81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988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Global Cryosphere Watch Meeting, December 7-10, 2015, NSIDC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D443ED-69A6-4547-A47E-704A71DBC0E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057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Global Cryosphere Watch Meeting, December 7-10, 2015, NSIDC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78E583-A7F6-A447-A474-7A3EFA0EDA5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336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00800" y="76200"/>
            <a:ext cx="2057400" cy="5562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76200"/>
            <a:ext cx="6019800" cy="5562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Global Cryosphere Watch Meeting, December 7-10, 2015, NSIDC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255B32-C70E-934D-B3B9-409757A2ABE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0036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Global Cryosphere Watch Meeting, December 7-10, 2015, NSIDC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D9F46-EEF5-7A4D-A9C2-34936E7C6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2319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Global Cryosphere Watch Meeting, December 7-10, 2015, NSIDC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D9F46-EEF5-7A4D-A9C2-34936E7C6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0259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Global Cryosphere Watch Meeting, December 7-10, 2015, NSIDC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D9F46-EEF5-7A4D-A9C2-34936E7C6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1336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Global Cryosphere Watch Meeting, December 7-10, 2015, NSIDC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D9F46-EEF5-7A4D-A9C2-34936E7C6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7806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Global Cryosphere Watch Meeting, December 7-10, 2015, NSIDC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D9F46-EEF5-7A4D-A9C2-34936E7C6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4660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Global Cryosphere Watch Meeting, December 7-10, 2015, NSIDC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D9F46-EEF5-7A4D-A9C2-34936E7C6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835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Global Cryosphere Watch Meeting, December 7-10, 2015, NSIDC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D9F46-EEF5-7A4D-A9C2-34936E7C6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6188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Global Cryosphere Watch Meeting, December 7-10, 2015, NSIDC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D9F46-EEF5-7A4D-A9C2-34936E7C6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981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Global Cryosphere Watch Meeting, December 7-10, 2015, NSIDC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0C5A23-02AA-9B48-BB46-DA8E2BBB42B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0991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Global Cryosphere Watch Meeting, December 7-10, 2015, NSIDC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D9F46-EEF5-7A4D-A9C2-34936E7C6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9893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Global Cryosphere Watch Meeting, December 7-10, 2015, NSIDC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D9F46-EEF5-7A4D-A9C2-34936E7C6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1821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Global Cryosphere Watch Meeting, December 7-10, 2015, NSIDC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D9F46-EEF5-7A4D-A9C2-34936E7C6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615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Global Cryosphere Watch Meeting, December 7-10, 2015, NSIDC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A4F532-16CB-A14F-A2D5-1689C81D1F4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550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24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Global Cryosphere Watch Meeting, December 7-10, 2015, NSIDC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4487E2-3E5C-6041-9461-FF2A45B98F5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671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Global Cryosphere Watch Meeting, December 7-10, 2015, NSIDC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5EC3F7-A853-924C-8484-8DA391D4DF7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012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Global Cryosphere Watch Meeting, December 7-10, 2015, NSIDC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37B865-CA7F-5A4A-8EBD-261A01CC4C0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134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Global Cryosphere Watch Meeting, December 7-10, 2015, NSIDC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F0A6CC-8B22-8D40-BD2B-49BF33ADD7B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595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Global Cryosphere Watch Meeting, December 7-10, 2015, NSIDC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BE147F-6118-564C-B4E0-22F1F2D314D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410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Global Cryosphere Watch Meeting, December 7-10, 2015, NSIDC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B794B3-35B3-4E49-A299-20F51E98BCC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142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6248400"/>
            <a:ext cx="9144000" cy="609600"/>
          </a:xfrm>
          <a:prstGeom prst="rect">
            <a:avLst/>
          </a:prstGeom>
          <a:solidFill>
            <a:srgbClr val="C7DCEE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76200"/>
            <a:ext cx="7772400" cy="762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240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25864" y="6400800"/>
            <a:ext cx="5105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Garamond" charset="0"/>
              </a:defRPr>
            </a:lvl1pPr>
          </a:lstStyle>
          <a:p>
            <a:r>
              <a:rPr lang="en-US" smtClean="0"/>
              <a:t>Global Cryosphere Watch Meeting, December 7-10, 2015, NSIDC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28600" y="6419850"/>
            <a:ext cx="9906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Garamond" charset="0"/>
              </a:defRPr>
            </a:lvl1pPr>
          </a:lstStyle>
          <a:p>
            <a:fld id="{8989EBAA-815F-874F-803E-EC05EDD7CD8D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2" name="Picture 15" descr="nsidc_logo_notext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6816" y="6301026"/>
            <a:ext cx="670560" cy="51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Line 7"/>
          <p:cNvSpPr>
            <a:spLocks noChangeShapeType="1"/>
          </p:cNvSpPr>
          <p:nvPr/>
        </p:nvSpPr>
        <p:spPr bwMode="auto">
          <a:xfrm>
            <a:off x="304800" y="685800"/>
            <a:ext cx="84582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Times" pitchFamily="-65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6852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 i="1">
          <a:solidFill>
            <a:schemeClr val="bg1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 i="1">
          <a:solidFill>
            <a:schemeClr val="bg1"/>
          </a:solidFill>
          <a:latin typeface="Garamond" pitchFamily="-65" charset="0"/>
          <a:ea typeface="ＭＳ Ｐゴシック" charset="-128"/>
          <a:cs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 i="1">
          <a:solidFill>
            <a:schemeClr val="bg1"/>
          </a:solidFill>
          <a:latin typeface="Garamond" pitchFamily="-65" charset="0"/>
          <a:ea typeface="ＭＳ Ｐゴシック" charset="-128"/>
          <a:cs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 i="1">
          <a:solidFill>
            <a:schemeClr val="bg1"/>
          </a:solidFill>
          <a:latin typeface="Garamond" pitchFamily="-65" charset="0"/>
          <a:ea typeface="ＭＳ Ｐゴシック" charset="-128"/>
          <a:cs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 i="1">
          <a:solidFill>
            <a:schemeClr val="bg1"/>
          </a:solidFill>
          <a:latin typeface="Garamond" pitchFamily="-65" charset="0"/>
          <a:ea typeface="ＭＳ Ｐゴシック" charset="-128"/>
          <a:cs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000A68"/>
          </a:solidFill>
          <a:latin typeface="Garamond" pitchFamily="-65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000A68"/>
          </a:solidFill>
          <a:latin typeface="Garamond" pitchFamily="-65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000A68"/>
          </a:solidFill>
          <a:latin typeface="Garamond" pitchFamily="-65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000A68"/>
          </a:solidFill>
          <a:latin typeface="Garamond" pitchFamily="-65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•"/>
        <a:defRPr sz="2800">
          <a:solidFill>
            <a:schemeClr val="bg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charset="0"/>
        <a:buChar char="§"/>
        <a:defRPr sz="2600">
          <a:solidFill>
            <a:schemeClr val="bg1"/>
          </a:solidFill>
          <a:latin typeface="+mn-lt"/>
          <a:ea typeface="ＭＳ Ｐゴシック" pitchFamily="-65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Char char="o"/>
        <a:defRPr sz="2400">
          <a:solidFill>
            <a:schemeClr val="bg1"/>
          </a:solidFill>
          <a:latin typeface="+mn-lt"/>
          <a:ea typeface="ＭＳ Ｐゴシック" pitchFamily="-65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charset="0"/>
        <a:buChar char="q"/>
        <a:defRPr sz="2000">
          <a:solidFill>
            <a:schemeClr val="bg1"/>
          </a:solidFill>
          <a:latin typeface="+mn-lt"/>
          <a:ea typeface="ＭＳ Ｐゴシック" pitchFamily="-65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000">
          <a:solidFill>
            <a:schemeClr val="bg1"/>
          </a:solidFill>
          <a:latin typeface="+mn-lt"/>
          <a:ea typeface="ＭＳ Ｐゴシック" pitchFamily="-65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Global Cryosphere Watch Meeting, December 7-10, 2015, NSIDC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1D9F46-EEF5-7A4D-A9C2-34936E7C6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35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ChangeArrowheads="1"/>
          </p:cNvSpPr>
          <p:nvPr/>
        </p:nvSpPr>
        <p:spPr bwMode="auto">
          <a:xfrm>
            <a:off x="0" y="2790388"/>
            <a:ext cx="9144000" cy="2286000"/>
          </a:xfrm>
          <a:prstGeom prst="rect">
            <a:avLst/>
          </a:prstGeom>
          <a:solidFill>
            <a:srgbClr val="C7DCEE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pic>
        <p:nvPicPr>
          <p:cNvPr id="15363" name="Picture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2896751"/>
            <a:ext cx="2835275" cy="210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Rectangle 1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65" name="Rectangle 15"/>
          <p:cNvSpPr>
            <a:spLocks noGrp="1" noChangeArrowheads="1"/>
          </p:cNvSpPr>
          <p:nvPr>
            <p:ph type="ctrTitle"/>
          </p:nvPr>
        </p:nvSpPr>
        <p:spPr>
          <a:xfrm>
            <a:off x="2873269" y="1005857"/>
            <a:ext cx="6232525" cy="1341437"/>
          </a:xfrm>
        </p:spPr>
        <p:txBody>
          <a:bodyPr>
            <a:noAutofit/>
          </a:bodyPr>
          <a:lstStyle/>
          <a:p>
            <a:pPr algn="l"/>
            <a:r>
              <a:rPr lang="en-US" sz="2400" dirty="0" err="1">
                <a:solidFill>
                  <a:srgbClr val="003366"/>
                </a:solidFill>
                <a:latin typeface="Arial"/>
                <a:cs typeface="Arial"/>
              </a:rPr>
              <a:t>Cryospheric</a:t>
            </a:r>
            <a:r>
              <a:rPr lang="en-US" sz="2400" dirty="0">
                <a:solidFill>
                  <a:srgbClr val="003366"/>
                </a:solidFill>
                <a:latin typeface="Arial"/>
                <a:cs typeface="Arial"/>
              </a:rPr>
              <a:t> Applications of </a:t>
            </a:r>
            <a:r>
              <a:rPr lang="en-US" sz="2400" dirty="0" smtClean="0">
                <a:solidFill>
                  <a:srgbClr val="003366"/>
                </a:solidFill>
                <a:latin typeface="Arial"/>
                <a:cs typeface="Arial"/>
              </a:rPr>
              <a:t>Landsat</a:t>
            </a:r>
            <a:r>
              <a:rPr lang="en-US" sz="2400" dirty="0">
                <a:solidFill>
                  <a:srgbClr val="003366"/>
                </a:solidFill>
                <a:latin typeface="Arial"/>
                <a:cs typeface="Arial"/>
              </a:rPr>
              <a:t>-</a:t>
            </a:r>
            <a:r>
              <a:rPr lang="en-US" sz="2400" dirty="0" smtClean="0">
                <a:solidFill>
                  <a:srgbClr val="003366"/>
                </a:solidFill>
                <a:latin typeface="Arial"/>
                <a:cs typeface="Arial"/>
              </a:rPr>
              <a:t>8</a:t>
            </a:r>
            <a:br>
              <a:rPr lang="en-US" sz="2400" dirty="0" smtClean="0">
                <a:solidFill>
                  <a:srgbClr val="003366"/>
                </a:solidFill>
                <a:latin typeface="Arial"/>
                <a:cs typeface="Arial"/>
              </a:rPr>
            </a:br>
            <a:r>
              <a:rPr lang="en-US" sz="2400" dirty="0" smtClean="0">
                <a:solidFill>
                  <a:srgbClr val="003366"/>
                </a:solidFill>
                <a:latin typeface="Arial"/>
                <a:cs typeface="Arial"/>
              </a:rPr>
              <a:t>Global ice flow mapping</a:t>
            </a:r>
            <a:endParaRPr lang="en-US" sz="2400" b="0" i="0" dirty="0" smtClean="0">
              <a:solidFill>
                <a:srgbClr val="003366"/>
              </a:solidFill>
              <a:latin typeface="Arial"/>
              <a:cs typeface="Arial"/>
            </a:endParaRPr>
          </a:p>
        </p:txBody>
      </p:sp>
      <p:sp>
        <p:nvSpPr>
          <p:cNvPr id="15366" name="Rectangle 16"/>
          <p:cNvSpPr>
            <a:spLocks noGrp="1" noChangeArrowheads="1"/>
          </p:cNvSpPr>
          <p:nvPr>
            <p:ph type="subTitle" idx="1"/>
          </p:nvPr>
        </p:nvSpPr>
        <p:spPr>
          <a:xfrm>
            <a:off x="3123555" y="2847854"/>
            <a:ext cx="5564660" cy="2345549"/>
          </a:xfrm>
        </p:spPr>
        <p:txBody>
          <a:bodyPr>
            <a:noAutofit/>
          </a:bodyPr>
          <a:lstStyle/>
          <a:p>
            <a:pPr algn="l" eaLnBrk="1" hangingPunct="1"/>
            <a:r>
              <a:rPr lang="en-US" sz="1800" b="1" i="1" dirty="0" smtClean="0">
                <a:solidFill>
                  <a:srgbClr val="003366"/>
                </a:solidFill>
                <a:latin typeface="Arial"/>
                <a:cs typeface="Arial"/>
              </a:rPr>
              <a:t>      Ted Scambos	</a:t>
            </a:r>
            <a:r>
              <a:rPr lang="en-US" sz="1600" i="1" dirty="0" smtClean="0">
                <a:solidFill>
                  <a:srgbClr val="003366"/>
                </a:solidFill>
                <a:latin typeface="Arial"/>
                <a:cs typeface="Arial"/>
              </a:rPr>
              <a:t>NSIDC, Univ. of Colo. Boulder</a:t>
            </a:r>
          </a:p>
          <a:p>
            <a:pPr algn="l" eaLnBrk="1" hangingPunct="1"/>
            <a:endParaRPr lang="en-US" sz="1800" b="1" i="1" dirty="0" smtClean="0">
              <a:solidFill>
                <a:srgbClr val="003366"/>
              </a:solidFill>
              <a:latin typeface="Arial"/>
              <a:cs typeface="Arial"/>
            </a:endParaRPr>
          </a:p>
          <a:p>
            <a:pPr algn="l">
              <a:lnSpc>
                <a:spcPct val="120000"/>
              </a:lnSpc>
            </a:pPr>
            <a:r>
              <a:rPr lang="en-US" sz="1800" b="1" i="1" dirty="0">
                <a:solidFill>
                  <a:srgbClr val="003366"/>
                </a:solidFill>
                <a:latin typeface="Arial"/>
                <a:cs typeface="Arial"/>
              </a:rPr>
              <a:t>	</a:t>
            </a:r>
            <a:r>
              <a:rPr lang="en-US" sz="1600" i="1" dirty="0">
                <a:solidFill>
                  <a:srgbClr val="003366"/>
                </a:solidFill>
                <a:latin typeface="Arial"/>
                <a:cs typeface="Arial"/>
              </a:rPr>
              <a:t>Mark </a:t>
            </a:r>
            <a:r>
              <a:rPr lang="en-US" sz="1600" i="1" dirty="0" err="1" smtClean="0">
                <a:solidFill>
                  <a:srgbClr val="003366"/>
                </a:solidFill>
                <a:latin typeface="Arial"/>
                <a:cs typeface="Arial"/>
              </a:rPr>
              <a:t>Fahnestock</a:t>
            </a:r>
            <a:r>
              <a:rPr lang="en-US" sz="1600" i="1" dirty="0" smtClean="0">
                <a:solidFill>
                  <a:srgbClr val="003366"/>
                </a:solidFill>
                <a:latin typeface="Arial"/>
                <a:cs typeface="Arial"/>
              </a:rPr>
              <a:t>, UAF</a:t>
            </a:r>
          </a:p>
          <a:p>
            <a:pPr algn="l">
              <a:lnSpc>
                <a:spcPct val="120000"/>
              </a:lnSpc>
            </a:pPr>
            <a:r>
              <a:rPr lang="en-US" sz="1600" i="1" dirty="0">
                <a:solidFill>
                  <a:srgbClr val="003366"/>
                </a:solidFill>
                <a:latin typeface="Arial"/>
                <a:cs typeface="Arial"/>
              </a:rPr>
              <a:t>	</a:t>
            </a:r>
            <a:r>
              <a:rPr lang="en-US" sz="1600" i="1" dirty="0" smtClean="0">
                <a:solidFill>
                  <a:srgbClr val="003366"/>
                </a:solidFill>
                <a:latin typeface="Arial"/>
                <a:cs typeface="Arial"/>
              </a:rPr>
              <a:t>Alex Gardner, JPL;   </a:t>
            </a:r>
          </a:p>
          <a:p>
            <a:pPr algn="l">
              <a:lnSpc>
                <a:spcPct val="120000"/>
              </a:lnSpc>
            </a:pPr>
            <a:r>
              <a:rPr lang="en-US" sz="1600" i="1" dirty="0">
                <a:solidFill>
                  <a:srgbClr val="003366"/>
                </a:solidFill>
                <a:latin typeface="Arial"/>
                <a:cs typeface="Arial"/>
              </a:rPr>
              <a:t>	</a:t>
            </a:r>
            <a:r>
              <a:rPr lang="en-US" sz="1600" i="1" dirty="0" err="1" smtClean="0">
                <a:solidFill>
                  <a:srgbClr val="003366"/>
                </a:solidFill>
                <a:latin typeface="Arial"/>
                <a:cs typeface="Arial"/>
              </a:rPr>
              <a:t>Twila</a:t>
            </a:r>
            <a:r>
              <a:rPr lang="en-US" sz="1600" i="1" dirty="0" smtClean="0">
                <a:solidFill>
                  <a:srgbClr val="003366"/>
                </a:solidFill>
                <a:latin typeface="Arial"/>
                <a:cs typeface="Arial"/>
              </a:rPr>
              <a:t> Moon, Oregon Univ.;</a:t>
            </a:r>
          </a:p>
          <a:p>
            <a:pPr algn="l">
              <a:lnSpc>
                <a:spcPct val="120000"/>
              </a:lnSpc>
            </a:pPr>
            <a:r>
              <a:rPr lang="en-US" sz="1600" i="1" dirty="0" smtClean="0">
                <a:solidFill>
                  <a:srgbClr val="003366"/>
                </a:solidFill>
                <a:latin typeface="Arial"/>
                <a:cs typeface="Arial"/>
              </a:rPr>
              <a:t>	Marin Klinger, Allen Pope,  NSIDC</a:t>
            </a:r>
          </a:p>
        </p:txBody>
      </p:sp>
      <p:sp>
        <p:nvSpPr>
          <p:cNvPr id="15367" name="Rectangle 10"/>
          <p:cNvSpPr>
            <a:spLocks noChangeArrowheads="1"/>
          </p:cNvSpPr>
          <p:nvPr/>
        </p:nvSpPr>
        <p:spPr bwMode="auto">
          <a:xfrm>
            <a:off x="0" y="5257800"/>
            <a:ext cx="9144000" cy="1600200"/>
          </a:xfrm>
          <a:prstGeom prst="rect">
            <a:avLst/>
          </a:prstGeom>
          <a:solidFill>
            <a:srgbClr val="0033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Rectangle 16"/>
          <p:cNvSpPr txBox="1">
            <a:spLocks noChangeArrowheads="1"/>
          </p:cNvSpPr>
          <p:nvPr/>
        </p:nvSpPr>
        <p:spPr bwMode="auto">
          <a:xfrm>
            <a:off x="52920" y="6119932"/>
            <a:ext cx="9052874" cy="673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1" hangingPunct="1">
              <a:spcBef>
                <a:spcPct val="20000"/>
              </a:spcBef>
              <a:buClr>
                <a:schemeClr val="folHlink"/>
              </a:buClr>
              <a:defRPr/>
            </a:pPr>
            <a:r>
              <a:rPr lang="en-US" sz="1600" b="1" kern="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  <a:ea typeface="ＭＳ Ｐゴシック" charset="-128"/>
                <a:cs typeface="Arial"/>
              </a:rPr>
              <a:t>National Snow and Ice Data Center</a:t>
            </a:r>
            <a:r>
              <a:rPr lang="en-US" sz="1600" kern="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  <a:ea typeface="ＭＳ Ｐゴシック" charset="-128"/>
                <a:cs typeface="Arial"/>
              </a:rPr>
              <a:t>, University </a:t>
            </a:r>
            <a:r>
              <a:rPr lang="en-US" sz="1600" kern="0" dirty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  <a:ea typeface="ＭＳ Ｐゴシック" charset="-128"/>
                <a:cs typeface="Arial"/>
              </a:rPr>
              <a:t>of </a:t>
            </a:r>
            <a:r>
              <a:rPr lang="en-US" sz="1600" kern="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  <a:ea typeface="ＭＳ Ｐゴシック" charset="-128"/>
                <a:cs typeface="Arial"/>
              </a:rPr>
              <a:t>Colorado, Boulder Colorado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Global Cryosphere Watch Meeting, December 7-10, 2015, NSIDC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582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latin typeface="Arial"/>
                <a:cs typeface="Arial"/>
              </a:rPr>
              <a:t>Global Cryosphere Watch Meeting, December 7-10, 2015, NSIDC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3" name="Picture 2" descr="KNS_Timeseries_L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15" y="1234123"/>
            <a:ext cx="8229600" cy="4704798"/>
          </a:xfrm>
          <a:prstGeom prst="rect">
            <a:avLst/>
          </a:prstGeom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90049" y="212725"/>
            <a:ext cx="878735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200" b="1" i="1" dirty="0" smtClean="0">
                <a:solidFill>
                  <a:srgbClr val="DAEDEF"/>
                </a:solidFill>
                <a:latin typeface="Helvetica" charset="0"/>
              </a:rPr>
              <a:t>Vastly improved ability </a:t>
            </a:r>
            <a:r>
              <a:rPr lang="en-US" sz="2000" b="1" i="1" dirty="0" smtClean="0">
                <a:solidFill>
                  <a:srgbClr val="DAEDEF"/>
                </a:solidFill>
                <a:latin typeface="Helvetica" charset="0"/>
              </a:rPr>
              <a:t>to detect seasonal changes in ice flow</a:t>
            </a:r>
            <a:endParaRPr lang="en-US" sz="2000" b="1" i="1" dirty="0">
              <a:solidFill>
                <a:srgbClr val="DAEDEF"/>
              </a:solidFill>
              <a:latin typeface="Helvetica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03206" y="857387"/>
            <a:ext cx="86113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b="1" i="1" dirty="0" smtClean="0">
                <a:solidFill>
                  <a:srgbClr val="DAEDEF"/>
                </a:solidFill>
                <a:latin typeface="Helvetica" charset="0"/>
              </a:rPr>
              <a:t>‘KNS’ Glacier, southwest Greenland  - </a:t>
            </a:r>
            <a:r>
              <a:rPr lang="en-US" sz="1500" b="1" i="1" dirty="0" smtClean="0">
                <a:solidFill>
                  <a:srgbClr val="DAEDEF"/>
                </a:solidFill>
                <a:latin typeface="Helvetica" charset="0"/>
              </a:rPr>
              <a:t>late spring speed-up, late summer slowdown</a:t>
            </a:r>
            <a:endParaRPr lang="en-US" sz="1500" b="1" i="1" dirty="0">
              <a:solidFill>
                <a:srgbClr val="DAEDEF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797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latin typeface="Arial"/>
                <a:cs typeface="Arial"/>
              </a:rPr>
              <a:t>Global Cryosphere Watch Meeting, December 7-10, 2015, NSIDC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4" name="Picture 3" descr="Fig_10_AK_mosaic_speed_v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7600" y="18440400"/>
            <a:ext cx="9906000" cy="5038607"/>
          </a:xfrm>
          <a:prstGeom prst="rect">
            <a:avLst/>
          </a:prstGeom>
        </p:spPr>
      </p:pic>
      <p:pic>
        <p:nvPicPr>
          <p:cNvPr id="5" name="Picture 4" descr="Fig_10_AK_mosaic_speed_v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0" y="18592800"/>
            <a:ext cx="9906000" cy="5038607"/>
          </a:xfrm>
          <a:prstGeom prst="rect">
            <a:avLst/>
          </a:prstGeom>
        </p:spPr>
      </p:pic>
      <p:pic>
        <p:nvPicPr>
          <p:cNvPr id="6" name="Picture 5" descr="Fig_10_AK_mosaic_speed_v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2400" y="18745200"/>
            <a:ext cx="9906000" cy="5038607"/>
          </a:xfrm>
          <a:prstGeom prst="rect">
            <a:avLst/>
          </a:prstGeom>
        </p:spPr>
      </p:pic>
      <p:pic>
        <p:nvPicPr>
          <p:cNvPr id="7" name="Picture 6" descr="Fig_10_AK_mosaic_speed_v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00" y="18897600"/>
            <a:ext cx="9906000" cy="5038607"/>
          </a:xfrm>
          <a:prstGeom prst="rect">
            <a:avLst/>
          </a:prstGeom>
        </p:spPr>
      </p:pic>
      <p:pic>
        <p:nvPicPr>
          <p:cNvPr id="8" name="Picture 7" descr="Fig_10_AK_mosaic_speed_v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7200" y="19050000"/>
            <a:ext cx="9906000" cy="5038607"/>
          </a:xfrm>
          <a:prstGeom prst="rect">
            <a:avLst/>
          </a:prstGeom>
        </p:spPr>
      </p:pic>
      <p:pic>
        <p:nvPicPr>
          <p:cNvPr id="9" name="Picture 8" descr="Fig_10_AK_mosaic_speed_v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600" y="19202400"/>
            <a:ext cx="9906000" cy="5038607"/>
          </a:xfrm>
          <a:prstGeom prst="rect">
            <a:avLst/>
          </a:prstGeom>
        </p:spPr>
      </p:pic>
      <p:pic>
        <p:nvPicPr>
          <p:cNvPr id="11" name="Picture 10" descr="Fig_10_AK_mosaic_speed_v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9354800"/>
            <a:ext cx="9906000" cy="5038607"/>
          </a:xfrm>
          <a:prstGeom prst="rect">
            <a:avLst/>
          </a:prstGeom>
        </p:spPr>
      </p:pic>
      <p:pic>
        <p:nvPicPr>
          <p:cNvPr id="12" name="Picture 11" descr="Fig_10_AK_mosaic_speed_v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4400" y="19507200"/>
            <a:ext cx="9906000" cy="5038607"/>
          </a:xfrm>
          <a:prstGeom prst="rect">
            <a:avLst/>
          </a:prstGeom>
        </p:spPr>
      </p:pic>
      <p:pic>
        <p:nvPicPr>
          <p:cNvPr id="13" name="Picture 12" descr="Fig_10_AK_mosaic_speed_v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7121" y="20239672"/>
            <a:ext cx="8229600" cy="41859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64" y="1013178"/>
            <a:ext cx="8686800" cy="4420913"/>
          </a:xfrm>
          <a:prstGeom prst="rect">
            <a:avLst/>
          </a:prstGeom>
        </p:spPr>
      </p:pic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90049" y="212725"/>
            <a:ext cx="803622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200" b="1" i="1" dirty="0" smtClean="0">
                <a:solidFill>
                  <a:srgbClr val="DAEDEF"/>
                </a:solidFill>
                <a:latin typeface="Helvetica" charset="0"/>
              </a:rPr>
              <a:t>Now….  </a:t>
            </a:r>
            <a:r>
              <a:rPr lang="en-US" sz="2200" b="1" i="1" dirty="0" smtClean="0">
                <a:solidFill>
                  <a:srgbClr val="DAEDEF"/>
                </a:solidFill>
                <a:latin typeface="Helvetica" charset="0"/>
              </a:rPr>
              <a:t> </a:t>
            </a:r>
            <a:r>
              <a:rPr lang="en-US" b="1" i="1" dirty="0" smtClean="0">
                <a:solidFill>
                  <a:srgbClr val="DAEDEF"/>
                </a:solidFill>
                <a:latin typeface="Helvetica" charset="0"/>
              </a:rPr>
              <a:t>Alaskan southern glaciers </a:t>
            </a:r>
            <a:r>
              <a:rPr lang="en-US" sz="1600" b="1" i="1" dirty="0" smtClean="0">
                <a:solidFill>
                  <a:srgbClr val="DAEDEF"/>
                </a:solidFill>
                <a:latin typeface="Helvetica" charset="0"/>
              </a:rPr>
              <a:t>(snapshot compilation of </a:t>
            </a:r>
            <a:r>
              <a:rPr lang="en-US" sz="1600" b="1" i="1" dirty="0" err="1" smtClean="0">
                <a:solidFill>
                  <a:srgbClr val="DAEDEF"/>
                </a:solidFill>
                <a:latin typeface="Helvetica" charset="0"/>
              </a:rPr>
              <a:t>timeseries</a:t>
            </a:r>
            <a:r>
              <a:rPr lang="en-US" sz="1600" b="1" i="1" dirty="0" smtClean="0">
                <a:solidFill>
                  <a:srgbClr val="DAEDEF"/>
                </a:solidFill>
                <a:latin typeface="Helvetica" charset="0"/>
              </a:rPr>
              <a:t>)</a:t>
            </a:r>
            <a:endParaRPr lang="en-US" sz="1600" b="1" i="1" dirty="0">
              <a:solidFill>
                <a:srgbClr val="DAEDEF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625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01085_1.JPG                                                 0005D4B3Macintosh HD                   BF57B4A5:"/>
          <p:cNvPicPr>
            <a:picLocks noChangeAspect="1" noChangeArrowheads="1"/>
          </p:cNvPicPr>
          <p:nvPr/>
        </p:nvPicPr>
        <p:blipFill>
          <a:blip r:embed="rId2">
            <a:alphaModFix amt="5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78164" y="1163798"/>
            <a:ext cx="13523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" charset="0"/>
              </a:rPr>
              <a:t>Questions?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Global Cryosphere Watch Meeting, December 7-10, 2015, NSIDC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05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90050" y="212725"/>
            <a:ext cx="380950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200" b="1" i="1" dirty="0" smtClean="0">
                <a:solidFill>
                  <a:srgbClr val="DAEDEF"/>
                </a:solidFill>
                <a:latin typeface="Helvetica" charset="0"/>
              </a:rPr>
              <a:t>Feature tracking of ice flow</a:t>
            </a:r>
            <a:endParaRPr lang="en-US" sz="2200" b="1" i="1" dirty="0">
              <a:solidFill>
                <a:srgbClr val="DAEDEF"/>
              </a:solidFill>
              <a:latin typeface="Helvetica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0050" y="939216"/>
            <a:ext cx="3731841" cy="4647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" charset="0"/>
              </a:rPr>
              <a:t>New code makes use of higher</a:t>
            </a:r>
          </a:p>
          <a:p>
            <a:r>
              <a:rPr lang="en-US" sz="1400" dirty="0">
                <a:solidFill>
                  <a:schemeClr val="bg1"/>
                </a:solidFill>
                <a:latin typeface="Arial" charset="0"/>
              </a:rPr>
              <a:t>r</a:t>
            </a:r>
            <a:r>
              <a:rPr lang="en-US" sz="1400" dirty="0" smtClean="0">
                <a:solidFill>
                  <a:schemeClr val="bg1"/>
                </a:solidFill>
                <a:latin typeface="Arial" charset="0"/>
              </a:rPr>
              <a:t>adiometric fidelity of L8, and </a:t>
            </a:r>
          </a:p>
          <a:p>
            <a:r>
              <a:rPr lang="en-US" sz="1400" dirty="0" smtClean="0">
                <a:solidFill>
                  <a:schemeClr val="bg1"/>
                </a:solidFill>
                <a:latin typeface="Arial" charset="0"/>
              </a:rPr>
              <a:t>illustrates the high precision of </a:t>
            </a:r>
          </a:p>
          <a:p>
            <a:r>
              <a:rPr lang="en-US" sz="1400" dirty="0" smtClean="0">
                <a:solidFill>
                  <a:schemeClr val="bg1"/>
                </a:solidFill>
                <a:latin typeface="Arial" charset="0"/>
              </a:rPr>
              <a:t>L8 scene </a:t>
            </a:r>
            <a:r>
              <a:rPr lang="en-US" sz="1400" dirty="0" err="1" smtClean="0">
                <a:solidFill>
                  <a:schemeClr val="bg1"/>
                </a:solidFill>
                <a:latin typeface="Arial" charset="0"/>
              </a:rPr>
              <a:t>geolocation</a:t>
            </a:r>
            <a:r>
              <a:rPr lang="en-US" sz="1400" dirty="0" smtClean="0">
                <a:solidFill>
                  <a:schemeClr val="bg1"/>
                </a:solidFill>
                <a:latin typeface="Arial" charset="0"/>
              </a:rPr>
              <a:t>;</a:t>
            </a:r>
            <a:endParaRPr lang="en-US" sz="1400" dirty="0">
              <a:solidFill>
                <a:schemeClr val="bg1"/>
              </a:solidFill>
              <a:latin typeface="Arial" charset="0"/>
            </a:endParaRPr>
          </a:p>
          <a:p>
            <a:endParaRPr lang="en-US" sz="1200" dirty="0" smtClean="0">
              <a:solidFill>
                <a:schemeClr val="bg1"/>
              </a:solidFill>
              <a:latin typeface="Arial" charset="0"/>
            </a:endParaRPr>
          </a:p>
          <a:p>
            <a:r>
              <a:rPr lang="en-US" sz="1200" dirty="0" smtClean="0">
                <a:solidFill>
                  <a:schemeClr val="bg1"/>
                </a:solidFill>
                <a:latin typeface="Arial" charset="0"/>
              </a:rPr>
              <a:t>Image-to-image cross-correlation </a:t>
            </a:r>
          </a:p>
          <a:p>
            <a:r>
              <a:rPr lang="en-US" sz="1200" dirty="0" smtClean="0">
                <a:solidFill>
                  <a:schemeClr val="bg1"/>
                </a:solidFill>
                <a:latin typeface="Arial" charset="0"/>
              </a:rPr>
              <a:t>applied to ice motion –</a:t>
            </a:r>
          </a:p>
          <a:p>
            <a:r>
              <a:rPr lang="en-US" sz="1100" i="1" dirty="0" err="1" smtClean="0">
                <a:solidFill>
                  <a:schemeClr val="bg1"/>
                </a:solidFill>
                <a:latin typeface="Arial" charset="0"/>
              </a:rPr>
              <a:t>Bindschadler</a:t>
            </a:r>
            <a:r>
              <a:rPr lang="en-US" sz="1100" i="1" dirty="0" smtClean="0">
                <a:solidFill>
                  <a:schemeClr val="bg1"/>
                </a:solidFill>
                <a:latin typeface="Arial" charset="0"/>
              </a:rPr>
              <a:t> and Scambos, 1991; </a:t>
            </a:r>
          </a:p>
          <a:p>
            <a:r>
              <a:rPr lang="en-US" sz="1100" i="1" dirty="0" smtClean="0">
                <a:solidFill>
                  <a:schemeClr val="bg1"/>
                </a:solidFill>
                <a:latin typeface="Arial" charset="0"/>
              </a:rPr>
              <a:t>Scambos et al., 1992;  </a:t>
            </a:r>
          </a:p>
          <a:p>
            <a:r>
              <a:rPr lang="en-US" sz="1100" i="1" dirty="0" err="1" smtClean="0">
                <a:solidFill>
                  <a:schemeClr val="bg1"/>
                </a:solidFill>
                <a:latin typeface="Arial" charset="0"/>
              </a:rPr>
              <a:t>Fahnestock</a:t>
            </a:r>
            <a:r>
              <a:rPr lang="en-US" sz="1100" i="1" dirty="0" smtClean="0">
                <a:solidFill>
                  <a:schemeClr val="bg1"/>
                </a:solidFill>
                <a:latin typeface="Arial" charset="0"/>
              </a:rPr>
              <a:t> et al. 1993</a:t>
            </a:r>
          </a:p>
          <a:p>
            <a:endParaRPr lang="en-US" sz="1100" dirty="0" smtClean="0">
              <a:solidFill>
                <a:schemeClr val="bg1"/>
              </a:solidFill>
              <a:latin typeface="Arial" charset="0"/>
            </a:endParaRPr>
          </a:p>
          <a:p>
            <a:r>
              <a:rPr lang="en-US" sz="1400" dirty="0" smtClean="0">
                <a:solidFill>
                  <a:schemeClr val="bg1"/>
                </a:solidFill>
                <a:latin typeface="Arial" charset="0"/>
              </a:rPr>
              <a:t>Image pair resolves ice motion </a:t>
            </a:r>
          </a:p>
          <a:p>
            <a:r>
              <a:rPr lang="en-US" sz="1400" dirty="0" smtClean="0">
                <a:solidFill>
                  <a:schemeClr val="bg1"/>
                </a:solidFill>
                <a:latin typeface="Arial" charset="0"/>
              </a:rPr>
              <a:t>to 0.3 pixels displacement, or </a:t>
            </a:r>
          </a:p>
          <a:p>
            <a:r>
              <a:rPr lang="en-US" sz="1400" dirty="0" smtClean="0">
                <a:solidFill>
                  <a:schemeClr val="bg1"/>
                </a:solidFill>
                <a:latin typeface="Arial" charset="0"/>
              </a:rPr>
              <a:t>about 5 meters motion;</a:t>
            </a:r>
          </a:p>
          <a:p>
            <a:endParaRPr lang="en-US" sz="1400" dirty="0">
              <a:solidFill>
                <a:schemeClr val="bg1"/>
              </a:solidFill>
              <a:latin typeface="Arial" charset="0"/>
            </a:endParaRPr>
          </a:p>
          <a:p>
            <a:r>
              <a:rPr lang="en-US" sz="1400" dirty="0" smtClean="0">
                <a:solidFill>
                  <a:schemeClr val="bg1"/>
                </a:solidFill>
                <a:latin typeface="Arial" charset="0"/>
              </a:rPr>
              <a:t>Implied </a:t>
            </a:r>
            <a:r>
              <a:rPr lang="en-US" sz="1400" dirty="0" err="1" smtClean="0">
                <a:solidFill>
                  <a:schemeClr val="bg1"/>
                </a:solidFill>
                <a:latin typeface="Arial" charset="0"/>
              </a:rPr>
              <a:t>geolocation</a:t>
            </a:r>
            <a:r>
              <a:rPr lang="en-US" sz="1400" dirty="0" smtClean="0">
                <a:solidFill>
                  <a:schemeClr val="bg1"/>
                </a:solidFill>
                <a:latin typeface="Arial" charset="0"/>
              </a:rPr>
              <a:t> accuracy </a:t>
            </a:r>
          </a:p>
          <a:p>
            <a:r>
              <a:rPr lang="en-US" sz="1400" dirty="0">
                <a:solidFill>
                  <a:schemeClr val="bg1"/>
                </a:solidFill>
                <a:latin typeface="Arial" charset="0"/>
              </a:rPr>
              <a:t>i</a:t>
            </a:r>
            <a:r>
              <a:rPr lang="en-US" sz="1400" dirty="0" smtClean="0">
                <a:solidFill>
                  <a:schemeClr val="bg1"/>
                </a:solidFill>
                <a:latin typeface="Arial" charset="0"/>
              </a:rPr>
              <a:t>n this case is ~2-3 meters.</a:t>
            </a:r>
          </a:p>
          <a:p>
            <a:endParaRPr lang="en-US" sz="1600" dirty="0" smtClean="0">
              <a:solidFill>
                <a:schemeClr val="bg1"/>
              </a:solidFill>
              <a:latin typeface="Arial" charset="0"/>
            </a:endParaRPr>
          </a:p>
          <a:p>
            <a:endParaRPr lang="en-US" sz="1600" dirty="0">
              <a:solidFill>
                <a:schemeClr val="bg1"/>
              </a:solidFill>
              <a:latin typeface="Arial" charset="0"/>
            </a:endParaRPr>
          </a:p>
          <a:p>
            <a:endParaRPr lang="en-US" sz="1600" dirty="0">
              <a:solidFill>
                <a:schemeClr val="bg1"/>
              </a:solidFill>
              <a:latin typeface="Arial" charset="0"/>
            </a:endParaRPr>
          </a:p>
          <a:p>
            <a:r>
              <a:rPr lang="en-US" sz="1200" dirty="0" smtClean="0">
                <a:solidFill>
                  <a:schemeClr val="bg1"/>
                </a:solidFill>
                <a:latin typeface="Arial" charset="0"/>
              </a:rPr>
              <a:t>Software name:   </a:t>
            </a:r>
            <a:r>
              <a:rPr lang="en-US" sz="1200" b="1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1200" b="1" dirty="0" err="1" smtClean="0">
                <a:solidFill>
                  <a:schemeClr val="bg1"/>
                </a:solidFill>
                <a:latin typeface="Arial" charset="0"/>
              </a:rPr>
              <a:t>PyCorr</a:t>
            </a:r>
            <a:r>
              <a:rPr lang="en-US" sz="1200" b="1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1200" dirty="0" smtClean="0">
                <a:solidFill>
                  <a:schemeClr val="bg1"/>
                </a:solidFill>
                <a:latin typeface="Arial" charset="0"/>
              </a:rPr>
              <a:t>–  </a:t>
            </a:r>
          </a:p>
          <a:p>
            <a:r>
              <a:rPr lang="en-US" sz="1200" dirty="0" smtClean="0">
                <a:solidFill>
                  <a:schemeClr val="bg1"/>
                </a:solidFill>
                <a:latin typeface="Arial" charset="0"/>
              </a:rPr>
              <a:t>Python Image Correlation Engine</a:t>
            </a:r>
            <a:r>
              <a:rPr lang="en-US" sz="1600" dirty="0" smtClean="0">
                <a:solidFill>
                  <a:schemeClr val="bg1"/>
                </a:solidFill>
                <a:latin typeface="Arial" charset="0"/>
              </a:rPr>
              <a:t>.</a:t>
            </a:r>
          </a:p>
        </p:txBody>
      </p:sp>
      <p:sp>
        <p:nvSpPr>
          <p:cNvPr id="10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1925864" y="6400800"/>
            <a:ext cx="5105400" cy="304800"/>
          </a:xfrm>
        </p:spPr>
        <p:txBody>
          <a:bodyPr/>
          <a:lstStyle/>
          <a:p>
            <a:r>
              <a:rPr lang="en-US" smtClean="0">
                <a:latin typeface="Arial"/>
                <a:cs typeface="Arial"/>
              </a:rPr>
              <a:t>Global Cryosphere Watch Meeting, December 7-10, 2015, NSIDC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3" name="Picture 2" descr="fig_2_LC80131182013305LGN0_LC80131182014036LGN0_2013-353_16_80 cop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009" y="420816"/>
            <a:ext cx="4572228" cy="2135231"/>
          </a:xfrm>
          <a:prstGeom prst="rect">
            <a:avLst/>
          </a:prstGeom>
        </p:spPr>
      </p:pic>
      <p:pic>
        <p:nvPicPr>
          <p:cNvPr id="11" name="Picture 10" descr="fig_6_LC80131182013305LGN0_LC80131182014036LGN0_2013-353_20_80 cop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009" y="2685164"/>
            <a:ext cx="4572228" cy="342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532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Global </a:t>
            </a:r>
            <a:r>
              <a:rPr lang="en-US" dirty="0" err="1" smtClean="0"/>
              <a:t>Cryosphere</a:t>
            </a:r>
            <a:r>
              <a:rPr lang="en-US" dirty="0" smtClean="0"/>
              <a:t> Watch Meeting, December 7-10, 2015, NSIDC</a:t>
            </a:r>
            <a:endParaRPr lang="en-US" dirty="0"/>
          </a:p>
        </p:txBody>
      </p:sp>
      <p:pic>
        <p:nvPicPr>
          <p:cNvPr id="3" name="Picture 2" descr="pycor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0421600"/>
            <a:ext cx="6537463" cy="62558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8200" y="18599150"/>
            <a:ext cx="6858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8000"/>
                </a:solidFill>
                <a:latin typeface="PT Serif"/>
                <a:cs typeface="PT Serif"/>
              </a:rPr>
              <a:t>Sub-pixel accuracy in velocity measurements</a:t>
            </a:r>
          </a:p>
        </p:txBody>
      </p:sp>
      <p:pic>
        <p:nvPicPr>
          <p:cNvPr id="5" name="Picture 4" descr="pycor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0574000"/>
            <a:ext cx="6537463" cy="62558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90600" y="18751550"/>
            <a:ext cx="6858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8000"/>
                </a:solidFill>
                <a:latin typeface="PT Serif"/>
                <a:cs typeface="PT Serif"/>
              </a:rPr>
              <a:t>Sub-pixel accuracy in velocity measurements</a:t>
            </a:r>
          </a:p>
        </p:txBody>
      </p:sp>
      <p:pic>
        <p:nvPicPr>
          <p:cNvPr id="8" name="Picture 7" descr="pycor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064" y="1130468"/>
            <a:ext cx="5029200" cy="4812535"/>
          </a:xfrm>
          <a:prstGeom prst="rect">
            <a:avLst/>
          </a:prstGeom>
        </p:spPr>
      </p:pic>
      <p:pic>
        <p:nvPicPr>
          <p:cNvPr id="9" name="Picture 8" descr="pycor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0726400"/>
            <a:ext cx="6537463" cy="625582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43000" y="18903950"/>
            <a:ext cx="6858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8000"/>
                </a:solidFill>
                <a:latin typeface="PT Serif"/>
                <a:cs typeface="PT Serif"/>
              </a:rPr>
              <a:t>Sub-pixel accuracy in velocity measurements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90050" y="212725"/>
            <a:ext cx="654603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200" b="1" i="1">
                <a:solidFill>
                  <a:srgbClr val="DAEDEF"/>
                </a:solidFill>
                <a:latin typeface="Helvetica" charset="0"/>
              </a:rPr>
              <a:t>Sub-pixel accuracy in velocity measurements</a:t>
            </a:r>
            <a:endParaRPr lang="en-US" sz="2200" b="1" i="1" dirty="0">
              <a:solidFill>
                <a:srgbClr val="DAEDEF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4999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latin typeface="Arial"/>
                <a:cs typeface="Arial"/>
              </a:rPr>
              <a:t>Global Cryosphere Watch Meeting, December 7-10, 2015, NSIDC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3" name="Picture 2" descr="CorrelationTest_L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18" y="1852561"/>
            <a:ext cx="8440614" cy="3200400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90049" y="212725"/>
            <a:ext cx="6413951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200" b="1" i="1" dirty="0" smtClean="0">
                <a:solidFill>
                  <a:srgbClr val="DAEDEF"/>
                </a:solidFill>
                <a:latin typeface="Helvetica" charset="0"/>
              </a:rPr>
              <a:t>L8  global ice mapping</a:t>
            </a:r>
          </a:p>
          <a:p>
            <a:endParaRPr lang="en-US" sz="2200" b="1" i="1" dirty="0" smtClean="0">
              <a:solidFill>
                <a:srgbClr val="DAEDEF"/>
              </a:solidFill>
              <a:latin typeface="Helvetica" charset="0"/>
            </a:endParaRPr>
          </a:p>
          <a:p>
            <a:r>
              <a:rPr lang="en-US" sz="2200" b="1" i="1" dirty="0" smtClean="0">
                <a:solidFill>
                  <a:srgbClr val="DAEDEF"/>
                </a:solidFill>
                <a:latin typeface="Helvetica" charset="0"/>
              </a:rPr>
              <a:t>Enabled by</a:t>
            </a:r>
            <a:r>
              <a:rPr lang="en-US" sz="2200" b="1" i="1" dirty="0">
                <a:solidFill>
                  <a:srgbClr val="DAEDEF"/>
                </a:solidFill>
                <a:latin typeface="Helvetica" charset="0"/>
              </a:rPr>
              <a:t> </a:t>
            </a:r>
            <a:r>
              <a:rPr lang="en-US" sz="2200" b="1" i="1" dirty="0" smtClean="0">
                <a:solidFill>
                  <a:srgbClr val="DAEDEF"/>
                </a:solidFill>
                <a:latin typeface="Helvetica" charset="0"/>
              </a:rPr>
              <a:t>  – </a:t>
            </a:r>
            <a:r>
              <a:rPr lang="en-US" sz="2200" b="1" i="1" dirty="0" smtClean="0">
                <a:solidFill>
                  <a:srgbClr val="DAEDEF"/>
                </a:solidFill>
                <a:latin typeface="Helvetica" charset="0"/>
              </a:rPr>
              <a:t>12-bit radiometric </a:t>
            </a:r>
            <a:r>
              <a:rPr lang="en-US" sz="2200" b="1" i="1" dirty="0" smtClean="0">
                <a:solidFill>
                  <a:srgbClr val="DAEDEF"/>
                </a:solidFill>
                <a:latin typeface="Helvetica" charset="0"/>
              </a:rPr>
              <a:t>resolution</a:t>
            </a:r>
          </a:p>
          <a:p>
            <a:endParaRPr lang="en-US" sz="2200" b="1" i="1" dirty="0">
              <a:solidFill>
                <a:srgbClr val="DAEDEF"/>
              </a:solidFill>
              <a:latin typeface="Helvetica" charset="0"/>
            </a:endParaRPr>
          </a:p>
          <a:p>
            <a:endParaRPr lang="en-US" sz="2200" b="1" i="1" dirty="0">
              <a:solidFill>
                <a:srgbClr val="DAEDEF"/>
              </a:solidFill>
              <a:latin typeface="Helvetica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33998" y="5256161"/>
            <a:ext cx="51472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DAEDEF"/>
                </a:solidFill>
                <a:latin typeface="Helvetica" charset="0"/>
              </a:rPr>
              <a:t>Correlation</a:t>
            </a:r>
            <a:r>
              <a:rPr lang="en-US" sz="1600" dirty="0" smtClean="0">
                <a:solidFill>
                  <a:srgbClr val="DAEDEF"/>
                </a:solidFill>
                <a:latin typeface="Helvetica" charset="0"/>
              </a:rPr>
              <a:t> of </a:t>
            </a:r>
            <a:r>
              <a:rPr lang="en-US" sz="1600" dirty="0" err="1" smtClean="0">
                <a:solidFill>
                  <a:srgbClr val="DAEDEF"/>
                </a:solidFill>
                <a:latin typeface="Helvetica" charset="0"/>
              </a:rPr>
              <a:t>subscene</a:t>
            </a:r>
            <a:r>
              <a:rPr lang="en-US" sz="1600" dirty="0" smtClean="0">
                <a:solidFill>
                  <a:srgbClr val="DAEDEF"/>
                </a:solidFill>
                <a:latin typeface="Helvetica" charset="0"/>
              </a:rPr>
              <a:t> image </a:t>
            </a:r>
            <a:r>
              <a:rPr lang="en-US" sz="1600" b="1" dirty="0" smtClean="0">
                <a:solidFill>
                  <a:srgbClr val="DAEDEF"/>
                </a:solidFill>
                <a:latin typeface="Helvetica" charset="0"/>
              </a:rPr>
              <a:t>pair</a:t>
            </a:r>
            <a:r>
              <a:rPr lang="en-US" sz="1600" dirty="0" smtClean="0">
                <a:solidFill>
                  <a:srgbClr val="DAEDEF"/>
                </a:solidFill>
                <a:latin typeface="Helvetica" charset="0"/>
              </a:rPr>
              <a:t> </a:t>
            </a:r>
            <a:r>
              <a:rPr lang="en-US" sz="1600" dirty="0" smtClean="0">
                <a:solidFill>
                  <a:srgbClr val="DAEDEF"/>
                </a:solidFill>
                <a:latin typeface="Helvetica" charset="0"/>
              </a:rPr>
              <a:t>of the same area</a:t>
            </a:r>
            <a:endParaRPr lang="en-US" sz="1600" dirty="0" smtClean="0">
              <a:solidFill>
                <a:srgbClr val="DAEDEF"/>
              </a:solidFill>
              <a:latin typeface="Helvetica" charset="0"/>
            </a:endParaRPr>
          </a:p>
          <a:p>
            <a:r>
              <a:rPr lang="en-US" sz="1600" dirty="0" smtClean="0">
                <a:solidFill>
                  <a:srgbClr val="DAEDEF"/>
                </a:solidFill>
                <a:latin typeface="Helvetica" charset="0"/>
              </a:rPr>
              <a:t>in East Antarctic interior (blue, low; red, high)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4848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latin typeface="Arial"/>
                <a:cs typeface="Arial"/>
              </a:rPr>
              <a:t>Global Cryosphere Watch Meeting, December 7-10, 2015, NSIDC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90049" y="212725"/>
            <a:ext cx="5635017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200" b="1" i="1" dirty="0" smtClean="0">
                <a:solidFill>
                  <a:srgbClr val="DAEDEF"/>
                </a:solidFill>
                <a:latin typeface="Helvetica" charset="0"/>
              </a:rPr>
              <a:t>L8  global ice mapping</a:t>
            </a:r>
          </a:p>
          <a:p>
            <a:endParaRPr lang="en-US" sz="2200" b="1" i="1" dirty="0" smtClean="0">
              <a:solidFill>
                <a:srgbClr val="DAEDEF"/>
              </a:solidFill>
              <a:latin typeface="Helvetica" charset="0"/>
            </a:endParaRPr>
          </a:p>
          <a:p>
            <a:r>
              <a:rPr lang="en-US" sz="2200" b="1" dirty="0" smtClean="0">
                <a:solidFill>
                  <a:srgbClr val="DAEDEF"/>
                </a:solidFill>
                <a:latin typeface="Helvetica" charset="0"/>
              </a:rPr>
              <a:t>Enabled by</a:t>
            </a:r>
            <a:r>
              <a:rPr lang="en-US" sz="2200" b="1" dirty="0">
                <a:solidFill>
                  <a:srgbClr val="DAEDEF"/>
                </a:solidFill>
                <a:latin typeface="Helvetica" charset="0"/>
              </a:rPr>
              <a:t> </a:t>
            </a:r>
            <a:r>
              <a:rPr lang="en-US" sz="2200" b="1" dirty="0" smtClean="0">
                <a:solidFill>
                  <a:srgbClr val="DAEDEF"/>
                </a:solidFill>
                <a:latin typeface="Helvetica" charset="0"/>
              </a:rPr>
              <a:t>better </a:t>
            </a:r>
            <a:r>
              <a:rPr lang="en-US" sz="2200" b="1" dirty="0" err="1" smtClean="0">
                <a:solidFill>
                  <a:srgbClr val="DAEDEF"/>
                </a:solidFill>
                <a:latin typeface="Helvetica" charset="0"/>
              </a:rPr>
              <a:t>acquisitiion</a:t>
            </a:r>
            <a:r>
              <a:rPr lang="en-US" sz="2200" b="1" dirty="0" smtClean="0">
                <a:solidFill>
                  <a:srgbClr val="DAEDEF"/>
                </a:solidFill>
                <a:latin typeface="Helvetica" charset="0"/>
              </a:rPr>
              <a:t> </a:t>
            </a:r>
            <a:r>
              <a:rPr lang="en-US" sz="2200" b="1" dirty="0" smtClean="0">
                <a:solidFill>
                  <a:srgbClr val="DAEDEF"/>
                </a:solidFill>
                <a:latin typeface="Helvetica" charset="0"/>
              </a:rPr>
              <a:t>rate. </a:t>
            </a:r>
          </a:p>
          <a:p>
            <a:endParaRPr lang="en-US" sz="2200" b="1" i="1" dirty="0">
              <a:solidFill>
                <a:srgbClr val="DAEDEF"/>
              </a:solidFill>
              <a:latin typeface="Helvetica" charset="0"/>
            </a:endParaRPr>
          </a:p>
          <a:p>
            <a:endParaRPr lang="en-US" sz="2200" b="1" i="1" dirty="0">
              <a:solidFill>
                <a:srgbClr val="DAEDEF"/>
              </a:solidFill>
              <a:latin typeface="Helvetica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203" y="2226847"/>
            <a:ext cx="1390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DAEDEF"/>
                </a:solidFill>
                <a:latin typeface="Helvetica" charset="0"/>
              </a:rPr>
              <a:t>Landsat 8, </a:t>
            </a:r>
            <a:endParaRPr lang="en-US" b="1" dirty="0" smtClean="0">
              <a:solidFill>
                <a:srgbClr val="DAEDEF"/>
              </a:solidFill>
              <a:latin typeface="Helvetica" charset="0"/>
            </a:endParaRPr>
          </a:p>
          <a:p>
            <a:r>
              <a:rPr lang="en-US" b="1" dirty="0" smtClean="0">
                <a:solidFill>
                  <a:srgbClr val="DAEDEF"/>
                </a:solidFill>
                <a:latin typeface="Helvetica" charset="0"/>
              </a:rPr>
              <a:t>2013-14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3203" y="4143198"/>
            <a:ext cx="1390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DAEDEF"/>
                </a:solidFill>
                <a:latin typeface="Helvetica" charset="0"/>
              </a:rPr>
              <a:t>Landsat 7, </a:t>
            </a:r>
            <a:endParaRPr lang="en-US" b="1" dirty="0" smtClean="0">
              <a:solidFill>
                <a:srgbClr val="DAEDEF"/>
              </a:solidFill>
              <a:latin typeface="Helvetica" charset="0"/>
            </a:endParaRPr>
          </a:p>
          <a:p>
            <a:r>
              <a:rPr lang="en-US" b="1" dirty="0" smtClean="0">
                <a:solidFill>
                  <a:srgbClr val="DAEDEF"/>
                </a:solidFill>
                <a:latin typeface="Helvetica" charset="0"/>
              </a:rPr>
              <a:t>2012-13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373" y="1505657"/>
            <a:ext cx="7589520" cy="444638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flipH="1">
            <a:off x="5012267" y="5952043"/>
            <a:ext cx="375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 smtClean="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rPr>
              <a:t>Fahnestock</a:t>
            </a:r>
            <a:r>
              <a:rPr lang="en-US" sz="1200" b="1" dirty="0" smtClean="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rPr>
              <a:t>, Scambos, et al., 2015 in press RSE</a:t>
            </a:r>
            <a:endParaRPr lang="en-US" sz="1200" b="1" dirty="0">
              <a:solidFill>
                <a:schemeClr val="accent3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17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latin typeface="Arial"/>
                <a:cs typeface="Arial"/>
              </a:rPr>
              <a:t>Global Cryosphere Watch Meeting, December 7-10, 2015, NSIDC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3" name="Picture 2" descr="hp_example cop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061" y="199317"/>
            <a:ext cx="5711337" cy="5804199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2331" y="212725"/>
            <a:ext cx="3809506" cy="2534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200" b="1" i="1" dirty="0" smtClean="0">
                <a:solidFill>
                  <a:srgbClr val="DAEDEF"/>
                </a:solidFill>
                <a:latin typeface="Helvetica" charset="0"/>
              </a:rPr>
              <a:t>L8  global ice mapping</a:t>
            </a:r>
          </a:p>
          <a:p>
            <a:endParaRPr lang="en-US" sz="2200" b="1" i="1" dirty="0" smtClean="0">
              <a:solidFill>
                <a:srgbClr val="DAEDEF"/>
              </a:solidFill>
              <a:latin typeface="Helvetica" charset="0"/>
            </a:endParaRPr>
          </a:p>
          <a:p>
            <a:endParaRPr lang="en-US" sz="2200" b="1" i="1" dirty="0" smtClean="0">
              <a:solidFill>
                <a:srgbClr val="DAEDEF"/>
              </a:solidFill>
              <a:latin typeface="Helvetica" charset="0"/>
            </a:endParaRPr>
          </a:p>
          <a:p>
            <a:endParaRPr lang="en-US" sz="2200" b="1" i="1" dirty="0">
              <a:solidFill>
                <a:srgbClr val="DAEDEF"/>
              </a:solidFill>
              <a:latin typeface="Helvetica" charset="0"/>
            </a:endParaRPr>
          </a:p>
          <a:p>
            <a:pPr>
              <a:lnSpc>
                <a:spcPct val="150000"/>
              </a:lnSpc>
            </a:pPr>
            <a:r>
              <a:rPr lang="en-US" sz="1600" dirty="0" smtClean="0">
                <a:solidFill>
                  <a:srgbClr val="DAEDEF"/>
                </a:solidFill>
                <a:latin typeface="Helvetica" charset="0"/>
              </a:rPr>
              <a:t>High-pass filtering improves the </a:t>
            </a:r>
          </a:p>
          <a:p>
            <a:pPr>
              <a:lnSpc>
                <a:spcPct val="150000"/>
              </a:lnSpc>
            </a:pPr>
            <a:r>
              <a:rPr lang="en-US" sz="1600" dirty="0" smtClean="0">
                <a:solidFill>
                  <a:srgbClr val="DAEDEF"/>
                </a:solidFill>
                <a:latin typeface="Helvetica" charset="0"/>
              </a:rPr>
              <a:t>extent of successful small-scale </a:t>
            </a:r>
          </a:p>
          <a:p>
            <a:pPr>
              <a:lnSpc>
                <a:spcPct val="150000"/>
              </a:lnSpc>
            </a:pPr>
            <a:r>
              <a:rPr lang="en-US" sz="1600" dirty="0" smtClean="0">
                <a:solidFill>
                  <a:srgbClr val="DAEDEF"/>
                </a:solidFill>
                <a:latin typeface="Helvetica" charset="0"/>
              </a:rPr>
              <a:t>feature matches</a:t>
            </a:r>
            <a:endParaRPr lang="en-US" sz="1600" dirty="0">
              <a:solidFill>
                <a:srgbClr val="DAEDEF"/>
              </a:solidFill>
              <a:latin typeface="Helvetica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79144" y="3676091"/>
            <a:ext cx="124505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Helvetica" charset="0"/>
              </a:rPr>
              <a:t>c</a:t>
            </a:r>
            <a:r>
              <a:rPr lang="en-US" sz="1600" b="1" dirty="0" smtClean="0">
                <a:solidFill>
                  <a:srgbClr val="FF0000"/>
                </a:solidFill>
                <a:latin typeface="Helvetica" charset="0"/>
              </a:rPr>
              <a:t>orrelation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30611" y="1728494"/>
            <a:ext cx="77767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Helvetica" charset="0"/>
              </a:rPr>
              <a:t>image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04297" y="5603046"/>
            <a:ext cx="124495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Helvetica" charset="0"/>
              </a:rPr>
              <a:t>f</a:t>
            </a:r>
            <a:r>
              <a:rPr lang="en-US" sz="1600" b="1" dirty="0" smtClean="0">
                <a:solidFill>
                  <a:srgbClr val="FF0000"/>
                </a:solidFill>
                <a:latin typeface="Helvetica" charset="0"/>
              </a:rPr>
              <a:t>low speed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flipH="1">
            <a:off x="5012267" y="5952043"/>
            <a:ext cx="375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 smtClean="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rPr>
              <a:t>Fahnestock</a:t>
            </a:r>
            <a:r>
              <a:rPr lang="en-US" sz="1200" b="1" dirty="0" smtClean="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rPr>
              <a:t>, Scambos, et al., 2015 in press RSE</a:t>
            </a:r>
            <a:endParaRPr lang="en-US" sz="1200" b="1" dirty="0">
              <a:solidFill>
                <a:schemeClr val="accent3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940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latin typeface="Arial"/>
                <a:cs typeface="Arial"/>
              </a:rPr>
              <a:t>Global Cryosphere Watch Meeting, December 7-10, 2015, NSIDC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3" name="Picture 2" descr="AntarcticaVelMa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362" y="181946"/>
            <a:ext cx="6858000" cy="5888736"/>
          </a:xfrm>
          <a:prstGeom prst="rect">
            <a:avLst/>
          </a:prstGeom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90050" y="212725"/>
            <a:ext cx="380950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200" b="1" i="1" dirty="0" smtClean="0">
                <a:solidFill>
                  <a:srgbClr val="DAEDEF"/>
                </a:solidFill>
                <a:latin typeface="Helvetica" charset="0"/>
              </a:rPr>
              <a:t>Then….</a:t>
            </a:r>
          </a:p>
          <a:p>
            <a:endParaRPr lang="en-US" sz="2200" b="1" i="1" dirty="0">
              <a:solidFill>
                <a:srgbClr val="DAEDEF"/>
              </a:solidFill>
              <a:latin typeface="Helvetica" charset="0"/>
            </a:endParaRPr>
          </a:p>
          <a:p>
            <a:endParaRPr lang="en-US" sz="2200" b="1" i="1" dirty="0" smtClean="0">
              <a:solidFill>
                <a:srgbClr val="DAEDEF"/>
              </a:solidFill>
              <a:latin typeface="Helvetica" charset="0"/>
            </a:endParaRPr>
          </a:p>
          <a:p>
            <a:r>
              <a:rPr lang="en-US" b="1" i="1" dirty="0" smtClean="0">
                <a:solidFill>
                  <a:srgbClr val="DAEDEF"/>
                </a:solidFill>
                <a:latin typeface="Helvetica" charset="0"/>
              </a:rPr>
              <a:t>Dec 2014 map,</a:t>
            </a:r>
          </a:p>
          <a:p>
            <a:endParaRPr lang="en-US" b="1" i="1" dirty="0">
              <a:solidFill>
                <a:srgbClr val="DAEDEF"/>
              </a:solidFill>
              <a:latin typeface="Helvetica" charset="0"/>
            </a:endParaRPr>
          </a:p>
          <a:p>
            <a:r>
              <a:rPr lang="en-US" b="1" i="1" dirty="0" smtClean="0">
                <a:solidFill>
                  <a:srgbClr val="DAEDEF"/>
                </a:solidFill>
                <a:latin typeface="Helvetica" charset="0"/>
              </a:rPr>
              <a:t>2013-2014 season</a:t>
            </a:r>
            <a:endParaRPr lang="en-US" b="1" i="1" dirty="0">
              <a:solidFill>
                <a:srgbClr val="DAEDEF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922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latin typeface="Arial"/>
                <a:cs typeface="Arial"/>
              </a:rPr>
              <a:t>Global Cryosphere Watch Meeting, December 7-10, 2015, NSIDC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90050" y="212725"/>
            <a:ext cx="380950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200" b="1" i="1" dirty="0" smtClean="0">
                <a:solidFill>
                  <a:srgbClr val="DAEDEF"/>
                </a:solidFill>
                <a:latin typeface="Helvetica" charset="0"/>
              </a:rPr>
              <a:t>….and Now</a:t>
            </a:r>
            <a:endParaRPr lang="en-US" sz="2200" b="1" i="1" dirty="0">
              <a:solidFill>
                <a:srgbClr val="DAEDEF"/>
              </a:solidFill>
              <a:latin typeface="Helvetica" charset="0"/>
            </a:endParaRPr>
          </a:p>
        </p:txBody>
      </p:sp>
      <p:pic>
        <p:nvPicPr>
          <p:cNvPr id="6" name="Picture 5" descr="L8_AntarcticaFig cop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46" y="724480"/>
            <a:ext cx="8921238" cy="52437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0050" y="946326"/>
            <a:ext cx="2197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DAEDEF"/>
                </a:solidFill>
                <a:latin typeface="Helvetica" charset="0"/>
              </a:rPr>
              <a:t>May 2015 map’</a:t>
            </a:r>
          </a:p>
          <a:p>
            <a:r>
              <a:rPr lang="en-US" b="1" i="1" dirty="0" smtClean="0">
                <a:solidFill>
                  <a:srgbClr val="DAEDEF"/>
                </a:solidFill>
                <a:latin typeface="Helvetica" charset="0"/>
              </a:rPr>
              <a:t>2013-2014 season</a:t>
            </a:r>
            <a:endParaRPr lang="en-US" b="1" i="1" dirty="0">
              <a:solidFill>
                <a:srgbClr val="DAEDEF"/>
              </a:solidFill>
              <a:latin typeface="Helvetica" charset="0"/>
            </a:endParaRP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flipH="1">
            <a:off x="5012267" y="5952043"/>
            <a:ext cx="375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 smtClean="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rPr>
              <a:t>Fahnestock</a:t>
            </a:r>
            <a:r>
              <a:rPr lang="en-US" sz="1200" b="1" dirty="0" smtClean="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rPr>
              <a:t>, Scambos, et al., 2015 in press RSE</a:t>
            </a:r>
            <a:endParaRPr lang="en-US" sz="1200" b="1" dirty="0">
              <a:solidFill>
                <a:schemeClr val="accent3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309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latin typeface="Arial"/>
                <a:cs typeface="Arial"/>
              </a:rPr>
              <a:t>Global Cryosphere Watch Meeting, December 7-10, 2015, NSIDC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3" name="Picture 2" descr="FilchnerCloseUp_L8Mosai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75" y="845520"/>
            <a:ext cx="7315200" cy="5086814"/>
          </a:xfrm>
          <a:prstGeom prst="rect">
            <a:avLst/>
          </a:prstGeom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90049" y="212725"/>
            <a:ext cx="803622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200" b="1" i="1" dirty="0" smtClean="0">
                <a:solidFill>
                  <a:srgbClr val="DAEDEF"/>
                </a:solidFill>
                <a:latin typeface="Helvetica" charset="0"/>
              </a:rPr>
              <a:t>Now….   </a:t>
            </a:r>
            <a:r>
              <a:rPr lang="en-US" b="1" i="1" dirty="0" err="1" smtClean="0">
                <a:solidFill>
                  <a:srgbClr val="DAEDEF"/>
                </a:solidFill>
                <a:latin typeface="Helvetica" charset="0"/>
              </a:rPr>
              <a:t>Slessor</a:t>
            </a:r>
            <a:r>
              <a:rPr lang="en-US" b="1" i="1" dirty="0" smtClean="0">
                <a:solidFill>
                  <a:srgbClr val="DAEDEF"/>
                </a:solidFill>
                <a:latin typeface="Helvetica" charset="0"/>
              </a:rPr>
              <a:t> / Recovery / Filchner glacier and ice shelf area</a:t>
            </a:r>
            <a:endParaRPr lang="en-US" sz="2200" b="1" i="1" dirty="0">
              <a:solidFill>
                <a:srgbClr val="DAEDEF"/>
              </a:solidFill>
              <a:latin typeface="Helvetica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flipH="1">
            <a:off x="5012267" y="5952043"/>
            <a:ext cx="375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 smtClean="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rPr>
              <a:t>Fahnestock</a:t>
            </a:r>
            <a:r>
              <a:rPr lang="en-US" sz="1200" b="1" dirty="0" smtClean="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rPr>
              <a:t>, Scambos, et al., 2015 in press RSE</a:t>
            </a:r>
            <a:endParaRPr lang="en-US" sz="1200" b="1" dirty="0">
              <a:solidFill>
                <a:schemeClr val="accent3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3390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sidcPPT_blueBckgrd_10122011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65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1414</TotalTime>
  <Words>440</Words>
  <Application>Microsoft Macintosh PowerPoint</Application>
  <PresentationFormat>On-screen Show (4:3)</PresentationFormat>
  <Paragraphs>89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Calibri</vt:lpstr>
      <vt:lpstr>Garamond</vt:lpstr>
      <vt:lpstr>Helvetica</vt:lpstr>
      <vt:lpstr>ＭＳ Ｐゴシック</vt:lpstr>
      <vt:lpstr>PT Serif</vt:lpstr>
      <vt:lpstr>Times</vt:lpstr>
      <vt:lpstr>Wingdings</vt:lpstr>
      <vt:lpstr>Arial</vt:lpstr>
      <vt:lpstr>nsidcPPT_blueBckgrd_10122011</vt:lpstr>
      <vt:lpstr>Custom Design</vt:lpstr>
      <vt:lpstr>Cryospheric Applications of Landsat-8 Global ice flow mapping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National Snow and Ice Data Center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Cryospheric Applications of Landsat-8</dc:title>
  <dc:creator>Ted Scambos</dc:creator>
  <cp:lastModifiedBy>Ted Scambos</cp:lastModifiedBy>
  <cp:revision>71</cp:revision>
  <dcterms:created xsi:type="dcterms:W3CDTF">2013-10-27T15:34:01Z</dcterms:created>
  <dcterms:modified xsi:type="dcterms:W3CDTF">2015-12-09T18:06:37Z</dcterms:modified>
</cp:coreProperties>
</file>