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63" r:id="rId5"/>
    <p:sldId id="265" r:id="rId6"/>
    <p:sldId id="264" r:id="rId7"/>
    <p:sldId id="266" r:id="rId8"/>
    <p:sldId id="268" r:id="rId9"/>
    <p:sldId id="267"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0" y="-2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7028827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7050" y="1583350"/>
            <a:ext cx="8744700" cy="1159799"/>
          </a:xfrm>
          <a:prstGeom prst="rect">
            <a:avLst/>
          </a:prstGeom>
        </p:spPr>
        <p:txBody>
          <a:bodyPr lIns="91425" tIns="91425" rIns="91425" bIns="91425" anchor="b" anchorCtr="0">
            <a:noAutofit/>
          </a:bodyPr>
          <a:lstStyle/>
          <a:p>
            <a:pPr>
              <a:spcBef>
                <a:spcPts val="0"/>
              </a:spcBef>
              <a:buNone/>
            </a:pPr>
            <a:r>
              <a:rPr lang="en"/>
              <a:t>CryoNet Design Principles</a:t>
            </a:r>
          </a:p>
        </p:txBody>
      </p:sp>
      <p:sp>
        <p:nvSpPr>
          <p:cNvPr id="24" name="Shape 24"/>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spcBef>
                <a:spcPts val="0"/>
              </a:spcBef>
              <a:buNone/>
            </a:pPr>
            <a:r>
              <a:rPr lang="en" dirty="0"/>
              <a:t>draft </a:t>
            </a:r>
            <a:r>
              <a:rPr lang="en" dirty="0" smtClean="0"/>
              <a:t>3</a:t>
            </a:r>
            <a:endParaRPr lang="en"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195486"/>
            <a:ext cx="8229600" cy="504056"/>
          </a:xfrm>
          <a:prstGeom prst="rect">
            <a:avLst/>
          </a:prstGeom>
        </p:spPr>
        <p:txBody>
          <a:bodyPr lIns="91425" tIns="91425" rIns="91425" bIns="91425" anchor="b" anchorCtr="0">
            <a:noAutofit/>
          </a:bodyPr>
          <a:lstStyle/>
          <a:p>
            <a:pPr>
              <a:spcBef>
                <a:spcPts val="0"/>
              </a:spcBef>
              <a:buNone/>
            </a:pPr>
            <a:r>
              <a:rPr lang="en" sz="2400" dirty="0" smtClean="0"/>
              <a:t>background</a:t>
            </a:r>
            <a:endParaRPr lang="en" sz="2400" dirty="0"/>
          </a:p>
        </p:txBody>
      </p:sp>
      <p:sp>
        <p:nvSpPr>
          <p:cNvPr id="30" name="Shape 30"/>
          <p:cNvSpPr txBox="1">
            <a:spLocks noGrp="1"/>
          </p:cNvSpPr>
          <p:nvPr>
            <p:ph type="body" idx="1"/>
          </p:nvPr>
        </p:nvSpPr>
        <p:spPr>
          <a:xfrm>
            <a:off x="457200" y="946315"/>
            <a:ext cx="8229600" cy="4001699"/>
          </a:xfrm>
          <a:prstGeom prst="rect">
            <a:avLst/>
          </a:prstGeom>
        </p:spPr>
        <p:txBody>
          <a:bodyPr lIns="91425" tIns="91425" rIns="91425" bIns="91425" anchor="t" anchorCtr="0">
            <a:noAutofit/>
          </a:bodyPr>
          <a:lstStyle/>
          <a:p>
            <a:pPr lvl="0"/>
            <a:r>
              <a:rPr lang="en-GB" sz="2000" dirty="0" smtClean="0"/>
              <a:t>From the Abridged </a:t>
            </a:r>
            <a:r>
              <a:rPr lang="en-GB" sz="2000" dirty="0"/>
              <a:t>Final Report of the 17</a:t>
            </a:r>
            <a:r>
              <a:rPr lang="en-GB" sz="2000" baseline="30000" dirty="0"/>
              <a:t>th</a:t>
            </a:r>
            <a:r>
              <a:rPr lang="en-GB" sz="2000" dirty="0"/>
              <a:t> World Meteorological Congress mandates (§ 8.8</a:t>
            </a:r>
            <a:r>
              <a:rPr lang="en-GB" sz="2000" dirty="0" smtClean="0"/>
              <a:t>):</a:t>
            </a:r>
          </a:p>
          <a:p>
            <a:pPr lvl="0"/>
            <a:endParaRPr lang="en-GB" sz="2000" dirty="0" smtClean="0"/>
          </a:p>
          <a:p>
            <a:pPr lvl="0"/>
            <a:r>
              <a:rPr lang="en-GB" sz="2000" dirty="0" smtClean="0"/>
              <a:t>“Global </a:t>
            </a:r>
            <a:r>
              <a:rPr lang="en-GB" sz="2000" dirty="0" err="1"/>
              <a:t>Cryosphere</a:t>
            </a:r>
            <a:r>
              <a:rPr lang="en-GB" sz="2000" dirty="0"/>
              <a:t> Watch observing network shall be developed and implemented in accordance with the provisions set out in the Manual on </a:t>
            </a:r>
            <a:r>
              <a:rPr lang="en-GB" sz="2000" dirty="0" smtClean="0"/>
              <a:t>WIGOS” </a:t>
            </a:r>
            <a:r>
              <a:rPr lang="en-GB" sz="2000" dirty="0"/>
              <a:t>(WMO-No. </a:t>
            </a:r>
            <a:r>
              <a:rPr lang="en-GB" sz="2000" dirty="0" smtClean="0"/>
              <a:t>49 </a:t>
            </a:r>
            <a:r>
              <a:rPr lang="en-GB" sz="2000" dirty="0"/>
              <a:t>Appendix </a:t>
            </a:r>
            <a:r>
              <a:rPr lang="en-GB" sz="2000" dirty="0" smtClean="0"/>
              <a:t>1.2), </a:t>
            </a:r>
            <a:r>
              <a:rPr lang="en-GB" sz="2000" dirty="0"/>
              <a:t>approved through Resolution 26 (Cg-17</a:t>
            </a:r>
            <a:r>
              <a:rPr lang="en-GB" sz="2000" dirty="0" smtClean="0"/>
              <a:t>)</a:t>
            </a:r>
          </a:p>
          <a:p>
            <a:pPr lvl="0"/>
            <a:endParaRPr lang="da-DK" sz="2000" dirty="0" smtClean="0"/>
          </a:p>
          <a:p>
            <a:pPr lvl="0"/>
            <a:r>
              <a:rPr lang="en-GB" sz="2000" dirty="0" smtClean="0"/>
              <a:t>From the Manual on WIGOS (</a:t>
            </a:r>
            <a:r>
              <a:rPr lang="en-GB" sz="2000" dirty="0"/>
              <a:t>2015 </a:t>
            </a:r>
            <a:r>
              <a:rPr lang="en-GB" sz="2000" dirty="0" smtClean="0"/>
              <a:t>edition, Version </a:t>
            </a:r>
            <a:r>
              <a:rPr lang="en-GB" sz="2000" dirty="0"/>
              <a:t>0.11</a:t>
            </a:r>
            <a:r>
              <a:rPr lang="en-GB" sz="2000" dirty="0" smtClean="0"/>
              <a:t>):</a:t>
            </a:r>
          </a:p>
          <a:p>
            <a:pPr lvl="0"/>
            <a:endParaRPr lang="da-DK" sz="2000" dirty="0"/>
          </a:p>
          <a:p>
            <a:pPr lvl="0"/>
            <a:r>
              <a:rPr lang="en-GB" sz="2000" dirty="0" smtClean="0"/>
              <a:t>“2.2.2.1.1   </a:t>
            </a:r>
            <a:r>
              <a:rPr lang="en-GB" sz="2000" dirty="0"/>
              <a:t>Members should follow the principles specified in Appendix 2.1 when designing and </a:t>
            </a:r>
            <a:r>
              <a:rPr lang="en-GB" sz="2000" dirty="0" smtClean="0"/>
              <a:t>evolving </a:t>
            </a:r>
            <a:r>
              <a:rPr lang="en-GB" sz="2000" dirty="0"/>
              <a:t>their observing system networks</a:t>
            </a:r>
            <a:r>
              <a:rPr lang="en-GB" sz="2000" dirty="0" smtClean="0"/>
              <a:t>.” </a:t>
            </a:r>
            <a:endParaRPr lang="en" sz="2000"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Clr>
                <a:schemeClr val="dk1"/>
              </a:buClr>
              <a:buSzPct val="68750"/>
              <a:buFont typeface="Arial"/>
              <a:buNone/>
            </a:pPr>
            <a:r>
              <a:rPr lang="en" sz="1600"/>
              <a:t>1. SERVING MANY APPLICATION AREAS</a:t>
            </a:r>
          </a:p>
          <a:p>
            <a:pPr lvl="0">
              <a:spcBef>
                <a:spcPts val="0"/>
              </a:spcBef>
              <a:buNone/>
            </a:pPr>
            <a:r>
              <a:rPr lang="en" sz="1600"/>
              <a:t>Observing networks should be designed to meet the requirements of multiple application areas within WMO and WMO co-sponsored programmes.</a:t>
            </a:r>
          </a:p>
        </p:txBody>
      </p:sp>
      <p:sp>
        <p:nvSpPr>
          <p:cNvPr id="5" name="Shape 41"/>
          <p:cNvSpPr txBox="1">
            <a:spLocks/>
          </p:cNvSpPr>
          <p:nvPr/>
        </p:nvSpPr>
        <p:spPr>
          <a:xfrm>
            <a:off x="457200" y="1336034"/>
            <a:ext cx="8229600" cy="1091700"/>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dirty="0" smtClean="0"/>
              <a:t>2. RESPONDING TO USER REQUIREMENTS</a:t>
            </a:r>
          </a:p>
          <a:p>
            <a:r>
              <a:rPr lang="en" sz="1600" dirty="0" smtClean="0"/>
              <a:t>Observing  networks  should  be  designed  to  address  stated  user  requirements,  in  terms  of  the geophysical  variables  to  be  observed  and  the  space-time  resolution,  uncertainty,  timeliness and stability needed.</a:t>
            </a:r>
            <a:endParaRPr lang="en" sz="1600" dirty="0"/>
          </a:p>
        </p:txBody>
      </p:sp>
      <p:sp>
        <p:nvSpPr>
          <p:cNvPr id="6" name="Shape 47"/>
          <p:cNvSpPr txBox="1">
            <a:spLocks/>
          </p:cNvSpPr>
          <p:nvPr/>
        </p:nvSpPr>
        <p:spPr>
          <a:xfrm>
            <a:off x="457200" y="2684963"/>
            <a:ext cx="8229600" cy="894899"/>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smtClean="0"/>
              <a:t>3. </a:t>
            </a:r>
            <a:r>
              <a:rPr lang="en" sz="1600" dirty="0" smtClean="0"/>
              <a:t>MEETING NATIONAL, REGIONAL AND GLOBAL REQUIREMENTS</a:t>
            </a:r>
          </a:p>
          <a:p>
            <a:r>
              <a:rPr lang="en" sz="1600" dirty="0" smtClean="0"/>
              <a:t>Observing networks designed to meet national needs should also take into account the needs of the WMO at the regional and global levels.</a:t>
            </a:r>
            <a:endParaRPr lang="en" sz="1600" dirty="0"/>
          </a:p>
        </p:txBody>
      </p:sp>
      <p:sp>
        <p:nvSpPr>
          <p:cNvPr id="7" name="Shape 53"/>
          <p:cNvSpPr txBox="1">
            <a:spLocks/>
          </p:cNvSpPr>
          <p:nvPr/>
        </p:nvSpPr>
        <p:spPr>
          <a:xfrm>
            <a:off x="457200" y="3876714"/>
            <a:ext cx="8229600" cy="1071300"/>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dirty="0" smtClean="0"/>
              <a:t>4. DESIGNING APPROPRIATELY SPACED NETWORKS</a:t>
            </a:r>
          </a:p>
          <a:p>
            <a:r>
              <a:rPr lang="en" sz="1600" dirty="0" smtClean="0"/>
              <a:t>Where high-level user requirements imply a need for spatial and temporal uniformity of observations, network design should also take account of other user requirements, such as the representativeness and usefulness of the observations.</a:t>
            </a:r>
            <a:endParaRPr lang="en" sz="1600"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1491630"/>
            <a:ext cx="8229600" cy="738599"/>
          </a:xfrm>
          <a:prstGeom prst="rect">
            <a:avLst/>
          </a:prstGeom>
        </p:spPr>
        <p:txBody>
          <a:bodyPr lIns="91425" tIns="91425" rIns="91425" bIns="91425" anchor="b" anchorCtr="0">
            <a:noAutofit/>
          </a:bodyPr>
          <a:lstStyle/>
          <a:p>
            <a:pPr lvl="0" rtl="0">
              <a:spcBef>
                <a:spcPts val="0"/>
              </a:spcBef>
              <a:buNone/>
            </a:pPr>
            <a:r>
              <a:rPr lang="en" sz="1600" dirty="0"/>
              <a:t>6. ACHIEVING HOMOGENEITY IN OBSERVATIONAL DATA</a:t>
            </a:r>
          </a:p>
          <a:p>
            <a:pPr lvl="0" rtl="0">
              <a:spcBef>
                <a:spcPts val="0"/>
              </a:spcBef>
              <a:buNone/>
            </a:pPr>
            <a:r>
              <a:rPr lang="en" sz="1600" dirty="0"/>
              <a:t>Observing  networks  should  be  designed  so  that  the  level  of  homogeneity  of  the  delivered observational data meets the needs of the intended applications.</a:t>
            </a:r>
          </a:p>
        </p:txBody>
      </p:sp>
      <p:sp>
        <p:nvSpPr>
          <p:cNvPr id="5" name="Shape 59"/>
          <p:cNvSpPr txBox="1">
            <a:spLocks/>
          </p:cNvSpPr>
          <p:nvPr/>
        </p:nvSpPr>
        <p:spPr>
          <a:xfrm>
            <a:off x="457200" y="411510"/>
            <a:ext cx="8229600" cy="792899"/>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dirty="0" smtClean="0"/>
              <a:t>5. DESIGNING COST-EFFECTIVE NETWORKS</a:t>
            </a:r>
          </a:p>
          <a:p>
            <a:r>
              <a:rPr lang="en" sz="1600" dirty="0" smtClean="0"/>
              <a:t>Observing networks should be designed to make the most cost-effective use of available resources. This will include the use of composite observing networks.</a:t>
            </a:r>
            <a:endParaRPr lang="en" sz="1600" dirty="0"/>
          </a:p>
        </p:txBody>
      </p:sp>
      <p:sp>
        <p:nvSpPr>
          <p:cNvPr id="6" name="Shape 77"/>
          <p:cNvSpPr txBox="1">
            <a:spLocks/>
          </p:cNvSpPr>
          <p:nvPr/>
        </p:nvSpPr>
        <p:spPr>
          <a:xfrm>
            <a:off x="435571" y="2931790"/>
            <a:ext cx="8229600" cy="609299"/>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dirty="0" smtClean="0"/>
              <a:t>8.     	DESIGNING RELIABLE AND STABLE NETWORKS</a:t>
            </a:r>
          </a:p>
          <a:p>
            <a:r>
              <a:rPr lang="en" sz="1600" dirty="0" smtClean="0"/>
              <a:t>Observing networks should be designed to be reliable and stable.</a:t>
            </a:r>
            <a:endParaRPr lang="en" sz="1600" dirty="0"/>
          </a:p>
        </p:txBody>
      </p:sp>
      <p:sp>
        <p:nvSpPr>
          <p:cNvPr id="7" name="Shape 77"/>
          <p:cNvSpPr txBox="1">
            <a:spLocks/>
          </p:cNvSpPr>
          <p:nvPr/>
        </p:nvSpPr>
        <p:spPr>
          <a:xfrm>
            <a:off x="425227" y="3734367"/>
            <a:ext cx="8229600" cy="1357663"/>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dirty="0" smtClean="0"/>
              <a:t>9.     	</a:t>
            </a:r>
            <a:r>
              <a:rPr lang="en-GB" sz="1600" dirty="0" smtClean="0"/>
              <a:t>MAKING OBSERVATIONAL DATA AVAILABLE </a:t>
            </a:r>
            <a:br>
              <a:rPr lang="en-GB" sz="1600" dirty="0" smtClean="0"/>
            </a:br>
            <a:r>
              <a:rPr lang="en-GB" sz="1600" dirty="0" smtClean="0"/>
              <a:t>Observing networks should be designed and should evolve in such a way as to ensure that the observations  are  made  available  to  other  WMO  Members,  at  space-time  resolutions  and  with  a timeliness to meet the needs of regional and global applications.</a:t>
            </a:r>
            <a:endParaRPr lang="en" sz="1600" dirty="0"/>
          </a:p>
        </p:txBody>
      </p:sp>
      <p:sp>
        <p:nvSpPr>
          <p:cNvPr id="3" name="Rectangle 2"/>
          <p:cNvSpPr/>
          <p:nvPr/>
        </p:nvSpPr>
        <p:spPr>
          <a:xfrm>
            <a:off x="464990" y="2417862"/>
            <a:ext cx="4899098" cy="338554"/>
          </a:xfrm>
          <a:prstGeom prst="rect">
            <a:avLst/>
          </a:prstGeom>
        </p:spPr>
        <p:txBody>
          <a:bodyPr lIns="91425" tIns="91425" rIns="91425" bIns="91425" anchor="b" anchorCtr="0">
            <a:noAutofit/>
          </a:bodyPr>
          <a:lstStyle/>
          <a:p>
            <a:pPr>
              <a:buClr>
                <a:schemeClr val="dk1"/>
              </a:buClr>
              <a:buSzPct val="100000"/>
            </a:pPr>
            <a:r>
              <a:rPr lang="en" sz="1600" b="1" dirty="0">
                <a:solidFill>
                  <a:srgbClr val="FF0000"/>
                </a:solidFill>
              </a:rPr>
              <a:t>7. DESIGNING THROUGH A TIERED APPROACH</a:t>
            </a:r>
            <a:endParaRPr lang="en-GB" sz="1600" b="1" dirty="0">
              <a:solidFill>
                <a:srgbClr val="FF0000"/>
              </a:solidFil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6" name="Shape 89"/>
          <p:cNvSpPr txBox="1">
            <a:spLocks/>
          </p:cNvSpPr>
          <p:nvPr/>
        </p:nvSpPr>
        <p:spPr>
          <a:xfrm>
            <a:off x="457200" y="195486"/>
            <a:ext cx="8229600" cy="1852800"/>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dirty="0" smtClean="0"/>
              <a:t>10.   PROVIDING INFORMATION SO THAT THE OBSERVATIONS CAN BE INTERPRETED</a:t>
            </a:r>
          </a:p>
          <a:p>
            <a:r>
              <a:rPr lang="en" sz="1600" dirty="0" smtClean="0"/>
              <a:t>Observing networks should be designed and operated in such a way that the details and history of instruments, their environments and operating conditions, their data processing procedures and other factors pertinent to the understanding and interpretation of the observational data (i.e. metadata) are documented and treated with the same care as the data themselves.</a:t>
            </a:r>
            <a:endParaRPr lang="en" sz="1600" dirty="0"/>
          </a:p>
        </p:txBody>
      </p:sp>
      <p:sp>
        <p:nvSpPr>
          <p:cNvPr id="7" name="Shape 95"/>
          <p:cNvSpPr txBox="1">
            <a:spLocks/>
          </p:cNvSpPr>
          <p:nvPr/>
        </p:nvSpPr>
        <p:spPr>
          <a:xfrm>
            <a:off x="457200" y="2467762"/>
            <a:ext cx="8229600" cy="1112100"/>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3600" b="1" i="0" u="none" strike="noStrike" cap="none" baseline="0">
                <a:solidFill>
                  <a:schemeClr val="dk1"/>
                </a:solidFill>
                <a:latin typeface="Arial"/>
                <a:ea typeface="Arial"/>
                <a:cs typeface="Arial"/>
                <a:sym typeface="Arial"/>
                <a:rtl val="0"/>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r>
              <a:rPr lang="en" sz="1600" dirty="0" smtClean="0"/>
              <a:t>11.   ACHIEVING SUSTAINABLE NETWORKS</a:t>
            </a:r>
          </a:p>
          <a:p>
            <a:r>
              <a:rPr lang="en" sz="1600" dirty="0" smtClean="0"/>
              <a:t>Improvements in sustained availability of observations should be promoted through the design and funding of networks that are sustainable in the long term including, where appropriate, through the transition of research systems to operational status.</a:t>
            </a:r>
            <a:endParaRPr lang="en" sz="1600" dirty="0"/>
          </a:p>
        </p:txBody>
      </p:sp>
      <p:sp>
        <p:nvSpPr>
          <p:cNvPr id="9" name="Shape 101"/>
          <p:cNvSpPr txBox="1">
            <a:spLocks noGrp="1"/>
          </p:cNvSpPr>
          <p:nvPr>
            <p:ph type="title"/>
          </p:nvPr>
        </p:nvSpPr>
        <p:spPr>
          <a:xfrm>
            <a:off x="457200" y="3795886"/>
            <a:ext cx="8229600" cy="1112100"/>
          </a:xfrm>
          <a:prstGeom prst="rect">
            <a:avLst/>
          </a:prstGeom>
        </p:spPr>
        <p:txBody>
          <a:bodyPr lIns="91425" tIns="91425" rIns="91425" bIns="91425" anchor="b" anchorCtr="0">
            <a:noAutofit/>
          </a:bodyPr>
          <a:lstStyle/>
          <a:p>
            <a:pPr lvl="0" rtl="0">
              <a:spcBef>
                <a:spcPts val="0"/>
              </a:spcBef>
              <a:buNone/>
            </a:pPr>
            <a:r>
              <a:rPr lang="en" sz="1600" dirty="0"/>
              <a:t>12.   </a:t>
            </a:r>
            <a:r>
              <a:rPr lang="en" sz="1600" dirty="0" smtClean="0"/>
              <a:t>MANAGING </a:t>
            </a:r>
            <a:r>
              <a:rPr lang="en" sz="1600" dirty="0"/>
              <a:t>CHANGE</a:t>
            </a:r>
          </a:p>
          <a:p>
            <a:pPr lvl="0" rtl="0">
              <a:spcBef>
                <a:spcPts val="0"/>
              </a:spcBef>
              <a:buNone/>
            </a:pPr>
            <a:r>
              <a:rPr lang="en" sz="1600" dirty="0"/>
              <a:t>The design of new observing networks and changes to existing networks should ensure adequate consistency, quality and continuity of observations across the transition from the old system to the new.</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98099"/>
            <a:ext cx="8229600" cy="1105499"/>
          </a:xfrm>
          <a:prstGeom prst="rect">
            <a:avLst/>
          </a:prstGeom>
        </p:spPr>
        <p:txBody>
          <a:bodyPr lIns="91425" tIns="91425" rIns="91425" bIns="91425" anchor="b" anchorCtr="0">
            <a:noAutofit/>
          </a:bodyPr>
          <a:lstStyle/>
          <a:p>
            <a:pPr lvl="0" rtl="0">
              <a:spcBef>
                <a:spcPts val="0"/>
              </a:spcBef>
              <a:buNone/>
            </a:pPr>
            <a:r>
              <a:rPr lang="en" sz="1600" dirty="0">
                <a:solidFill>
                  <a:srgbClr val="FF0000"/>
                </a:solidFill>
              </a:rPr>
              <a:t>7. DESIGNING THROUGH A TIERED APPROACH</a:t>
            </a:r>
          </a:p>
          <a:p>
            <a:pPr lvl="0" rtl="0">
              <a:spcBef>
                <a:spcPts val="0"/>
              </a:spcBef>
              <a:buNone/>
            </a:pPr>
            <a:r>
              <a:rPr lang="en" sz="1600" dirty="0">
                <a:solidFill>
                  <a:srgbClr val="FF0000"/>
                </a:solidFill>
              </a:rPr>
              <a:t>Observing network design should use a tiered structure, through which information from reference observations of high quality can be transferred to and used to improve the quality and utility of other observations.</a:t>
            </a:r>
          </a:p>
        </p:txBody>
      </p:sp>
      <p:pic>
        <p:nvPicPr>
          <p:cNvPr id="5" name="Grafik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2050876"/>
            <a:ext cx="3744416" cy="3054032"/>
          </a:xfrm>
          <a:prstGeom prst="rect">
            <a:avLst/>
          </a:prstGeom>
          <a:noFill/>
          <a:ln>
            <a:noFill/>
          </a:ln>
        </p:spPr>
      </p:pic>
      <p:pic>
        <p:nvPicPr>
          <p:cNvPr id="6" name="Grafik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7211" y="2050570"/>
            <a:ext cx="3731214" cy="3041460"/>
          </a:xfrm>
          <a:prstGeom prst="rect">
            <a:avLst/>
          </a:prstGeom>
          <a:noFill/>
        </p:spPr>
      </p:pic>
      <p:sp>
        <p:nvSpPr>
          <p:cNvPr id="3" name="Rectangle 2"/>
          <p:cNvSpPr/>
          <p:nvPr/>
        </p:nvSpPr>
        <p:spPr>
          <a:xfrm>
            <a:off x="179512" y="1124202"/>
            <a:ext cx="8712968" cy="954107"/>
          </a:xfrm>
          <a:prstGeom prst="rect">
            <a:avLst/>
          </a:prstGeom>
        </p:spPr>
        <p:txBody>
          <a:bodyPr wrap="square">
            <a:spAutoFit/>
          </a:bodyPr>
          <a:lstStyle/>
          <a:p>
            <a:pPr marL="285750" indent="-285750">
              <a:buFontTx/>
              <a:buChar char="-"/>
            </a:pPr>
            <a:r>
              <a:rPr lang="en-GB" dirty="0" smtClean="0"/>
              <a:t>We do not use the </a:t>
            </a:r>
            <a:r>
              <a:rPr lang="en-GB" dirty="0"/>
              <a:t>word ‘</a:t>
            </a:r>
            <a:r>
              <a:rPr lang="en-GB" dirty="0" smtClean="0"/>
              <a:t>tier’, </a:t>
            </a:r>
            <a:r>
              <a:rPr lang="en-GB" b="1" dirty="0" smtClean="0"/>
              <a:t>BUT</a:t>
            </a:r>
          </a:p>
          <a:p>
            <a:pPr marL="285750" indent="-285750">
              <a:buFontTx/>
              <a:buChar char="-"/>
            </a:pPr>
            <a:r>
              <a:rPr lang="en-GB" dirty="0" smtClean="0"/>
              <a:t>the </a:t>
            </a:r>
            <a:r>
              <a:rPr lang="en-GB" dirty="0"/>
              <a:t>GCW and </a:t>
            </a:r>
            <a:r>
              <a:rPr lang="en-GB" dirty="0" err="1"/>
              <a:t>CryoNet</a:t>
            </a:r>
            <a:r>
              <a:rPr lang="en-GB" dirty="0"/>
              <a:t> Station and Site concept describe in effects a </a:t>
            </a:r>
            <a:r>
              <a:rPr lang="en-GB" dirty="0" smtClean="0"/>
              <a:t>tiered </a:t>
            </a:r>
            <a:r>
              <a:rPr lang="en-GB" dirty="0"/>
              <a:t>structure, with </a:t>
            </a:r>
            <a:r>
              <a:rPr lang="en-GB" dirty="0" err="1"/>
              <a:t>CryoNet</a:t>
            </a:r>
            <a:r>
              <a:rPr lang="en-GB" dirty="0"/>
              <a:t> Sites and Stations providing the higher quality observations (‘reference observations’ in the language of the WIGOS OND guidelines).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98099"/>
            <a:ext cx="8229600" cy="1105499"/>
          </a:xfrm>
          <a:prstGeom prst="rect">
            <a:avLst/>
          </a:prstGeom>
        </p:spPr>
        <p:txBody>
          <a:bodyPr lIns="91425" tIns="91425" rIns="91425" bIns="91425" anchor="b" anchorCtr="0">
            <a:noAutofit/>
          </a:bodyPr>
          <a:lstStyle/>
          <a:p>
            <a:pPr lvl="0" rtl="0">
              <a:spcBef>
                <a:spcPts val="0"/>
              </a:spcBef>
              <a:buNone/>
            </a:pPr>
            <a:r>
              <a:rPr lang="en" sz="1600" dirty="0">
                <a:solidFill>
                  <a:srgbClr val="FF0000"/>
                </a:solidFill>
              </a:rPr>
              <a:t>7. DESIGNING THROUGH A TIERED APPROACH</a:t>
            </a:r>
          </a:p>
          <a:p>
            <a:pPr lvl="0" rtl="0">
              <a:spcBef>
                <a:spcPts val="0"/>
              </a:spcBef>
              <a:buNone/>
            </a:pPr>
            <a:r>
              <a:rPr lang="en" sz="1600" dirty="0">
                <a:solidFill>
                  <a:srgbClr val="FF0000"/>
                </a:solidFill>
              </a:rPr>
              <a:t>Observing network design should use a tiered structure, through which information from reference observations of high quality can be transferred to and used to improve the quality and utility of other observations.</a:t>
            </a:r>
          </a:p>
        </p:txBody>
      </p:sp>
      <p:sp>
        <p:nvSpPr>
          <p:cNvPr id="3" name="Rectangle 2"/>
          <p:cNvSpPr/>
          <p:nvPr/>
        </p:nvSpPr>
        <p:spPr>
          <a:xfrm>
            <a:off x="179512" y="1124202"/>
            <a:ext cx="8712968" cy="3539430"/>
          </a:xfrm>
          <a:prstGeom prst="rect">
            <a:avLst/>
          </a:prstGeom>
        </p:spPr>
        <p:txBody>
          <a:bodyPr wrap="square">
            <a:spAutoFit/>
          </a:bodyPr>
          <a:lstStyle/>
          <a:p>
            <a:pPr marL="285750" indent="-285750">
              <a:buFontTx/>
              <a:buChar char="-"/>
            </a:pPr>
            <a:r>
              <a:rPr lang="en-GB" dirty="0" smtClean="0"/>
              <a:t>We do not use the </a:t>
            </a:r>
            <a:r>
              <a:rPr lang="en-GB" dirty="0"/>
              <a:t>word ‘</a:t>
            </a:r>
            <a:r>
              <a:rPr lang="en-GB" dirty="0" smtClean="0"/>
              <a:t>tier’</a:t>
            </a:r>
          </a:p>
          <a:p>
            <a:pPr marL="285750" indent="-285750">
              <a:buFontTx/>
              <a:buChar char="-"/>
            </a:pPr>
            <a:endParaRPr lang="en-GB" b="1" dirty="0"/>
          </a:p>
          <a:p>
            <a:r>
              <a:rPr lang="en-GB" b="1" dirty="0" smtClean="0"/>
              <a:t>	BUT:</a:t>
            </a:r>
          </a:p>
          <a:p>
            <a:endParaRPr lang="en-GB" b="1" dirty="0" smtClean="0"/>
          </a:p>
          <a:p>
            <a:pPr marL="285750" indent="-285750">
              <a:buFontTx/>
              <a:buChar char="-"/>
            </a:pPr>
            <a:r>
              <a:rPr lang="en-GB" dirty="0" smtClean="0"/>
              <a:t>the </a:t>
            </a:r>
            <a:r>
              <a:rPr lang="en-GB" dirty="0"/>
              <a:t>GCW and </a:t>
            </a:r>
            <a:r>
              <a:rPr lang="en-GB" dirty="0" err="1"/>
              <a:t>CryoNet</a:t>
            </a:r>
            <a:r>
              <a:rPr lang="en-GB" dirty="0"/>
              <a:t> Station and Site concept describe in effects a </a:t>
            </a:r>
            <a:r>
              <a:rPr lang="en-GB" dirty="0" smtClean="0"/>
              <a:t>tiered </a:t>
            </a:r>
            <a:r>
              <a:rPr lang="en-GB" dirty="0"/>
              <a:t>structure, with </a:t>
            </a:r>
            <a:r>
              <a:rPr lang="en-GB" dirty="0" err="1"/>
              <a:t>CryoNet</a:t>
            </a:r>
            <a:r>
              <a:rPr lang="en-GB" dirty="0"/>
              <a:t> Sites and Stations providing the higher quality observations (‘reference observations’ in the language of the WIGOS OND guidelines</a:t>
            </a:r>
            <a:r>
              <a:rPr lang="en-GB" dirty="0" smtClean="0"/>
              <a:t>).</a:t>
            </a:r>
          </a:p>
          <a:p>
            <a:endParaRPr lang="da-DK" dirty="0" smtClean="0"/>
          </a:p>
          <a:p>
            <a:r>
              <a:rPr lang="da-DK" dirty="0" smtClean="0"/>
              <a:t>	</a:t>
            </a:r>
            <a:r>
              <a:rPr lang="da-DK" b="1" dirty="0" smtClean="0"/>
              <a:t>SO:</a:t>
            </a:r>
            <a:endParaRPr lang="da-DK" b="1" dirty="0"/>
          </a:p>
          <a:p>
            <a:endParaRPr lang="da-DK" dirty="0"/>
          </a:p>
          <a:p>
            <a:pPr marL="285750" indent="-285750">
              <a:buFontTx/>
              <a:buChar char="-"/>
            </a:pPr>
            <a:r>
              <a:rPr lang="da-DK" dirty="0" smtClean="0"/>
              <a:t>Is the current structure satisfactory?</a:t>
            </a:r>
          </a:p>
          <a:p>
            <a:pPr marL="285750" indent="-285750">
              <a:buFontTx/>
              <a:buChar char="-"/>
            </a:pPr>
            <a:endParaRPr lang="da-DK" dirty="0" smtClean="0"/>
          </a:p>
          <a:p>
            <a:pPr marL="285750" indent="-285750">
              <a:buFontTx/>
              <a:buChar char="-"/>
            </a:pPr>
            <a:r>
              <a:rPr lang="da-DK" dirty="0" smtClean="0"/>
              <a:t>Can we do without the word ‘tier’ when </a:t>
            </a:r>
            <a:r>
              <a:rPr lang="en-GB" dirty="0" smtClean="0"/>
              <a:t>the </a:t>
            </a:r>
            <a:r>
              <a:rPr lang="en-GB" dirty="0"/>
              <a:t>Abridged Final Report of the 17th World Meteorological Congress mandates (§ 8.8</a:t>
            </a:r>
            <a:r>
              <a:rPr lang="en-GB" dirty="0" smtClean="0"/>
              <a:t>) says: “</a:t>
            </a:r>
            <a:r>
              <a:rPr lang="en-GB" dirty="0"/>
              <a:t>Global </a:t>
            </a:r>
            <a:r>
              <a:rPr lang="en-GB" dirty="0" err="1"/>
              <a:t>Cryosphere</a:t>
            </a:r>
            <a:r>
              <a:rPr lang="en-GB" dirty="0"/>
              <a:t> Watch observing network shall be developed and implemented in accordance with the provisions set out in the Manual on WIGOS” (WMO-No. 49 Appendix 1.2), approved through Resolution 26 (Cg-17</a:t>
            </a:r>
            <a:r>
              <a:rPr lang="en-GB" dirty="0" smtClean="0"/>
              <a:t>)</a:t>
            </a:r>
            <a:endParaRPr lang="da-DK" dirty="0"/>
          </a:p>
        </p:txBody>
      </p:sp>
    </p:spTree>
    <p:extLst>
      <p:ext uri="{BB962C8B-B14F-4D97-AF65-F5344CB8AC3E}">
        <p14:creationId xmlns:p14="http://schemas.microsoft.com/office/powerpoint/2010/main" val="3757394354"/>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98099"/>
            <a:ext cx="8229600" cy="1105499"/>
          </a:xfrm>
          <a:prstGeom prst="rect">
            <a:avLst/>
          </a:prstGeom>
        </p:spPr>
        <p:txBody>
          <a:bodyPr lIns="91425" tIns="91425" rIns="91425" bIns="91425" anchor="b" anchorCtr="0">
            <a:noAutofit/>
          </a:bodyPr>
          <a:lstStyle/>
          <a:p>
            <a:pPr lvl="0" rtl="0">
              <a:spcBef>
                <a:spcPts val="0"/>
              </a:spcBef>
              <a:buNone/>
            </a:pPr>
            <a:r>
              <a:rPr lang="en" sz="1600" dirty="0">
                <a:solidFill>
                  <a:srgbClr val="FF0000"/>
                </a:solidFill>
              </a:rPr>
              <a:t>7. DESIGNING THROUGH A TIERED APPROACH</a:t>
            </a:r>
          </a:p>
          <a:p>
            <a:pPr lvl="0" rtl="0">
              <a:spcBef>
                <a:spcPts val="0"/>
              </a:spcBef>
              <a:buNone/>
            </a:pPr>
            <a:r>
              <a:rPr lang="en" sz="1600" dirty="0">
                <a:solidFill>
                  <a:srgbClr val="FF0000"/>
                </a:solidFill>
              </a:rPr>
              <a:t>Observing network design should use a tiered structure, through which information from reference observations of high quality can be transferred to and used to improve the quality and utility of other observations.</a:t>
            </a:r>
          </a:p>
        </p:txBody>
      </p:sp>
      <p:sp>
        <p:nvSpPr>
          <p:cNvPr id="3" name="Rectangle 2"/>
          <p:cNvSpPr/>
          <p:nvPr/>
        </p:nvSpPr>
        <p:spPr>
          <a:xfrm>
            <a:off x="179512" y="1336576"/>
            <a:ext cx="8712968" cy="3539430"/>
          </a:xfrm>
          <a:prstGeom prst="rect">
            <a:avLst/>
          </a:prstGeom>
          <a:solidFill>
            <a:schemeClr val="accent2">
              <a:lumMod val="20000"/>
              <a:lumOff val="80000"/>
            </a:schemeClr>
          </a:solidFill>
          <a:ln>
            <a:solidFill>
              <a:schemeClr val="accent1"/>
            </a:solidFill>
          </a:ln>
        </p:spPr>
        <p:txBody>
          <a:bodyPr wrap="square">
            <a:spAutoFit/>
          </a:bodyPr>
          <a:lstStyle/>
          <a:p>
            <a:r>
              <a:rPr lang="en-GB" dirty="0" smtClean="0"/>
              <a:t>Note:  In addition to improving the quality and utility of observations, this approach to design will also lead to improvements in the understanding of the quality of the observations.</a:t>
            </a:r>
          </a:p>
          <a:p>
            <a:pPr marL="285750" indent="-285750">
              <a:buFontTx/>
              <a:buChar char="-"/>
            </a:pPr>
            <a:endParaRPr lang="en-GB" dirty="0" smtClean="0"/>
          </a:p>
          <a:p>
            <a:pPr marL="285750" indent="-285750">
              <a:buFontTx/>
              <a:buChar char="-"/>
            </a:pPr>
            <a:r>
              <a:rPr lang="en-GB" dirty="0" smtClean="0"/>
              <a:t>1.	The tiered approach should include at a minimum a sparse network of reference stations (e.g., GRUAN) from which other stations can be benchmarked.  Reference stations should be calibrated to SI traceable standards, have the highest level of robustness (e.g. duplicate or triplicate sensors of key variables such as temperature and precipitation), be well sited in locations least affected by urbanization and other non-climatic influences, have regular maintenance and replacement cycling of instruments, the highest standard of metadata collection including photo documentation, and continuous monitoring of system performance to resolve instrument and environmental issues as they arise.    </a:t>
            </a:r>
          </a:p>
          <a:p>
            <a:pPr marL="285750" indent="-285750">
              <a:buFontTx/>
              <a:buChar char="-"/>
            </a:pPr>
            <a:endParaRPr lang="en-GB" dirty="0" smtClean="0"/>
          </a:p>
          <a:p>
            <a:pPr marL="285750" indent="-285750">
              <a:buFontTx/>
              <a:buChar char="-"/>
            </a:pPr>
            <a:r>
              <a:rPr lang="en-GB" dirty="0" smtClean="0"/>
              <a:t>2.	Stations such as the “baseline” networks of GCOS (GSN, GUAN) can form an intermediate data layer, with quality between that of Reference stations and the larger comprehensive network of observing stations.</a:t>
            </a:r>
          </a:p>
          <a:p>
            <a:pPr marL="285750" indent="-285750">
              <a:buFontTx/>
              <a:buChar char="-"/>
            </a:pPr>
            <a:endParaRPr lang="da-DK" dirty="0" smtClean="0"/>
          </a:p>
          <a:p>
            <a:r>
              <a:rPr lang="da-DK" i="1" dirty="0" smtClean="0"/>
              <a:t>continues...</a:t>
            </a:r>
            <a:endParaRPr lang="en-GB" i="1" dirty="0" smtClean="0"/>
          </a:p>
        </p:txBody>
      </p:sp>
      <p:sp>
        <p:nvSpPr>
          <p:cNvPr id="2" name="Rectangle 1"/>
          <p:cNvSpPr/>
          <p:nvPr/>
        </p:nvSpPr>
        <p:spPr>
          <a:xfrm>
            <a:off x="0" y="4917817"/>
            <a:ext cx="9144000" cy="246221"/>
          </a:xfrm>
          <a:prstGeom prst="rect">
            <a:avLst/>
          </a:prstGeom>
        </p:spPr>
        <p:txBody>
          <a:bodyPr wrap="square">
            <a:spAutoFit/>
          </a:bodyPr>
          <a:lstStyle/>
          <a:p>
            <a:r>
              <a:rPr lang="en-GB" sz="1000" b="1" dirty="0" smtClean="0"/>
              <a:t>From: OBSERVING </a:t>
            </a:r>
            <a:r>
              <a:rPr lang="en-GB" sz="1000" b="1" dirty="0"/>
              <a:t>NETWORK DESIGN (OND) PRINCIPLES </a:t>
            </a:r>
            <a:r>
              <a:rPr lang="en-GB" sz="1000" b="1" dirty="0" smtClean="0"/>
              <a:t>included </a:t>
            </a:r>
            <a:r>
              <a:rPr lang="en-GB" sz="1000" b="1" dirty="0"/>
              <a:t>in the Manual on </a:t>
            </a:r>
            <a:r>
              <a:rPr lang="en-GB" sz="1000" b="1" dirty="0" smtClean="0"/>
              <a:t>WIGOS </a:t>
            </a:r>
            <a:r>
              <a:rPr lang="en-US" sz="1000" i="1" dirty="0" smtClean="0"/>
              <a:t> </a:t>
            </a:r>
            <a:r>
              <a:rPr lang="en-US" sz="1000" i="1" dirty="0"/>
              <a:t>(from Report of OSDW2, Annex IV, Feb 2015)</a:t>
            </a:r>
            <a:endParaRPr lang="en-GB" sz="1000" dirty="0"/>
          </a:p>
        </p:txBody>
      </p:sp>
    </p:spTree>
    <p:extLst>
      <p:ext uri="{BB962C8B-B14F-4D97-AF65-F5344CB8AC3E}">
        <p14:creationId xmlns:p14="http://schemas.microsoft.com/office/powerpoint/2010/main" val="1106522575"/>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98099"/>
            <a:ext cx="8229600" cy="1105499"/>
          </a:xfrm>
          <a:prstGeom prst="rect">
            <a:avLst/>
          </a:prstGeom>
        </p:spPr>
        <p:txBody>
          <a:bodyPr lIns="91425" tIns="91425" rIns="91425" bIns="91425" anchor="b" anchorCtr="0">
            <a:noAutofit/>
          </a:bodyPr>
          <a:lstStyle/>
          <a:p>
            <a:pPr lvl="0" rtl="0">
              <a:spcBef>
                <a:spcPts val="0"/>
              </a:spcBef>
              <a:buNone/>
            </a:pPr>
            <a:r>
              <a:rPr lang="en" sz="1600" dirty="0">
                <a:solidFill>
                  <a:srgbClr val="FF0000"/>
                </a:solidFill>
              </a:rPr>
              <a:t>7. DESIGNING THROUGH A TIERED APPROACH</a:t>
            </a:r>
          </a:p>
          <a:p>
            <a:pPr lvl="0" rtl="0">
              <a:spcBef>
                <a:spcPts val="0"/>
              </a:spcBef>
              <a:buNone/>
            </a:pPr>
            <a:r>
              <a:rPr lang="en" sz="1600" dirty="0">
                <a:solidFill>
                  <a:srgbClr val="FF0000"/>
                </a:solidFill>
              </a:rPr>
              <a:t>Observing network design should use a tiered structure, through which information from reference observations of high quality can be transferred to and used to improve the quality and utility of other observations.</a:t>
            </a:r>
          </a:p>
        </p:txBody>
      </p:sp>
      <p:sp>
        <p:nvSpPr>
          <p:cNvPr id="3" name="Rectangle 2"/>
          <p:cNvSpPr/>
          <p:nvPr/>
        </p:nvSpPr>
        <p:spPr>
          <a:xfrm>
            <a:off x="179512" y="1335415"/>
            <a:ext cx="8712968" cy="3108543"/>
          </a:xfrm>
          <a:prstGeom prst="rect">
            <a:avLst/>
          </a:prstGeom>
          <a:solidFill>
            <a:schemeClr val="accent2">
              <a:lumMod val="20000"/>
              <a:lumOff val="80000"/>
            </a:schemeClr>
          </a:solidFill>
          <a:ln>
            <a:solidFill>
              <a:schemeClr val="accent1"/>
            </a:solidFill>
          </a:ln>
        </p:spPr>
        <p:txBody>
          <a:bodyPr wrap="square">
            <a:spAutoFit/>
          </a:bodyPr>
          <a:lstStyle/>
          <a:p>
            <a:pPr marL="285750" indent="-285750">
              <a:buFontTx/>
              <a:buChar char="-"/>
            </a:pPr>
            <a:r>
              <a:rPr lang="en-GB" dirty="0" smtClean="0"/>
              <a:t>3.	Even at non-reference stations, instrument redundancy should be used whenever appropriate to ensure the reliability of the observation and measurement accuracy.</a:t>
            </a:r>
          </a:p>
          <a:p>
            <a:pPr marL="285750" indent="-285750">
              <a:buFontTx/>
              <a:buChar char="-"/>
            </a:pPr>
            <a:endParaRPr lang="en-GB" dirty="0"/>
          </a:p>
          <a:p>
            <a:pPr marL="285750" indent="-285750">
              <a:buFontTx/>
              <a:buChar char="-"/>
            </a:pPr>
            <a:r>
              <a:rPr lang="en-GB" dirty="0"/>
              <a:t>4.	A network of other NMHS or third-party stations can be interspersed with a subset of high quality stations for more complete coverage.</a:t>
            </a:r>
          </a:p>
          <a:p>
            <a:pPr marL="285750" indent="-285750">
              <a:buFontTx/>
              <a:buChar char="-"/>
            </a:pPr>
            <a:endParaRPr lang="en-GB" dirty="0"/>
          </a:p>
          <a:p>
            <a:pPr marL="285750" indent="-285750">
              <a:buFontTx/>
              <a:buChar char="-"/>
            </a:pPr>
            <a:r>
              <a:rPr lang="en-GB" dirty="0"/>
              <a:t>5.	Network design may include the need for visual/manual observations and observations of phenomena not necessarily well detected/identified by automated systems or because manual observations are more cost effective.  (See also OND Principle #5.) </a:t>
            </a:r>
          </a:p>
          <a:p>
            <a:pPr marL="285750" indent="-285750">
              <a:buFontTx/>
              <a:buChar char="-"/>
            </a:pPr>
            <a:endParaRPr lang="en-GB" dirty="0"/>
          </a:p>
          <a:p>
            <a:pPr marL="285750" indent="-285750">
              <a:buFontTx/>
              <a:buChar char="-"/>
            </a:pPr>
            <a:r>
              <a:rPr lang="en-GB" dirty="0"/>
              <a:t>6.	Network design should include consideration of skills and training needed by staff, which is expected to be different at different levels in the tiered structure.  Expertise of staff at Reference stations should be used to provide guidance to other parts of the network.    </a:t>
            </a:r>
          </a:p>
          <a:p>
            <a:pPr marL="285750" indent="-285750">
              <a:buFontTx/>
              <a:buChar char="-"/>
            </a:pPr>
            <a:endParaRPr lang="en-GB" dirty="0"/>
          </a:p>
        </p:txBody>
      </p:sp>
      <p:sp>
        <p:nvSpPr>
          <p:cNvPr id="4" name="Rectangle 3"/>
          <p:cNvSpPr/>
          <p:nvPr/>
        </p:nvSpPr>
        <p:spPr>
          <a:xfrm>
            <a:off x="0" y="4917817"/>
            <a:ext cx="9144000" cy="246221"/>
          </a:xfrm>
          <a:prstGeom prst="rect">
            <a:avLst/>
          </a:prstGeom>
        </p:spPr>
        <p:txBody>
          <a:bodyPr wrap="square">
            <a:spAutoFit/>
          </a:bodyPr>
          <a:lstStyle/>
          <a:p>
            <a:r>
              <a:rPr lang="en-GB" sz="1000" b="1" dirty="0" smtClean="0"/>
              <a:t>From: OBSERVING </a:t>
            </a:r>
            <a:r>
              <a:rPr lang="en-GB" sz="1000" b="1" dirty="0"/>
              <a:t>NETWORK DESIGN (OND) PRINCIPLES </a:t>
            </a:r>
            <a:r>
              <a:rPr lang="en-GB" sz="1000" b="1" dirty="0" smtClean="0"/>
              <a:t>included </a:t>
            </a:r>
            <a:r>
              <a:rPr lang="en-GB" sz="1000" b="1" dirty="0"/>
              <a:t>in the Manual on </a:t>
            </a:r>
            <a:r>
              <a:rPr lang="en-GB" sz="1000" b="1" dirty="0" smtClean="0"/>
              <a:t>WIGOS </a:t>
            </a:r>
            <a:r>
              <a:rPr lang="en-US" sz="1000" i="1" dirty="0" smtClean="0"/>
              <a:t> </a:t>
            </a:r>
            <a:r>
              <a:rPr lang="en-US" sz="1000" i="1" dirty="0"/>
              <a:t>(from Report of OSDW2, Annex IV, Feb 2015)</a:t>
            </a:r>
            <a:endParaRPr lang="en-GB" sz="1000" dirty="0"/>
          </a:p>
        </p:txBody>
      </p:sp>
    </p:spTree>
    <p:extLst>
      <p:ext uri="{BB962C8B-B14F-4D97-AF65-F5344CB8AC3E}">
        <p14:creationId xmlns:p14="http://schemas.microsoft.com/office/powerpoint/2010/main" val="1038846838"/>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763</Words>
  <Application>Microsoft Office PowerPoint</Application>
  <PresentationFormat>On-screen Show (16:9)</PresentationFormat>
  <Paragraphs>69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simple-light</vt:lpstr>
      <vt:lpstr>CryoNet Design Principles</vt:lpstr>
      <vt:lpstr>background</vt:lpstr>
      <vt:lpstr>1. SERVING MANY APPLICATION AREAS Observing networks should be designed to meet the requirements of multiple application areas within WMO and WMO co-sponsored programmes.</vt:lpstr>
      <vt:lpstr>6. ACHIEVING HOMOGENEITY IN OBSERVATIONAL DATA Observing  networks  should  be  designed  so  that  the  level  of  homogeneity  of  the  delivered observational data meets the needs of the intended applications.</vt:lpstr>
      <vt:lpstr>12.   MANAGING CHANGE The design of new observing networks and changes to existing networks should ensure adequate consistency, quality and continuity of observations across the transition from the old system to the new.</vt:lpstr>
      <vt:lpstr>7. DESIGNING THROUGH A TIERED APPROACH Observing network design should use a tiered structure, through which information from reference observations of high quality can be transferred to and used to improve the quality and utility of other observations.</vt:lpstr>
      <vt:lpstr>7. DESIGNING THROUGH A TIERED APPROACH Observing network design should use a tiered structure, through which information from reference observations of high quality can be transferred to and used to improve the quality and utility of other observations.</vt:lpstr>
      <vt:lpstr>7. DESIGNING THROUGH A TIERED APPROACH Observing network design should use a tiered structure, through which information from reference observations of high quality can be transferred to and used to improve the quality and utility of other observations.</vt:lpstr>
      <vt:lpstr>7. DESIGNING THROUGH A TIERED APPROACH Observing network design should use a tiered structure, through which information from reference observations of high quality can be transferred to and used to improve the quality and utility of other observations.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CryoNet Design Principles</dc:title>
  <dc:creator>master</dc:creator>
  <cp:lastModifiedBy>mcit</cp:lastModifiedBy>
  <cp:revision>10</cp:revision>
  <dcterms:modified xsi:type="dcterms:W3CDTF">2015-12-08T00:31:42Z</dcterms:modified>
</cp:coreProperties>
</file>