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668" r:id="rId2"/>
    <p:sldId id="653" r:id="rId3"/>
    <p:sldId id="655" r:id="rId4"/>
    <p:sldId id="715" r:id="rId5"/>
    <p:sldId id="671" r:id="rId6"/>
    <p:sldId id="750" r:id="rId7"/>
    <p:sldId id="726" r:id="rId8"/>
    <p:sldId id="727" r:id="rId9"/>
    <p:sldId id="728" r:id="rId10"/>
    <p:sldId id="689" r:id="rId11"/>
    <p:sldId id="734" r:id="rId12"/>
    <p:sldId id="656" r:id="rId13"/>
    <p:sldId id="744" r:id="rId14"/>
    <p:sldId id="730" r:id="rId15"/>
    <p:sldId id="701" r:id="rId16"/>
    <p:sldId id="737" r:id="rId17"/>
    <p:sldId id="731" r:id="rId18"/>
    <p:sldId id="733" r:id="rId19"/>
    <p:sldId id="703" r:id="rId20"/>
    <p:sldId id="716" r:id="rId21"/>
    <p:sldId id="717" r:id="rId22"/>
    <p:sldId id="738" r:id="rId23"/>
    <p:sldId id="736" r:id="rId24"/>
    <p:sldId id="725" r:id="rId25"/>
    <p:sldId id="752" r:id="rId26"/>
    <p:sldId id="718" r:id="rId27"/>
    <p:sldId id="739" r:id="rId28"/>
    <p:sldId id="751" r:id="rId29"/>
    <p:sldId id="66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47BD"/>
    <a:srgbClr val="FF0000"/>
    <a:srgbClr val="1006E0"/>
    <a:srgbClr val="5D5DFF"/>
    <a:srgbClr val="6A81F2"/>
    <a:srgbClr val="2F74FF"/>
    <a:srgbClr val="B9D0FF"/>
    <a:srgbClr val="0066FF"/>
    <a:srgbClr val="0099FF"/>
    <a:srgbClr val="0000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13" autoAdjust="0"/>
    <p:restoredTop sz="92512" autoAdjust="0"/>
  </p:normalViewPr>
  <p:slideViewPr>
    <p:cSldViewPr>
      <p:cViewPr varScale="1">
        <p:scale>
          <a:sx n="61" d="100"/>
          <a:sy n="61" d="100"/>
        </p:scale>
        <p:origin x="984" y="60"/>
      </p:cViewPr>
      <p:guideLst>
        <p:guide orient="horz" pos="2160"/>
        <p:guide pos="2880"/>
      </p:guideLst>
    </p:cSldViewPr>
  </p:slideViewPr>
  <p:notesTextViewPr>
    <p:cViewPr>
      <p:scale>
        <a:sx n="3" d="2"/>
        <a:sy n="3" d="2"/>
      </p:scale>
      <p:origin x="0" y="0"/>
    </p:cViewPr>
  </p:notesTextViewPr>
  <p:sorterViewPr>
    <p:cViewPr varScale="1">
      <p:scale>
        <a:sx n="1" d="1"/>
        <a:sy n="1" d="1"/>
      </p:scale>
      <p:origin x="0" y="-9768"/>
    </p:cViewPr>
  </p:sorterViewPr>
  <p:notesViewPr>
    <p:cSldViewPr>
      <p:cViewPr varScale="1">
        <p:scale>
          <a:sx n="71" d="100"/>
          <a:sy n="71" d="100"/>
        </p:scale>
        <p:origin x="-315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96C596-53B2-4CF4-995E-667EC653FBFC}" type="datetimeFigureOut">
              <a:rPr lang="en-US" smtClean="0"/>
              <a:pPr/>
              <a:t>6/13/2016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79ECE-F406-4AFB-9CE7-9F3438539AE6}" type="slidenum">
              <a:rPr lang="en-US" smtClean="0"/>
              <a:pPr/>
              <a:t>‹#›</a:t>
            </a:fld>
            <a:endParaRPr lang="en-US"/>
          </a:p>
        </p:txBody>
      </p:sp>
    </p:spTree>
    <p:extLst>
      <p:ext uri="{BB962C8B-B14F-4D97-AF65-F5344CB8AC3E}">
        <p14:creationId xmlns:p14="http://schemas.microsoft.com/office/powerpoint/2010/main" val="320607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dirty="0" smtClean="0">
                <a:solidFill>
                  <a:srgbClr val="002060"/>
                </a:solidFill>
              </a:rPr>
              <a:t>Hydrology : for development of snow-cover depletion curves;</a:t>
            </a:r>
          </a:p>
          <a:p>
            <a:pPr>
              <a:buFont typeface="Arial" pitchFamily="34" charset="0"/>
              <a:buChar char="•"/>
            </a:pPr>
            <a:endParaRPr lang="en-US" sz="1200" dirty="0" smtClean="0">
              <a:solidFill>
                <a:srgbClr val="002060"/>
              </a:solidFill>
            </a:endParaRPr>
          </a:p>
          <a:p>
            <a:pPr>
              <a:buFont typeface="Arial" pitchFamily="34" charset="0"/>
              <a:buChar char="•"/>
            </a:pPr>
            <a:r>
              <a:rPr lang="en-US" sz="1200" dirty="0" smtClean="0">
                <a:solidFill>
                  <a:srgbClr val="002060"/>
                </a:solidFill>
              </a:rPr>
              <a:t>Climatology: for monitoring snow cover extent and duration;</a:t>
            </a:r>
          </a:p>
          <a:p>
            <a:pPr>
              <a:buFont typeface="Arial" pitchFamily="34" charset="0"/>
              <a:buChar char="•"/>
            </a:pPr>
            <a:endParaRPr lang="en-US" sz="1200" dirty="0" smtClean="0">
              <a:solidFill>
                <a:srgbClr val="002060"/>
              </a:solidFill>
            </a:endParaRPr>
          </a:p>
          <a:p>
            <a:pPr>
              <a:buFont typeface="Arial" pitchFamily="34" charset="0"/>
              <a:buChar char="•"/>
            </a:pPr>
            <a:r>
              <a:rPr lang="en-US" sz="1200" dirty="0" smtClean="0">
                <a:solidFill>
                  <a:srgbClr val="002060"/>
                </a:solidFill>
              </a:rPr>
              <a:t>Modeling: validation of model output and updating surface variables.</a:t>
            </a:r>
          </a:p>
        </p:txBody>
      </p:sp>
      <p:sp>
        <p:nvSpPr>
          <p:cNvPr id="4" name="Slide Number Placeholder 3"/>
          <p:cNvSpPr>
            <a:spLocks noGrp="1"/>
          </p:cNvSpPr>
          <p:nvPr>
            <p:ph type="sldNum" sz="quarter" idx="10"/>
          </p:nvPr>
        </p:nvSpPr>
        <p:spPr/>
        <p:txBody>
          <a:bodyPr/>
          <a:lstStyle/>
          <a:p>
            <a:fld id="{76279ECE-F406-4AFB-9CE7-9F3438539AE6}" type="slidenum">
              <a:rPr lang="en-US" smtClean="0"/>
              <a:pPr/>
              <a:t>4</a:t>
            </a:fld>
            <a:endParaRPr lang="en-US"/>
          </a:p>
        </p:txBody>
      </p:sp>
    </p:spTree>
    <p:extLst>
      <p:ext uri="{BB962C8B-B14F-4D97-AF65-F5344CB8AC3E}">
        <p14:creationId xmlns:p14="http://schemas.microsoft.com/office/powerpoint/2010/main" val="3875769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2060"/>
                </a:solidFill>
              </a:rPr>
              <a:t>Less precipitation due to the ongoing drought and probably less snow falling in winter, and higher minimum (nighttime) temperatures are likely responsible for the earlier snowmelt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CD92A87-6462-40D4-9794-8422D8CF9AA6}" type="slidenum">
              <a:rPr lang="en-US" smtClean="0"/>
              <a:pPr/>
              <a:t>25</a:t>
            </a:fld>
            <a:endParaRPr lang="en-US"/>
          </a:p>
        </p:txBody>
      </p:sp>
    </p:spTree>
    <p:extLst>
      <p:ext uri="{BB962C8B-B14F-4D97-AF65-F5344CB8AC3E}">
        <p14:creationId xmlns:p14="http://schemas.microsoft.com/office/powerpoint/2010/main" val="194061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002060"/>
                </a:solidFill>
              </a:rPr>
              <a:t>MOD10AS may provide improved accuracy in less-than-ideal viewing conditions</a:t>
            </a:r>
            <a:endParaRPr lang="en-US" dirty="0"/>
          </a:p>
        </p:txBody>
      </p:sp>
      <p:sp>
        <p:nvSpPr>
          <p:cNvPr id="4" name="Slide Number Placeholder 3"/>
          <p:cNvSpPr>
            <a:spLocks noGrp="1"/>
          </p:cNvSpPr>
          <p:nvPr>
            <p:ph type="sldNum" sz="quarter" idx="10"/>
          </p:nvPr>
        </p:nvSpPr>
        <p:spPr/>
        <p:txBody>
          <a:bodyPr/>
          <a:lstStyle/>
          <a:p>
            <a:fld id="{7BA83E5B-71E1-4E50-9594-F1AFC218FA04}" type="slidenum">
              <a:rPr lang="en-US" smtClean="0"/>
              <a:pPr/>
              <a:t>5</a:t>
            </a:fld>
            <a:endParaRPr lang="en-US"/>
          </a:p>
        </p:txBody>
      </p:sp>
    </p:spTree>
    <p:extLst>
      <p:ext uri="{BB962C8B-B14F-4D97-AF65-F5344CB8AC3E}">
        <p14:creationId xmlns:p14="http://schemas.microsoft.com/office/powerpoint/2010/main" val="220808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a:t>
            </a:r>
            <a:r>
              <a:rPr lang="en-US" baseline="0" dirty="0" smtClean="0"/>
              <a:t> the </a:t>
            </a:r>
            <a:r>
              <a:rPr lang="en-US" dirty="0" smtClean="0"/>
              <a:t>map of</a:t>
            </a:r>
            <a:r>
              <a:rPr lang="en-US" baseline="0" dirty="0" smtClean="0"/>
              <a:t> snow cover first, then this cloud persistence map so that you can talk about how this info can help to assess the quality of the snow map.  Maybe fade from snow map to this cloud map.  </a:t>
            </a:r>
            <a:endParaRPr lang="en-US" dirty="0"/>
          </a:p>
        </p:txBody>
      </p:sp>
      <p:sp>
        <p:nvSpPr>
          <p:cNvPr id="4" name="Slide Number Placeholder 3"/>
          <p:cNvSpPr>
            <a:spLocks noGrp="1"/>
          </p:cNvSpPr>
          <p:nvPr>
            <p:ph type="sldNum" sz="quarter" idx="10"/>
          </p:nvPr>
        </p:nvSpPr>
        <p:spPr/>
        <p:txBody>
          <a:bodyPr/>
          <a:lstStyle/>
          <a:p>
            <a:fld id="{7BA83E5B-71E1-4E50-9594-F1AFC218FA04}" type="slidenum">
              <a:rPr lang="en-US" smtClean="0"/>
              <a:pPr/>
              <a:t>9</a:t>
            </a:fld>
            <a:endParaRPr lang="en-US"/>
          </a:p>
        </p:txBody>
      </p:sp>
    </p:spTree>
    <p:extLst>
      <p:ext uri="{BB962C8B-B14F-4D97-AF65-F5344CB8AC3E}">
        <p14:creationId xmlns:p14="http://schemas.microsoft.com/office/powerpoint/2010/main" val="418144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79ECE-F406-4AFB-9CE7-9F3438539AE6}" type="slidenum">
              <a:rPr lang="en-US" smtClean="0"/>
              <a:pPr/>
              <a:t>10</a:t>
            </a:fld>
            <a:endParaRPr lang="en-US"/>
          </a:p>
        </p:txBody>
      </p:sp>
    </p:spTree>
    <p:extLst>
      <p:ext uri="{BB962C8B-B14F-4D97-AF65-F5344CB8AC3E}">
        <p14:creationId xmlns:p14="http://schemas.microsoft.com/office/powerpoint/2010/main" val="3615168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79ECE-F406-4AFB-9CE7-9F3438539AE6}" type="slidenum">
              <a:rPr lang="en-US" smtClean="0"/>
              <a:pPr/>
              <a:t>11</a:t>
            </a:fld>
            <a:endParaRPr lang="en-US"/>
          </a:p>
        </p:txBody>
      </p:sp>
    </p:spTree>
    <p:extLst>
      <p:ext uri="{BB962C8B-B14F-4D97-AF65-F5344CB8AC3E}">
        <p14:creationId xmlns:p14="http://schemas.microsoft.com/office/powerpoint/2010/main" val="2546826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79ECE-F406-4AFB-9CE7-9F3438539AE6}" type="slidenum">
              <a:rPr lang="en-US" smtClean="0"/>
              <a:pPr/>
              <a:t>12</a:t>
            </a:fld>
            <a:endParaRPr lang="en-US"/>
          </a:p>
        </p:txBody>
      </p:sp>
    </p:spTree>
    <p:extLst>
      <p:ext uri="{BB962C8B-B14F-4D97-AF65-F5344CB8AC3E}">
        <p14:creationId xmlns:p14="http://schemas.microsoft.com/office/powerpoint/2010/main" val="252155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C6 </a:t>
            </a:r>
            <a:r>
              <a:rPr lang="en-US" dirty="0" err="1" smtClean="0"/>
              <a:t>modis</a:t>
            </a:r>
            <a:r>
              <a:rPr lang="en-US" dirty="0" smtClean="0"/>
              <a:t> is HDF4 EOS and C2 VIIRS is HDF5 for L2 gridded, but </a:t>
            </a:r>
            <a:r>
              <a:rPr lang="en-US" smtClean="0"/>
              <a:t>L3 will be HDF5 EOS</a:t>
            </a:r>
            <a:endParaRPr lang="en-US"/>
          </a:p>
        </p:txBody>
      </p:sp>
      <p:sp>
        <p:nvSpPr>
          <p:cNvPr id="4" name="Slide Number Placeholder 3"/>
          <p:cNvSpPr>
            <a:spLocks noGrp="1"/>
          </p:cNvSpPr>
          <p:nvPr>
            <p:ph type="sldNum" sz="quarter" idx="10"/>
          </p:nvPr>
        </p:nvSpPr>
        <p:spPr/>
        <p:txBody>
          <a:bodyPr/>
          <a:lstStyle/>
          <a:p>
            <a:fld id="{76279ECE-F406-4AFB-9CE7-9F3438539AE6}" type="slidenum">
              <a:rPr lang="en-US" smtClean="0"/>
              <a:pPr/>
              <a:t>18</a:t>
            </a:fld>
            <a:endParaRPr lang="en-US"/>
          </a:p>
        </p:txBody>
      </p:sp>
    </p:spTree>
    <p:extLst>
      <p:ext uri="{BB962C8B-B14F-4D97-AF65-F5344CB8AC3E}">
        <p14:creationId xmlns:p14="http://schemas.microsoft.com/office/powerpoint/2010/main" val="35299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Did a very good job of matching the binary MODIS C5 snow product</a:t>
            </a:r>
          </a:p>
          <a:p>
            <a:r>
              <a:rPr lang="en-US" i="1" dirty="0" smtClean="0"/>
              <a:t>Interface Data Processing Segment</a:t>
            </a:r>
            <a:r>
              <a:rPr lang="en-US" dirty="0" smtClean="0"/>
              <a:t> (</a:t>
            </a:r>
            <a:r>
              <a:rPr lang="en-US" i="1" dirty="0" smtClean="0"/>
              <a:t>IDPS</a:t>
            </a:r>
            <a:r>
              <a:rPr lang="en-US" dirty="0" smtClean="0"/>
              <a:t>)</a:t>
            </a:r>
            <a:endParaRPr lang="en-US" dirty="0"/>
          </a:p>
        </p:txBody>
      </p:sp>
      <p:sp>
        <p:nvSpPr>
          <p:cNvPr id="4" name="Slide Number Placeholder 3"/>
          <p:cNvSpPr>
            <a:spLocks noGrp="1"/>
          </p:cNvSpPr>
          <p:nvPr>
            <p:ph type="sldNum" sz="quarter" idx="10"/>
          </p:nvPr>
        </p:nvSpPr>
        <p:spPr/>
        <p:txBody>
          <a:bodyPr/>
          <a:lstStyle/>
          <a:p>
            <a:fld id="{76279ECE-F406-4AFB-9CE7-9F3438539AE6}" type="slidenum">
              <a:rPr lang="en-US" smtClean="0"/>
              <a:pPr/>
              <a:t>19</a:t>
            </a:fld>
            <a:endParaRPr lang="en-US"/>
          </a:p>
        </p:txBody>
      </p:sp>
    </p:spTree>
    <p:extLst>
      <p:ext uri="{BB962C8B-B14F-4D97-AF65-F5344CB8AC3E}">
        <p14:creationId xmlns:p14="http://schemas.microsoft.com/office/powerpoint/2010/main" val="2571839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2060"/>
                </a:solidFill>
              </a:rPr>
              <a:t>S-NPP VIIRS swath image of 24 January 2016 1810 UTC.  RGB from NPP_VIAE_L1 swath TOA reflectance of VIRS bands I1, I2, I3. NASA VNP10_L2 VIIRS swath </a:t>
            </a:r>
            <a:r>
              <a:rPr lang="en-US" sz="1200" dirty="0" err="1" smtClean="0">
                <a:solidFill>
                  <a:srgbClr val="002060"/>
                </a:solidFill>
              </a:rPr>
              <a:t>NDSI_Snow_Cover</a:t>
            </a:r>
            <a:r>
              <a:rPr lang="en-US" sz="1200" dirty="0" smtClean="0">
                <a:solidFill>
                  <a:srgbClr val="002060"/>
                </a:solidFill>
              </a:rPr>
              <a:t> dataset of 24 January 2016 1810 UTC. </a:t>
            </a:r>
            <a:endParaRPr lang="en-US" dirty="0"/>
          </a:p>
        </p:txBody>
      </p:sp>
      <p:sp>
        <p:nvSpPr>
          <p:cNvPr id="4" name="Slide Number Placeholder 3"/>
          <p:cNvSpPr>
            <a:spLocks noGrp="1"/>
          </p:cNvSpPr>
          <p:nvPr>
            <p:ph type="sldNum" sz="quarter" idx="10"/>
          </p:nvPr>
        </p:nvSpPr>
        <p:spPr/>
        <p:txBody>
          <a:bodyPr/>
          <a:lstStyle/>
          <a:p>
            <a:fld id="{76279ECE-F406-4AFB-9CE7-9F3438539AE6}" type="slidenum">
              <a:rPr lang="en-US" smtClean="0"/>
              <a:pPr/>
              <a:t>22</a:t>
            </a:fld>
            <a:endParaRPr lang="en-US"/>
          </a:p>
        </p:txBody>
      </p:sp>
    </p:spTree>
    <p:extLst>
      <p:ext uri="{BB962C8B-B14F-4D97-AF65-F5344CB8AC3E}">
        <p14:creationId xmlns:p14="http://schemas.microsoft.com/office/powerpoint/2010/main" val="77150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FB6731-7D69-42CD-8513-1F056CF52935}" type="datetimeFigureOut">
              <a:rPr lang="en-US" smtClean="0"/>
              <a:pPr/>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C6465-4F3C-48B8-9FDA-377745A8B1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B6731-7D69-42CD-8513-1F056CF52935}" type="datetimeFigureOut">
              <a:rPr lang="en-US" smtClean="0"/>
              <a:pPr/>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C6465-4F3C-48B8-9FDA-377745A8B1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B6731-7D69-42CD-8513-1F056CF52935}" type="datetimeFigureOut">
              <a:rPr lang="en-US" smtClean="0"/>
              <a:pPr/>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C6465-4F3C-48B8-9FDA-377745A8B1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B6731-7D69-42CD-8513-1F056CF52935}" type="datetimeFigureOut">
              <a:rPr lang="en-US" smtClean="0"/>
              <a:pPr/>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C6465-4F3C-48B8-9FDA-377745A8B1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FB6731-7D69-42CD-8513-1F056CF52935}" type="datetimeFigureOut">
              <a:rPr lang="en-US" smtClean="0"/>
              <a:pPr/>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C6465-4F3C-48B8-9FDA-377745A8B1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FB6731-7D69-42CD-8513-1F056CF52935}" type="datetimeFigureOut">
              <a:rPr lang="en-US" smtClean="0"/>
              <a:pPr/>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C6465-4F3C-48B8-9FDA-377745A8B1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FB6731-7D69-42CD-8513-1F056CF52935}" type="datetimeFigureOut">
              <a:rPr lang="en-US" smtClean="0"/>
              <a:pPr/>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DC6465-4F3C-48B8-9FDA-377745A8B1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FB6731-7D69-42CD-8513-1F056CF52935}" type="datetimeFigureOut">
              <a:rPr lang="en-US" smtClean="0"/>
              <a:pPr/>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DC6465-4F3C-48B8-9FDA-377745A8B1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B6731-7D69-42CD-8513-1F056CF52935}" type="datetimeFigureOut">
              <a:rPr lang="en-US" smtClean="0"/>
              <a:pPr/>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DC6465-4F3C-48B8-9FDA-377745A8B1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B6731-7D69-42CD-8513-1F056CF52935}" type="datetimeFigureOut">
              <a:rPr lang="en-US" smtClean="0"/>
              <a:pPr/>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C6465-4F3C-48B8-9FDA-377745A8B1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B6731-7D69-42CD-8513-1F056CF52935}" type="datetimeFigureOut">
              <a:rPr lang="en-US" smtClean="0"/>
              <a:pPr/>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C6465-4F3C-48B8-9FDA-377745A8B1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B6731-7D69-42CD-8513-1F056CF52935}" type="datetimeFigureOut">
              <a:rPr lang="en-US" smtClean="0"/>
              <a:pPr/>
              <a:t>6/13/2016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C6465-4F3C-48B8-9FDA-377745A8B1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056382"/>
            <a:ext cx="8382000" cy="1323439"/>
          </a:xfrm>
          <a:prstGeom prst="rect">
            <a:avLst/>
          </a:prstGeom>
          <a:noFill/>
        </p:spPr>
        <p:txBody>
          <a:bodyPr wrap="square" rtlCol="0">
            <a:spAutoFit/>
          </a:bodyPr>
          <a:lstStyle/>
          <a:p>
            <a:pPr algn="ctr"/>
            <a:r>
              <a:rPr lang="en-US" sz="4000" b="1" dirty="0" smtClean="0">
                <a:solidFill>
                  <a:srgbClr val="002060"/>
                </a:solidFill>
              </a:rPr>
              <a:t>MODIS and S-NPP VIIRS NASA Snow Products</a:t>
            </a:r>
            <a:endParaRPr lang="en-US" sz="4000" b="1" dirty="0">
              <a:solidFill>
                <a:srgbClr val="002060"/>
              </a:solidFill>
            </a:endParaRPr>
          </a:p>
        </p:txBody>
      </p:sp>
      <p:sp>
        <p:nvSpPr>
          <p:cNvPr id="11" name="TextBox 10"/>
          <p:cNvSpPr txBox="1"/>
          <p:nvPr/>
        </p:nvSpPr>
        <p:spPr>
          <a:xfrm>
            <a:off x="952500" y="2638507"/>
            <a:ext cx="7239000" cy="3293209"/>
          </a:xfrm>
          <a:prstGeom prst="rect">
            <a:avLst/>
          </a:prstGeom>
          <a:noFill/>
        </p:spPr>
        <p:txBody>
          <a:bodyPr wrap="square" rtlCol="0">
            <a:spAutoFit/>
          </a:bodyPr>
          <a:lstStyle/>
          <a:p>
            <a:pPr algn="ctr"/>
            <a:r>
              <a:rPr lang="en-US" sz="2800" b="1" dirty="0" smtClean="0">
                <a:solidFill>
                  <a:srgbClr val="002060"/>
                </a:solidFill>
              </a:rPr>
              <a:t>Dorothy K. Hall</a:t>
            </a:r>
            <a:r>
              <a:rPr lang="en-US" sz="2800" b="1" baseline="30000" dirty="0" smtClean="0">
                <a:solidFill>
                  <a:srgbClr val="002060"/>
                </a:solidFill>
              </a:rPr>
              <a:t>1</a:t>
            </a:r>
          </a:p>
          <a:p>
            <a:pPr algn="ctr"/>
            <a:r>
              <a:rPr lang="en-US" sz="2800" b="1" baseline="30000" dirty="0" smtClean="0">
                <a:solidFill>
                  <a:srgbClr val="002060"/>
                </a:solidFill>
              </a:rPr>
              <a:t>and</a:t>
            </a:r>
            <a:endParaRPr lang="en-US" sz="2800" b="1" dirty="0" smtClean="0">
              <a:solidFill>
                <a:srgbClr val="002060"/>
              </a:solidFill>
            </a:endParaRPr>
          </a:p>
          <a:p>
            <a:pPr algn="ctr"/>
            <a:r>
              <a:rPr lang="en-US" sz="2800" b="1" dirty="0" smtClean="0">
                <a:solidFill>
                  <a:srgbClr val="002060"/>
                </a:solidFill>
              </a:rPr>
              <a:t>George A. Riggs</a:t>
            </a:r>
            <a:r>
              <a:rPr lang="en-US" sz="2800" b="1" baseline="30000" dirty="0" smtClean="0">
                <a:solidFill>
                  <a:srgbClr val="002060"/>
                </a:solidFill>
              </a:rPr>
              <a:t>2,1</a:t>
            </a:r>
            <a:endParaRPr lang="en-US" sz="2800" b="1" dirty="0" smtClean="0">
              <a:solidFill>
                <a:srgbClr val="002060"/>
              </a:solidFill>
            </a:endParaRPr>
          </a:p>
          <a:p>
            <a:pPr algn="ctr"/>
            <a:endParaRPr lang="en-US" sz="2800" b="1" dirty="0" smtClean="0">
              <a:solidFill>
                <a:srgbClr val="002060"/>
              </a:solidFill>
            </a:endParaRPr>
          </a:p>
          <a:p>
            <a:pPr algn="ctr"/>
            <a:r>
              <a:rPr lang="en-US" sz="1600" b="1" baseline="30000" dirty="0" smtClean="0">
                <a:solidFill>
                  <a:srgbClr val="002060"/>
                </a:solidFill>
              </a:rPr>
              <a:t>1</a:t>
            </a:r>
            <a:r>
              <a:rPr lang="en-US" sz="1600" b="1" dirty="0" smtClean="0">
                <a:solidFill>
                  <a:srgbClr val="002060"/>
                </a:solidFill>
              </a:rPr>
              <a:t>Under contract to Terrestrial Information Systems Lab</a:t>
            </a:r>
          </a:p>
          <a:p>
            <a:pPr algn="ctr"/>
            <a:r>
              <a:rPr lang="en-US" sz="1600" b="1" dirty="0" smtClean="0">
                <a:solidFill>
                  <a:srgbClr val="002060"/>
                </a:solidFill>
              </a:rPr>
              <a:t>NASA / Goddard Space Flight Center</a:t>
            </a:r>
          </a:p>
          <a:p>
            <a:pPr algn="ctr"/>
            <a:r>
              <a:rPr lang="en-US" sz="1600" b="1" dirty="0" smtClean="0">
                <a:solidFill>
                  <a:srgbClr val="002060"/>
                </a:solidFill>
              </a:rPr>
              <a:t>Greenbelt, MD </a:t>
            </a:r>
          </a:p>
          <a:p>
            <a:pPr algn="ctr"/>
            <a:endParaRPr lang="en-US" sz="1600" b="1" dirty="0">
              <a:solidFill>
                <a:srgbClr val="002060"/>
              </a:solidFill>
            </a:endParaRPr>
          </a:p>
          <a:p>
            <a:pPr algn="ctr"/>
            <a:r>
              <a:rPr lang="en-US" sz="1600" b="1" baseline="30000" dirty="0">
                <a:solidFill>
                  <a:srgbClr val="002060"/>
                </a:solidFill>
              </a:rPr>
              <a:t>2</a:t>
            </a:r>
            <a:r>
              <a:rPr lang="en-US" sz="1600" b="1" dirty="0">
                <a:solidFill>
                  <a:srgbClr val="002060"/>
                </a:solidFill>
              </a:rPr>
              <a:t>SSAI, Lanham, MD</a:t>
            </a:r>
          </a:p>
          <a:p>
            <a:pPr algn="ctr"/>
            <a:endParaRPr lang="en-US" sz="1600" b="1" dirty="0" smtClean="0">
              <a:solidFill>
                <a:srgbClr val="002060"/>
              </a:solidFill>
            </a:endParaRPr>
          </a:p>
        </p:txBody>
      </p:sp>
      <p:sp>
        <p:nvSpPr>
          <p:cNvPr id="12" name="TextBox 11"/>
          <p:cNvSpPr txBox="1"/>
          <p:nvPr/>
        </p:nvSpPr>
        <p:spPr>
          <a:xfrm>
            <a:off x="2743200" y="5824314"/>
            <a:ext cx="3657600" cy="646331"/>
          </a:xfrm>
          <a:prstGeom prst="rect">
            <a:avLst/>
          </a:prstGeom>
          <a:noFill/>
        </p:spPr>
        <p:txBody>
          <a:bodyPr wrap="square" rtlCol="0">
            <a:spAutoFit/>
          </a:bodyPr>
          <a:lstStyle/>
          <a:p>
            <a:pPr algn="ctr"/>
            <a:r>
              <a:rPr lang="en-US" sz="1200" b="1" dirty="0" smtClean="0">
                <a:solidFill>
                  <a:srgbClr val="002060"/>
                </a:solidFill>
              </a:rPr>
              <a:t>Snow Watch 2</a:t>
            </a:r>
          </a:p>
          <a:p>
            <a:pPr algn="ctr"/>
            <a:r>
              <a:rPr lang="en-US" sz="1200" b="1" dirty="0" smtClean="0">
                <a:solidFill>
                  <a:srgbClr val="002060"/>
                </a:solidFill>
              </a:rPr>
              <a:t>Columbus, Ohio</a:t>
            </a:r>
          </a:p>
          <a:p>
            <a:pPr algn="ctr"/>
            <a:r>
              <a:rPr lang="en-US" sz="1200" b="1" dirty="0" smtClean="0">
                <a:solidFill>
                  <a:srgbClr val="002060"/>
                </a:solidFill>
              </a:rPr>
              <a:t>13 June 2016</a:t>
            </a:r>
            <a:endParaRPr lang="en-US" sz="1200" b="1" dirty="0">
              <a:solidFill>
                <a:srgbClr val="002060"/>
              </a:solidFill>
            </a:endParaRPr>
          </a:p>
        </p:txBody>
      </p:sp>
      <p:pic>
        <p:nvPicPr>
          <p:cNvPr id="15" name="Picture 119" descr="nasa-logo-trans"/>
          <p:cNvPicPr>
            <a:picLocks noChangeAspect="1" noChangeArrowheads="1"/>
          </p:cNvPicPr>
          <p:nvPr/>
        </p:nvPicPr>
        <p:blipFill>
          <a:blip r:embed="rId2" cstate="print"/>
          <a:srcRect/>
          <a:stretch>
            <a:fillRect/>
          </a:stretch>
        </p:blipFill>
        <p:spPr bwMode="auto">
          <a:xfrm>
            <a:off x="7734300" y="301053"/>
            <a:ext cx="914400" cy="779080"/>
          </a:xfrm>
          <a:prstGeom prst="rect">
            <a:avLst/>
          </a:prstGeom>
          <a:noFill/>
          <a:ln w="9525">
            <a:noFill/>
            <a:miter lim="800000"/>
            <a:headEnd/>
            <a:tailEnd/>
          </a:ln>
        </p:spPr>
      </p:pic>
    </p:spTree>
    <p:extLst>
      <p:ext uri="{BB962C8B-B14F-4D97-AF65-F5344CB8AC3E}">
        <p14:creationId xmlns:p14="http://schemas.microsoft.com/office/powerpoint/2010/main" val="569930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4800"/>
            <a:ext cx="8001000" cy="553998"/>
          </a:xfrm>
          <a:prstGeom prst="rect">
            <a:avLst/>
          </a:prstGeom>
          <a:noFill/>
        </p:spPr>
        <p:txBody>
          <a:bodyPr wrap="square" rtlCol="0">
            <a:spAutoFit/>
          </a:bodyPr>
          <a:lstStyle/>
          <a:p>
            <a:pPr algn="ctr"/>
            <a:r>
              <a:rPr lang="en-US" sz="3000" b="1" dirty="0" smtClean="0">
                <a:solidFill>
                  <a:srgbClr val="002060"/>
                </a:solidFill>
              </a:rPr>
              <a:t>Collection-6 (C6) Key Algorithm Improvements</a:t>
            </a:r>
            <a:endParaRPr lang="en-US" sz="3000" b="1" dirty="0">
              <a:solidFill>
                <a:srgbClr val="002060"/>
              </a:solidFill>
            </a:endParaRPr>
          </a:p>
        </p:txBody>
      </p:sp>
      <p:sp>
        <p:nvSpPr>
          <p:cNvPr id="3" name="TextBox 2"/>
          <p:cNvSpPr txBox="1"/>
          <p:nvPr/>
        </p:nvSpPr>
        <p:spPr>
          <a:xfrm>
            <a:off x="533400" y="1045488"/>
            <a:ext cx="8153400" cy="5355312"/>
          </a:xfrm>
          <a:prstGeom prst="rect">
            <a:avLst/>
          </a:prstGeom>
          <a:noFill/>
        </p:spPr>
        <p:txBody>
          <a:bodyPr wrap="square" rtlCol="0">
            <a:spAutoFit/>
          </a:bodyPr>
          <a:lstStyle/>
          <a:p>
            <a:pPr>
              <a:buFont typeface="Arial" pitchFamily="34" charset="0"/>
              <a:buChar char="•"/>
            </a:pPr>
            <a:r>
              <a:rPr lang="en-US" b="1" dirty="0" smtClean="0">
                <a:solidFill>
                  <a:srgbClr val="002060"/>
                </a:solidFill>
              </a:rPr>
              <a:t>Dropped the binary and fractional (FSC) snow products; only Normalized Difference Snow Index (NDSI) will be provided</a:t>
            </a:r>
            <a:r>
              <a:rPr lang="en-US" b="1" dirty="0">
                <a:solidFill>
                  <a:srgbClr val="002060"/>
                </a:solidFill>
              </a:rPr>
              <a:t> </a:t>
            </a:r>
            <a:r>
              <a:rPr lang="en-US" b="1" dirty="0" smtClean="0">
                <a:solidFill>
                  <a:srgbClr val="002060"/>
                </a:solidFill>
              </a:rPr>
              <a:t>in four layers:</a:t>
            </a:r>
          </a:p>
          <a:p>
            <a:pPr lvl="2">
              <a:buFont typeface="Arial" pitchFamily="34" charset="0"/>
              <a:buChar char="•"/>
            </a:pPr>
            <a:r>
              <a:rPr lang="en-US" b="1" dirty="0" smtClean="0">
                <a:solidFill>
                  <a:srgbClr val="002060"/>
                </a:solidFill>
              </a:rPr>
              <a:t>NDSI snow cover thematic product has cloud, ocean and night overlaid</a:t>
            </a:r>
          </a:p>
          <a:p>
            <a:pPr lvl="2">
              <a:buFont typeface="Arial" pitchFamily="34" charset="0"/>
              <a:buChar char="•"/>
            </a:pPr>
            <a:r>
              <a:rPr lang="en-US" b="1" dirty="0" smtClean="0">
                <a:solidFill>
                  <a:srgbClr val="002060"/>
                </a:solidFill>
              </a:rPr>
              <a:t>NDSI data for all land and inland water pixels is provided without the cloud mask so that users can make their own cloud mask, etc.</a:t>
            </a:r>
          </a:p>
          <a:p>
            <a:pPr lvl="2">
              <a:buFont typeface="Arial" pitchFamily="34" charset="0"/>
              <a:buChar char="•"/>
            </a:pPr>
            <a:r>
              <a:rPr lang="en-US" b="1" dirty="0" smtClean="0">
                <a:solidFill>
                  <a:srgbClr val="002060"/>
                </a:solidFill>
              </a:rPr>
              <a:t>Basic quality assurance (QA) data available for quick look of data quality</a:t>
            </a:r>
          </a:p>
          <a:p>
            <a:pPr lvl="2">
              <a:buFont typeface="Arial" pitchFamily="34" charset="0"/>
              <a:buChar char="•"/>
            </a:pPr>
            <a:r>
              <a:rPr lang="en-US" b="1" dirty="0" smtClean="0">
                <a:solidFill>
                  <a:srgbClr val="002060"/>
                </a:solidFill>
              </a:rPr>
              <a:t>QA bit flags show which data screens are applied in the algorithm (e.g., shows where snow decision was reversed or of questionable quality, etc.) </a:t>
            </a:r>
          </a:p>
          <a:p>
            <a:pPr>
              <a:buFont typeface="Arial" pitchFamily="34" charset="0"/>
              <a:buChar char="•"/>
            </a:pPr>
            <a:endParaRPr lang="en-US" b="1" dirty="0" smtClean="0">
              <a:solidFill>
                <a:srgbClr val="002060"/>
              </a:solidFill>
            </a:endParaRPr>
          </a:p>
          <a:p>
            <a:pPr>
              <a:buFont typeface="Arial" pitchFamily="34" charset="0"/>
              <a:buChar char="•"/>
            </a:pPr>
            <a:r>
              <a:rPr lang="en-US" b="1" dirty="0" smtClean="0">
                <a:solidFill>
                  <a:schemeClr val="tx2">
                    <a:lumMod val="40000"/>
                    <a:lumOff val="60000"/>
                  </a:schemeClr>
                </a:solidFill>
              </a:rPr>
              <a:t>Modified the surface temperature screen that erroneously reversed snow detection on some mountains during spring and summer</a:t>
            </a:r>
          </a:p>
          <a:p>
            <a:pPr>
              <a:buFont typeface="Arial" pitchFamily="34" charset="0"/>
              <a:buChar char="•"/>
            </a:pPr>
            <a:endParaRPr lang="en-US" b="1" dirty="0" smtClean="0">
              <a:solidFill>
                <a:schemeClr val="tx2">
                  <a:lumMod val="40000"/>
                  <a:lumOff val="60000"/>
                </a:schemeClr>
              </a:solidFill>
            </a:endParaRPr>
          </a:p>
          <a:p>
            <a:pPr>
              <a:buFont typeface="Arial" pitchFamily="34" charset="0"/>
              <a:buChar char="•"/>
            </a:pPr>
            <a:r>
              <a:rPr lang="en-US" b="1" dirty="0" smtClean="0">
                <a:solidFill>
                  <a:schemeClr val="tx2">
                    <a:lumMod val="40000"/>
                    <a:lumOff val="60000"/>
                  </a:schemeClr>
                </a:solidFill>
              </a:rPr>
              <a:t>Added new screens to alleviate snow commission errors</a:t>
            </a:r>
          </a:p>
          <a:p>
            <a:pPr>
              <a:buFont typeface="Arial" pitchFamily="34" charset="0"/>
              <a:buChar char="•"/>
            </a:pPr>
            <a:endParaRPr lang="en-US" b="1" dirty="0" smtClean="0">
              <a:solidFill>
                <a:schemeClr val="tx2">
                  <a:lumMod val="40000"/>
                  <a:lumOff val="60000"/>
                </a:schemeClr>
              </a:solidFill>
            </a:endParaRPr>
          </a:p>
          <a:p>
            <a:pPr>
              <a:buFont typeface="Arial" pitchFamily="34" charset="0"/>
              <a:buChar char="•"/>
            </a:pPr>
            <a:r>
              <a:rPr lang="en-US" b="1" dirty="0" smtClean="0">
                <a:solidFill>
                  <a:schemeClr val="tx2">
                    <a:lumMod val="40000"/>
                    <a:lumOff val="60000"/>
                  </a:schemeClr>
                </a:solidFill>
              </a:rPr>
              <a:t>Increased data information content in the QA data to enable better evaluation of the snow cover result</a:t>
            </a:r>
          </a:p>
          <a:p>
            <a:pPr>
              <a:buFont typeface="Arial" pitchFamily="34" charset="0"/>
              <a:buChar char="•"/>
            </a:pPr>
            <a:endParaRPr lang="en-US" b="1" dirty="0" smtClean="0">
              <a:solidFill>
                <a:schemeClr val="tx2">
                  <a:lumMod val="40000"/>
                  <a:lumOff val="60000"/>
                </a:schemeClr>
              </a:solidFill>
            </a:endParaRPr>
          </a:p>
          <a:p>
            <a:pPr>
              <a:buFont typeface="Arial" pitchFamily="34" charset="0"/>
              <a:buChar char="•"/>
            </a:pPr>
            <a:r>
              <a:rPr lang="en-US" b="1" dirty="0" smtClean="0">
                <a:solidFill>
                  <a:schemeClr val="tx2">
                    <a:lumMod val="40000"/>
                    <a:lumOff val="60000"/>
                  </a:schemeClr>
                </a:solidFill>
              </a:rPr>
              <a:t>Introduced MOD10AS (uses MOD09 surface reflectance) to improve snow mapping under low-illumination conditions</a:t>
            </a:r>
            <a:endParaRPr lang="en-US" b="1" dirty="0">
              <a:solidFill>
                <a:schemeClr val="tx2">
                  <a:lumMod val="40000"/>
                  <a:lumOff val="6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33400"/>
            <a:ext cx="8382000" cy="523220"/>
          </a:xfrm>
          <a:prstGeom prst="rect">
            <a:avLst/>
          </a:prstGeom>
          <a:noFill/>
        </p:spPr>
        <p:txBody>
          <a:bodyPr wrap="square" rtlCol="0">
            <a:spAutoFit/>
          </a:bodyPr>
          <a:lstStyle/>
          <a:p>
            <a:pPr algn="ctr"/>
            <a:r>
              <a:rPr lang="en-US" sz="2800" b="1" dirty="0" smtClean="0">
                <a:solidFill>
                  <a:srgbClr val="002060"/>
                </a:solidFill>
              </a:rPr>
              <a:t>MODIS C6 NDSI Snow Cover Map – Central Alaska</a:t>
            </a:r>
            <a:endParaRPr lang="en-US" sz="2800" b="1" dirty="0">
              <a:solidFill>
                <a:srgbClr val="002060"/>
              </a:solidFill>
            </a:endParaRPr>
          </a:p>
        </p:txBody>
      </p:sp>
      <p:sp>
        <p:nvSpPr>
          <p:cNvPr id="6" name="TextBox 5"/>
          <p:cNvSpPr txBox="1"/>
          <p:nvPr/>
        </p:nvSpPr>
        <p:spPr>
          <a:xfrm>
            <a:off x="2057400" y="2057400"/>
            <a:ext cx="1752600" cy="369332"/>
          </a:xfrm>
          <a:prstGeom prst="rect">
            <a:avLst/>
          </a:prstGeom>
          <a:noFill/>
        </p:spPr>
        <p:txBody>
          <a:bodyPr wrap="square" rtlCol="0">
            <a:spAutoFit/>
          </a:bodyPr>
          <a:lstStyle/>
          <a:p>
            <a:r>
              <a:rPr lang="en-US" b="1" dirty="0" smtClean="0">
                <a:solidFill>
                  <a:schemeClr val="bg1"/>
                </a:solidFill>
              </a:rPr>
              <a:t>Boreal Forest</a:t>
            </a:r>
            <a:endParaRPr lang="en-US" b="1" dirty="0">
              <a:solidFill>
                <a:schemeClr val="bg1"/>
              </a:solidFill>
            </a:endParaRPr>
          </a:p>
        </p:txBody>
      </p:sp>
      <p:sp>
        <p:nvSpPr>
          <p:cNvPr id="13" name="TextBox 12"/>
          <p:cNvSpPr txBox="1"/>
          <p:nvPr/>
        </p:nvSpPr>
        <p:spPr>
          <a:xfrm>
            <a:off x="376989" y="5779841"/>
            <a:ext cx="8386011" cy="923330"/>
          </a:xfrm>
          <a:prstGeom prst="rect">
            <a:avLst/>
          </a:prstGeom>
          <a:noFill/>
        </p:spPr>
        <p:txBody>
          <a:bodyPr wrap="square" rtlCol="0">
            <a:spAutoFit/>
          </a:bodyPr>
          <a:lstStyle/>
          <a:p>
            <a:r>
              <a:rPr lang="en-US" dirty="0" smtClean="0">
                <a:solidFill>
                  <a:srgbClr val="002060"/>
                </a:solidFill>
              </a:rPr>
              <a:t>Left - NASA </a:t>
            </a:r>
            <a:r>
              <a:rPr lang="en-US" dirty="0" err="1" smtClean="0">
                <a:solidFill>
                  <a:srgbClr val="002060"/>
                </a:solidFill>
              </a:rPr>
              <a:t>WorldView</a:t>
            </a:r>
            <a:r>
              <a:rPr lang="en-US" dirty="0" smtClean="0">
                <a:solidFill>
                  <a:srgbClr val="002060"/>
                </a:solidFill>
              </a:rPr>
              <a:t> surface reflectance image; Right – MODIS Terra C6 NDSI snow map centered at ~66°N, 148°W, 500-m resolution; the location of Fairbanks, Alaska, is shown in the lower part of the image/map.</a:t>
            </a:r>
            <a:endParaRPr lang="en-US" dirty="0">
              <a:solidFill>
                <a:srgbClr val="002060"/>
              </a:solidFill>
            </a:endParaRPr>
          </a:p>
        </p:txBody>
      </p:sp>
      <p:grpSp>
        <p:nvGrpSpPr>
          <p:cNvPr id="20" name="Group 19"/>
          <p:cNvGrpSpPr/>
          <p:nvPr/>
        </p:nvGrpSpPr>
        <p:grpSpPr>
          <a:xfrm>
            <a:off x="381000" y="1362557"/>
            <a:ext cx="4114800" cy="4123843"/>
            <a:chOff x="381000" y="1366510"/>
            <a:chExt cx="4038600" cy="4047476"/>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366510"/>
              <a:ext cx="4038600" cy="4047476"/>
            </a:xfrm>
            <a:prstGeom prst="rect">
              <a:avLst/>
            </a:prstGeom>
            <a:ln>
              <a:solidFill>
                <a:schemeClr val="accent1"/>
              </a:solidFill>
            </a:ln>
          </p:spPr>
        </p:pic>
        <p:sp>
          <p:nvSpPr>
            <p:cNvPr id="14" name="TextBox 13"/>
            <p:cNvSpPr txBox="1"/>
            <p:nvPr/>
          </p:nvSpPr>
          <p:spPr>
            <a:xfrm>
              <a:off x="2661312" y="4467368"/>
              <a:ext cx="1143000" cy="276999"/>
            </a:xfrm>
            <a:prstGeom prst="rect">
              <a:avLst/>
            </a:prstGeom>
            <a:noFill/>
            <a:ln>
              <a:noFill/>
            </a:ln>
          </p:spPr>
          <p:txBody>
            <a:bodyPr wrap="square" rtlCol="0">
              <a:spAutoFit/>
            </a:bodyPr>
            <a:lstStyle/>
            <a:p>
              <a:r>
                <a:rPr lang="en-US" sz="1200" b="1" dirty="0" smtClean="0">
                  <a:solidFill>
                    <a:schemeClr val="bg1"/>
                  </a:solidFill>
                </a:rPr>
                <a:t>Fairbanks</a:t>
              </a:r>
              <a:endParaRPr lang="en-US" sz="1200" b="1" dirty="0">
                <a:solidFill>
                  <a:schemeClr val="bg1"/>
                </a:solidFill>
              </a:endParaRPr>
            </a:p>
          </p:txBody>
        </p:sp>
        <p:sp>
          <p:nvSpPr>
            <p:cNvPr id="19" name="Oval 18"/>
            <p:cNvSpPr/>
            <p:nvPr/>
          </p:nvSpPr>
          <p:spPr>
            <a:xfrm>
              <a:off x="2667000" y="4546752"/>
              <a:ext cx="45719" cy="45719"/>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81000" y="1828800"/>
            <a:ext cx="2438400" cy="369332"/>
          </a:xfrm>
          <a:prstGeom prst="rect">
            <a:avLst/>
          </a:prstGeom>
          <a:noFill/>
        </p:spPr>
        <p:txBody>
          <a:bodyPr wrap="square" rtlCol="0">
            <a:spAutoFit/>
          </a:bodyPr>
          <a:lstStyle/>
          <a:p>
            <a:r>
              <a:rPr lang="en-US" b="1" dirty="0" err="1" smtClean="0">
                <a:solidFill>
                  <a:srgbClr val="002060"/>
                </a:solidFill>
              </a:rPr>
              <a:t>WorldView</a:t>
            </a:r>
            <a:r>
              <a:rPr lang="en-US" b="1" dirty="0" smtClean="0">
                <a:solidFill>
                  <a:srgbClr val="002060"/>
                </a:solidFill>
              </a:rPr>
              <a:t> image</a:t>
            </a:r>
            <a:endParaRPr lang="en-US" b="1" dirty="0">
              <a:solidFill>
                <a:srgbClr val="002060"/>
              </a:solidFill>
            </a:endParaRPr>
          </a:p>
        </p:txBody>
      </p:sp>
      <p:grpSp>
        <p:nvGrpSpPr>
          <p:cNvPr id="2" name="Group 1"/>
          <p:cNvGrpSpPr/>
          <p:nvPr/>
        </p:nvGrpSpPr>
        <p:grpSpPr>
          <a:xfrm>
            <a:off x="4648200" y="1362559"/>
            <a:ext cx="4220137" cy="4139753"/>
            <a:chOff x="4648200" y="1362559"/>
            <a:chExt cx="4220137" cy="4139753"/>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8296" y="1362559"/>
              <a:ext cx="4139753" cy="4139753"/>
            </a:xfrm>
            <a:prstGeom prst="rect">
              <a:avLst/>
            </a:prstGeom>
            <a:ln>
              <a:solidFill>
                <a:schemeClr val="accent1"/>
              </a:solidFill>
            </a:ln>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t="6685" b="7886"/>
            <a:stretch/>
          </p:blipFill>
          <p:spPr>
            <a:xfrm>
              <a:off x="4648200" y="5066899"/>
              <a:ext cx="4220137" cy="435411"/>
            </a:xfrm>
            <a:prstGeom prst="rect">
              <a:avLst/>
            </a:prstGeom>
            <a:ln>
              <a:solidFill>
                <a:schemeClr val="accent1"/>
              </a:solidFill>
            </a:ln>
          </p:spPr>
        </p:pic>
      </p:grpSp>
      <p:sp>
        <p:nvSpPr>
          <p:cNvPr id="22" name="TextBox 21"/>
          <p:cNvSpPr txBox="1"/>
          <p:nvPr/>
        </p:nvSpPr>
        <p:spPr>
          <a:xfrm>
            <a:off x="4683369" y="1828800"/>
            <a:ext cx="2438400" cy="369332"/>
          </a:xfrm>
          <a:prstGeom prst="rect">
            <a:avLst/>
          </a:prstGeom>
          <a:noFill/>
        </p:spPr>
        <p:txBody>
          <a:bodyPr wrap="square" rtlCol="0">
            <a:spAutoFit/>
          </a:bodyPr>
          <a:lstStyle/>
          <a:p>
            <a:r>
              <a:rPr lang="en-US" b="1" dirty="0" smtClean="0">
                <a:solidFill>
                  <a:srgbClr val="002060"/>
                </a:solidFill>
              </a:rPr>
              <a:t>MODIS NDSI snow map</a:t>
            </a:r>
            <a:endParaRPr lang="en-US" b="1" dirty="0">
              <a:solidFill>
                <a:srgbClr val="002060"/>
              </a:solidFill>
            </a:endParaRPr>
          </a:p>
        </p:txBody>
      </p:sp>
      <p:sp>
        <p:nvSpPr>
          <p:cNvPr id="3" name="Oval 2"/>
          <p:cNvSpPr/>
          <p:nvPr/>
        </p:nvSpPr>
        <p:spPr>
          <a:xfrm>
            <a:off x="6781800" y="4343400"/>
            <a:ext cx="1066800" cy="7234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744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2revised.png"/>
          <p:cNvPicPr/>
          <p:nvPr/>
        </p:nvPicPr>
        <p:blipFill>
          <a:blip r:embed="rId3" cstate="print"/>
          <a:stretch>
            <a:fillRect/>
          </a:stretch>
        </p:blipFill>
        <p:spPr>
          <a:xfrm>
            <a:off x="1600200" y="1066800"/>
            <a:ext cx="5943600" cy="4411345"/>
          </a:xfrm>
          <a:prstGeom prst="rect">
            <a:avLst/>
          </a:prstGeom>
        </p:spPr>
      </p:pic>
      <p:sp>
        <p:nvSpPr>
          <p:cNvPr id="3" name="TextBox 2"/>
          <p:cNvSpPr txBox="1"/>
          <p:nvPr/>
        </p:nvSpPr>
        <p:spPr>
          <a:xfrm>
            <a:off x="800100" y="5562600"/>
            <a:ext cx="7543800" cy="738664"/>
          </a:xfrm>
          <a:prstGeom prst="rect">
            <a:avLst/>
          </a:prstGeom>
          <a:noFill/>
        </p:spPr>
        <p:txBody>
          <a:bodyPr wrap="square" rtlCol="0">
            <a:spAutoFit/>
          </a:bodyPr>
          <a:lstStyle/>
          <a:p>
            <a:r>
              <a:rPr lang="en-US" sz="1400" b="1" dirty="0" smtClean="0">
                <a:solidFill>
                  <a:srgbClr val="002060"/>
                </a:solidFill>
              </a:rPr>
              <a:t>Left</a:t>
            </a:r>
            <a:r>
              <a:rPr lang="en-US" sz="1400" dirty="0" smtClean="0">
                <a:solidFill>
                  <a:srgbClr val="002060"/>
                </a:solidFill>
              </a:rPr>
              <a:t> - False </a:t>
            </a:r>
            <a:r>
              <a:rPr lang="en-US" sz="1400" dirty="0">
                <a:solidFill>
                  <a:srgbClr val="002060"/>
                </a:solidFill>
              </a:rPr>
              <a:t>color image of MOD02HKM bands 1,4,6 as </a:t>
            </a:r>
            <a:r>
              <a:rPr lang="en-US" sz="1400" dirty="0" smtClean="0">
                <a:solidFill>
                  <a:srgbClr val="002060"/>
                </a:solidFill>
              </a:rPr>
              <a:t>RGB; </a:t>
            </a:r>
            <a:r>
              <a:rPr lang="en-US" sz="1400" dirty="0">
                <a:solidFill>
                  <a:srgbClr val="002060"/>
                </a:solidFill>
              </a:rPr>
              <a:t>in this band combination snow appears in hues of yellow to blackish-yellow on the landscape.  </a:t>
            </a:r>
            <a:r>
              <a:rPr lang="en-US" sz="1400" b="1" dirty="0" smtClean="0">
                <a:solidFill>
                  <a:srgbClr val="002060"/>
                </a:solidFill>
              </a:rPr>
              <a:t>Right</a:t>
            </a:r>
            <a:r>
              <a:rPr lang="en-US" sz="1400" dirty="0" smtClean="0">
                <a:solidFill>
                  <a:srgbClr val="002060"/>
                </a:solidFill>
              </a:rPr>
              <a:t> - MOD10_L2 </a:t>
            </a:r>
            <a:r>
              <a:rPr lang="en-US" sz="1400" dirty="0">
                <a:solidFill>
                  <a:srgbClr val="002060"/>
                </a:solidFill>
              </a:rPr>
              <a:t>C6 </a:t>
            </a:r>
            <a:r>
              <a:rPr lang="en-US" sz="1400" dirty="0" err="1">
                <a:solidFill>
                  <a:srgbClr val="002060"/>
                </a:solidFill>
              </a:rPr>
              <a:t>NDSI_Snow_Cover</a:t>
            </a:r>
            <a:r>
              <a:rPr lang="en-US" sz="1400" dirty="0">
                <a:solidFill>
                  <a:srgbClr val="002060"/>
                </a:solidFill>
              </a:rPr>
              <a:t> </a:t>
            </a:r>
            <a:r>
              <a:rPr lang="en-US" sz="1400" dirty="0" smtClean="0">
                <a:solidFill>
                  <a:srgbClr val="002060"/>
                </a:solidFill>
              </a:rPr>
              <a:t>product, </a:t>
            </a:r>
            <a:r>
              <a:rPr lang="en-US" sz="1400" dirty="0">
                <a:solidFill>
                  <a:srgbClr val="002060"/>
                </a:solidFill>
              </a:rPr>
              <a:t>with snow cover shown as </a:t>
            </a:r>
            <a:r>
              <a:rPr lang="en-US" sz="1400" dirty="0" smtClean="0">
                <a:solidFill>
                  <a:srgbClr val="002060"/>
                </a:solidFill>
              </a:rPr>
              <a:t>color-scaled </a:t>
            </a:r>
            <a:r>
              <a:rPr lang="en-US" sz="1400" dirty="0">
                <a:solidFill>
                  <a:srgbClr val="002060"/>
                </a:solidFill>
              </a:rPr>
              <a:t>map with clouds and ocean and night </a:t>
            </a:r>
            <a:r>
              <a:rPr lang="en-US" sz="1400" dirty="0" smtClean="0">
                <a:solidFill>
                  <a:srgbClr val="002060"/>
                </a:solidFill>
              </a:rPr>
              <a:t>masks.</a:t>
            </a:r>
            <a:endParaRPr lang="en-US" sz="1400" dirty="0">
              <a:solidFill>
                <a:srgbClr val="002060"/>
              </a:solidFill>
            </a:endParaRPr>
          </a:p>
        </p:txBody>
      </p:sp>
      <p:sp>
        <p:nvSpPr>
          <p:cNvPr id="4" name="TextBox 3"/>
          <p:cNvSpPr txBox="1"/>
          <p:nvPr/>
        </p:nvSpPr>
        <p:spPr>
          <a:xfrm>
            <a:off x="381000" y="152400"/>
            <a:ext cx="8382000" cy="954107"/>
          </a:xfrm>
          <a:prstGeom prst="rect">
            <a:avLst/>
          </a:prstGeom>
          <a:noFill/>
        </p:spPr>
        <p:txBody>
          <a:bodyPr wrap="square" rtlCol="0">
            <a:spAutoFit/>
          </a:bodyPr>
          <a:lstStyle/>
          <a:p>
            <a:pPr algn="ctr"/>
            <a:r>
              <a:rPr lang="en-US" sz="2800" b="1" dirty="0" smtClean="0">
                <a:solidFill>
                  <a:srgbClr val="002060"/>
                </a:solidFill>
              </a:rPr>
              <a:t>MODIS C6 NDSI Snow Cover in the Great Plains and Boreal Forest in North America </a:t>
            </a:r>
            <a:endParaRPr lang="en-US" sz="2800" b="1" dirty="0">
              <a:solidFill>
                <a:srgbClr val="002060"/>
              </a:solidFill>
            </a:endParaRPr>
          </a:p>
        </p:txBody>
      </p:sp>
      <p:sp>
        <p:nvSpPr>
          <p:cNvPr id="5" name="TextBox 4"/>
          <p:cNvSpPr txBox="1"/>
          <p:nvPr/>
        </p:nvSpPr>
        <p:spPr>
          <a:xfrm>
            <a:off x="4876800" y="1676400"/>
            <a:ext cx="2514600" cy="923330"/>
          </a:xfrm>
          <a:prstGeom prst="rect">
            <a:avLst/>
          </a:prstGeom>
          <a:noFill/>
        </p:spPr>
        <p:txBody>
          <a:bodyPr wrap="square" rtlCol="0">
            <a:spAutoFit/>
          </a:bodyPr>
          <a:lstStyle/>
          <a:p>
            <a:r>
              <a:rPr lang="en-US" b="1" dirty="0" smtClean="0">
                <a:solidFill>
                  <a:srgbClr val="002060"/>
                </a:solidFill>
              </a:rPr>
              <a:t>Terra MODIS acquisition of 10 January 2003, 1750 UTC</a:t>
            </a:r>
            <a:endParaRPr lang="en-US" b="1" dirty="0">
              <a:solidFill>
                <a:srgbClr val="002060"/>
              </a:solidFill>
            </a:endParaRPr>
          </a:p>
        </p:txBody>
      </p:sp>
      <p:sp>
        <p:nvSpPr>
          <p:cNvPr id="6" name="TextBox 5"/>
          <p:cNvSpPr txBox="1"/>
          <p:nvPr/>
        </p:nvSpPr>
        <p:spPr>
          <a:xfrm>
            <a:off x="2057400" y="2057400"/>
            <a:ext cx="1752600" cy="369332"/>
          </a:xfrm>
          <a:prstGeom prst="rect">
            <a:avLst/>
          </a:prstGeom>
          <a:noFill/>
        </p:spPr>
        <p:txBody>
          <a:bodyPr wrap="square" rtlCol="0">
            <a:spAutoFit/>
          </a:bodyPr>
          <a:lstStyle/>
          <a:p>
            <a:r>
              <a:rPr lang="en-US" b="1" dirty="0" smtClean="0">
                <a:solidFill>
                  <a:schemeClr val="bg1"/>
                </a:solidFill>
              </a:rPr>
              <a:t>Boreal Forest</a:t>
            </a:r>
            <a:endParaRPr lang="en-US" b="1" dirty="0">
              <a:solidFill>
                <a:schemeClr val="bg1"/>
              </a:solidFill>
            </a:endParaRPr>
          </a:p>
        </p:txBody>
      </p:sp>
      <p:sp>
        <p:nvSpPr>
          <p:cNvPr id="7" name="TextBox 6"/>
          <p:cNvSpPr txBox="1"/>
          <p:nvPr/>
        </p:nvSpPr>
        <p:spPr>
          <a:xfrm>
            <a:off x="1828800" y="3212068"/>
            <a:ext cx="1752600" cy="369332"/>
          </a:xfrm>
          <a:prstGeom prst="rect">
            <a:avLst/>
          </a:prstGeom>
          <a:noFill/>
        </p:spPr>
        <p:txBody>
          <a:bodyPr wrap="square" rtlCol="0">
            <a:spAutoFit/>
          </a:bodyPr>
          <a:lstStyle/>
          <a:p>
            <a:r>
              <a:rPr lang="en-US" b="1" dirty="0" smtClean="0"/>
              <a:t>Great Plains</a:t>
            </a:r>
            <a:endParaRPr lang="en-US" b="1" dirty="0"/>
          </a:p>
        </p:txBody>
      </p:sp>
      <p:sp>
        <p:nvSpPr>
          <p:cNvPr id="8" name="TextBox 7"/>
          <p:cNvSpPr txBox="1"/>
          <p:nvPr/>
        </p:nvSpPr>
        <p:spPr>
          <a:xfrm>
            <a:off x="6172200" y="6400800"/>
            <a:ext cx="2743200" cy="276999"/>
          </a:xfrm>
          <a:prstGeom prst="rect">
            <a:avLst/>
          </a:prstGeom>
          <a:noFill/>
        </p:spPr>
        <p:txBody>
          <a:bodyPr wrap="square" rtlCol="0">
            <a:spAutoFit/>
          </a:bodyPr>
          <a:lstStyle/>
          <a:p>
            <a:r>
              <a:rPr lang="en-US" sz="1200" dirty="0" smtClean="0">
                <a:solidFill>
                  <a:srgbClr val="002060"/>
                </a:solidFill>
              </a:rPr>
              <a:t>Riggs et al., 2016: MODIS C6 User Guide</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38200"/>
            <a:ext cx="8382000" cy="523220"/>
          </a:xfrm>
          <a:prstGeom prst="rect">
            <a:avLst/>
          </a:prstGeom>
          <a:noFill/>
        </p:spPr>
        <p:txBody>
          <a:bodyPr wrap="square" rtlCol="0">
            <a:spAutoFit/>
          </a:bodyPr>
          <a:lstStyle/>
          <a:p>
            <a:pPr algn="ctr"/>
            <a:r>
              <a:rPr lang="en-US" sz="2800" b="1" dirty="0" smtClean="0">
                <a:solidFill>
                  <a:srgbClr val="002060"/>
                </a:solidFill>
              </a:rPr>
              <a:t>Why was FSC dropped in favor of NDSI in MODIS C6?</a:t>
            </a:r>
            <a:endParaRPr lang="en-US" sz="2800" b="1" dirty="0">
              <a:solidFill>
                <a:srgbClr val="002060"/>
              </a:solidFill>
            </a:endParaRPr>
          </a:p>
        </p:txBody>
      </p:sp>
      <p:sp>
        <p:nvSpPr>
          <p:cNvPr id="3" name="TextBox 2"/>
          <p:cNvSpPr txBox="1"/>
          <p:nvPr/>
        </p:nvSpPr>
        <p:spPr>
          <a:xfrm>
            <a:off x="364958" y="1676400"/>
            <a:ext cx="8382000" cy="4708981"/>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rgbClr val="002060"/>
                </a:solidFill>
              </a:rPr>
              <a:t>In C5, the NDSI cutoff used to map binary snow cover was NDSI = 0.4, and the full range from 0.1 – 1.0 of NDSI was used to create a FSC, calculated from a linear regression relationship between NDSI and FSC using Landsat data as “truth”</a:t>
            </a:r>
          </a:p>
          <a:p>
            <a:pPr marL="342900" indent="-342900">
              <a:buFont typeface="Arial" panose="020B0604020202020204" pitchFamily="34" charset="0"/>
              <a:buChar char="•"/>
            </a:pPr>
            <a:endParaRPr lang="en-US" sz="2000" b="1" dirty="0" smtClean="0">
              <a:solidFill>
                <a:srgbClr val="002060"/>
              </a:solidFill>
            </a:endParaRPr>
          </a:p>
          <a:p>
            <a:pPr marL="342900" indent="-342900">
              <a:buFont typeface="Arial" panose="020B0604020202020204" pitchFamily="34" charset="0"/>
              <a:buChar char="•"/>
            </a:pPr>
            <a:r>
              <a:rPr lang="en-US" sz="2000" b="1" dirty="0" smtClean="0">
                <a:solidFill>
                  <a:srgbClr val="002060"/>
                </a:solidFill>
              </a:rPr>
              <a:t>The MODIS C5 estimated FSC worked well in some study areas but less well in others  </a:t>
            </a:r>
          </a:p>
          <a:p>
            <a:pPr marL="342900" indent="-342900">
              <a:buFont typeface="Arial" panose="020B0604020202020204" pitchFamily="34" charset="0"/>
              <a:buChar char="•"/>
            </a:pPr>
            <a:endParaRPr lang="en-US" sz="2000" b="1" dirty="0" smtClean="0">
              <a:solidFill>
                <a:srgbClr val="002060"/>
              </a:solidFill>
            </a:endParaRPr>
          </a:p>
          <a:p>
            <a:pPr marL="342900" indent="-342900">
              <a:buFont typeface="Arial" panose="020B0604020202020204" pitchFamily="34" charset="0"/>
              <a:buChar char="•"/>
            </a:pPr>
            <a:r>
              <a:rPr lang="en-US" sz="2000" b="1" dirty="0" smtClean="0">
                <a:solidFill>
                  <a:srgbClr val="002060"/>
                </a:solidFill>
              </a:rPr>
              <a:t>In C6 the full range of NDSI is still used, but the calculation of FSC is left to the user, allowing the user to use site-specific criteria to produce FSC tuned to their study area </a:t>
            </a:r>
          </a:p>
          <a:p>
            <a:pPr marL="342900" indent="-342900">
              <a:buFont typeface="Arial" panose="020B0604020202020204" pitchFamily="34" charset="0"/>
              <a:buChar char="•"/>
            </a:pPr>
            <a:endParaRPr lang="en-US" sz="2000" b="1" dirty="0">
              <a:solidFill>
                <a:srgbClr val="002060"/>
              </a:solidFill>
            </a:endParaRPr>
          </a:p>
          <a:p>
            <a:pPr marL="342900" indent="-342900">
              <a:buFont typeface="Arial" panose="020B0604020202020204" pitchFamily="34" charset="0"/>
              <a:buChar char="•"/>
            </a:pPr>
            <a:r>
              <a:rPr lang="en-US" sz="2000" b="1" dirty="0" smtClean="0">
                <a:solidFill>
                  <a:srgbClr val="002060"/>
                </a:solidFill>
              </a:rPr>
              <a:t>If a user does not want to create his/her own FSC from the C6 NDSI map, the FSC algorithm provided in the C5 code may be used to make the products compatible with the C5 products</a:t>
            </a:r>
            <a:endParaRPr lang="en-US" sz="2000" b="1" dirty="0">
              <a:solidFill>
                <a:srgbClr val="002060"/>
              </a:solidFill>
            </a:endParaRPr>
          </a:p>
        </p:txBody>
      </p:sp>
    </p:spTree>
    <p:extLst>
      <p:ext uri="{BB962C8B-B14F-4D97-AF65-F5344CB8AC3E}">
        <p14:creationId xmlns:p14="http://schemas.microsoft.com/office/powerpoint/2010/main" val="2266189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4800"/>
            <a:ext cx="8001000" cy="553998"/>
          </a:xfrm>
          <a:prstGeom prst="rect">
            <a:avLst/>
          </a:prstGeom>
          <a:noFill/>
        </p:spPr>
        <p:txBody>
          <a:bodyPr wrap="square" rtlCol="0">
            <a:spAutoFit/>
          </a:bodyPr>
          <a:lstStyle/>
          <a:p>
            <a:pPr algn="ctr"/>
            <a:r>
              <a:rPr lang="en-US" sz="3000" b="1" dirty="0" smtClean="0">
                <a:solidFill>
                  <a:srgbClr val="002060"/>
                </a:solidFill>
              </a:rPr>
              <a:t>Collection-6 (C6) Key Algorithm Improvements</a:t>
            </a:r>
            <a:endParaRPr lang="en-US" sz="3000" b="1" dirty="0">
              <a:solidFill>
                <a:srgbClr val="002060"/>
              </a:solidFill>
            </a:endParaRPr>
          </a:p>
        </p:txBody>
      </p:sp>
      <p:sp>
        <p:nvSpPr>
          <p:cNvPr id="3" name="TextBox 2"/>
          <p:cNvSpPr txBox="1"/>
          <p:nvPr/>
        </p:nvSpPr>
        <p:spPr>
          <a:xfrm>
            <a:off x="533400" y="1045488"/>
            <a:ext cx="8153400" cy="5355312"/>
          </a:xfrm>
          <a:prstGeom prst="rect">
            <a:avLst/>
          </a:prstGeom>
          <a:noFill/>
        </p:spPr>
        <p:txBody>
          <a:bodyPr wrap="square" rtlCol="0">
            <a:spAutoFit/>
          </a:bodyPr>
          <a:lstStyle/>
          <a:p>
            <a:pPr>
              <a:buFont typeface="Arial" pitchFamily="34" charset="0"/>
              <a:buChar char="•"/>
            </a:pPr>
            <a:r>
              <a:rPr lang="en-US" b="1" dirty="0" smtClean="0">
                <a:solidFill>
                  <a:schemeClr val="tx2">
                    <a:lumMod val="40000"/>
                    <a:lumOff val="60000"/>
                  </a:schemeClr>
                </a:solidFill>
              </a:rPr>
              <a:t>Dropped the binary and fractional (FSC) snow products; only Normalized Difference Snow Index (NDSI) will be provided; there are four layers:</a:t>
            </a:r>
          </a:p>
          <a:p>
            <a:pPr lvl="2">
              <a:buFont typeface="Arial" pitchFamily="34" charset="0"/>
              <a:buChar char="•"/>
            </a:pPr>
            <a:r>
              <a:rPr lang="en-US" b="1" dirty="0" smtClean="0">
                <a:solidFill>
                  <a:schemeClr val="tx2">
                    <a:lumMod val="40000"/>
                    <a:lumOff val="60000"/>
                  </a:schemeClr>
                </a:solidFill>
              </a:rPr>
              <a:t>NDSI snow cover thematic product has cloud, ocean and night overlaid</a:t>
            </a:r>
          </a:p>
          <a:p>
            <a:pPr lvl="2">
              <a:buFont typeface="Arial" pitchFamily="34" charset="0"/>
              <a:buChar char="•"/>
            </a:pPr>
            <a:r>
              <a:rPr lang="en-US" b="1" dirty="0" smtClean="0">
                <a:solidFill>
                  <a:schemeClr val="tx2">
                    <a:lumMod val="40000"/>
                    <a:lumOff val="60000"/>
                  </a:schemeClr>
                </a:solidFill>
              </a:rPr>
              <a:t>NDSI data for all land and inland water pixels is provided without the cloud mask so that users can make their own cloud mask, etc.</a:t>
            </a:r>
          </a:p>
          <a:p>
            <a:pPr lvl="2">
              <a:buFont typeface="Arial" pitchFamily="34" charset="0"/>
              <a:buChar char="•"/>
            </a:pPr>
            <a:r>
              <a:rPr lang="en-US" b="1" dirty="0" smtClean="0">
                <a:solidFill>
                  <a:schemeClr val="tx2">
                    <a:lumMod val="40000"/>
                    <a:lumOff val="60000"/>
                  </a:schemeClr>
                </a:solidFill>
              </a:rPr>
              <a:t>Basic quality assurance (QA) data available for quick look of data quality</a:t>
            </a:r>
          </a:p>
          <a:p>
            <a:pPr lvl="2">
              <a:buFont typeface="Arial" pitchFamily="34" charset="0"/>
              <a:buChar char="•"/>
            </a:pPr>
            <a:r>
              <a:rPr lang="en-US" b="1" dirty="0" smtClean="0">
                <a:solidFill>
                  <a:schemeClr val="tx2">
                    <a:lumMod val="40000"/>
                    <a:lumOff val="60000"/>
                  </a:schemeClr>
                </a:solidFill>
              </a:rPr>
              <a:t>QA bit flags show which data screens are applied in the algorithm (e.g., shows where snow decision was reversed or of questionable quality, etc.) </a:t>
            </a:r>
          </a:p>
          <a:p>
            <a:pPr>
              <a:buFont typeface="Arial" pitchFamily="34" charset="0"/>
              <a:buChar char="•"/>
            </a:pPr>
            <a:endParaRPr lang="en-US" b="1" dirty="0" smtClean="0">
              <a:solidFill>
                <a:srgbClr val="002060"/>
              </a:solidFill>
            </a:endParaRPr>
          </a:p>
          <a:p>
            <a:pPr>
              <a:buFont typeface="Arial" pitchFamily="34" charset="0"/>
              <a:buChar char="•"/>
            </a:pPr>
            <a:r>
              <a:rPr lang="en-US" b="1" dirty="0" smtClean="0">
                <a:solidFill>
                  <a:srgbClr val="002060"/>
                </a:solidFill>
              </a:rPr>
              <a:t>Modified the surface temperature screen that erroneously reversed snow detection on some mountains during spring and summer</a:t>
            </a:r>
          </a:p>
          <a:p>
            <a:pPr>
              <a:buFont typeface="Arial" pitchFamily="34" charset="0"/>
              <a:buChar char="•"/>
            </a:pPr>
            <a:endParaRPr lang="en-US" b="1" dirty="0" smtClean="0">
              <a:solidFill>
                <a:srgbClr val="002060"/>
              </a:solidFill>
            </a:endParaRPr>
          </a:p>
          <a:p>
            <a:pPr>
              <a:buFont typeface="Arial" pitchFamily="34" charset="0"/>
              <a:buChar char="•"/>
            </a:pPr>
            <a:r>
              <a:rPr lang="en-US" b="1" dirty="0" smtClean="0">
                <a:solidFill>
                  <a:schemeClr val="tx2">
                    <a:lumMod val="40000"/>
                    <a:lumOff val="60000"/>
                  </a:schemeClr>
                </a:solidFill>
              </a:rPr>
              <a:t>Added new screens to alleviate snow commission errors</a:t>
            </a:r>
          </a:p>
          <a:p>
            <a:pPr>
              <a:buFont typeface="Arial" pitchFamily="34" charset="0"/>
              <a:buChar char="•"/>
            </a:pPr>
            <a:endParaRPr lang="en-US" b="1" dirty="0" smtClean="0">
              <a:solidFill>
                <a:schemeClr val="tx2">
                  <a:lumMod val="40000"/>
                  <a:lumOff val="60000"/>
                </a:schemeClr>
              </a:solidFill>
            </a:endParaRPr>
          </a:p>
          <a:p>
            <a:pPr>
              <a:buFont typeface="Arial" pitchFamily="34" charset="0"/>
              <a:buChar char="•"/>
            </a:pPr>
            <a:r>
              <a:rPr lang="en-US" b="1" dirty="0" smtClean="0">
                <a:solidFill>
                  <a:schemeClr val="tx2">
                    <a:lumMod val="40000"/>
                    <a:lumOff val="60000"/>
                  </a:schemeClr>
                </a:solidFill>
              </a:rPr>
              <a:t>Increased data information content in the QA data to enable better evaluation of the snow cover result</a:t>
            </a:r>
          </a:p>
          <a:p>
            <a:pPr>
              <a:buFont typeface="Arial" pitchFamily="34" charset="0"/>
              <a:buChar char="•"/>
            </a:pPr>
            <a:endParaRPr lang="en-US" b="1" dirty="0" smtClean="0">
              <a:solidFill>
                <a:schemeClr val="tx2">
                  <a:lumMod val="40000"/>
                  <a:lumOff val="60000"/>
                </a:schemeClr>
              </a:solidFill>
            </a:endParaRPr>
          </a:p>
          <a:p>
            <a:pPr>
              <a:buFont typeface="Arial" pitchFamily="34" charset="0"/>
              <a:buChar char="•"/>
            </a:pPr>
            <a:r>
              <a:rPr lang="en-US" b="1" dirty="0" smtClean="0">
                <a:solidFill>
                  <a:schemeClr val="tx2">
                    <a:lumMod val="40000"/>
                    <a:lumOff val="60000"/>
                  </a:schemeClr>
                </a:solidFill>
              </a:rPr>
              <a:t>Introduced MOD10AS (uses MOD09 surface reflectance) to improve snow mapping under low-illumination conditions</a:t>
            </a:r>
            <a:endParaRPr lang="en-US" b="1" dirty="0">
              <a:solidFill>
                <a:schemeClr val="tx2">
                  <a:lumMod val="40000"/>
                  <a:lumOff val="60000"/>
                </a:schemeClr>
              </a:solidFill>
            </a:endParaRPr>
          </a:p>
        </p:txBody>
      </p:sp>
    </p:spTree>
    <p:extLst>
      <p:ext uri="{BB962C8B-B14F-4D97-AF65-F5344CB8AC3E}">
        <p14:creationId xmlns:p14="http://schemas.microsoft.com/office/powerpoint/2010/main" val="1020918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066800" y="1066800"/>
            <a:ext cx="7001435" cy="5410200"/>
          </a:xfrm>
          <a:prstGeom prst="rect">
            <a:avLst/>
          </a:prstGeom>
          <a:noFill/>
          <a:ln w="9525">
            <a:solidFill>
              <a:schemeClr val="accent1"/>
            </a:solidFill>
            <a:miter lim="800000"/>
            <a:headEnd/>
            <a:tailEnd/>
          </a:ln>
        </p:spPr>
      </p:pic>
      <p:sp>
        <p:nvSpPr>
          <p:cNvPr id="3" name="TextBox 2"/>
          <p:cNvSpPr txBox="1"/>
          <p:nvPr/>
        </p:nvSpPr>
        <p:spPr>
          <a:xfrm>
            <a:off x="533400" y="228600"/>
            <a:ext cx="8077200" cy="830997"/>
          </a:xfrm>
          <a:prstGeom prst="rect">
            <a:avLst/>
          </a:prstGeom>
          <a:noFill/>
        </p:spPr>
        <p:txBody>
          <a:bodyPr wrap="square" rtlCol="0">
            <a:spAutoFit/>
          </a:bodyPr>
          <a:lstStyle/>
          <a:p>
            <a:pPr algn="ctr"/>
            <a:r>
              <a:rPr lang="en-US" sz="2400" b="1" dirty="0" smtClean="0">
                <a:solidFill>
                  <a:srgbClr val="002060"/>
                </a:solidFill>
              </a:rPr>
              <a:t>Effect of the C5 Surface-Temperature Screen on Spring Snow-Cover Mapping in the Sierra Nevada Mts., USA</a:t>
            </a:r>
            <a:endParaRPr lang="en-US" sz="2400" b="1" dirty="0">
              <a:solidFill>
                <a:srgbClr val="002060"/>
              </a:solidFill>
            </a:endParaRPr>
          </a:p>
        </p:txBody>
      </p:sp>
      <p:sp>
        <p:nvSpPr>
          <p:cNvPr id="4" name="TextBox 3"/>
          <p:cNvSpPr txBox="1"/>
          <p:nvPr/>
        </p:nvSpPr>
        <p:spPr>
          <a:xfrm>
            <a:off x="2667000" y="6172200"/>
            <a:ext cx="3810000" cy="369332"/>
          </a:xfrm>
          <a:prstGeom prst="rect">
            <a:avLst/>
          </a:prstGeom>
          <a:noFill/>
        </p:spPr>
        <p:txBody>
          <a:bodyPr wrap="square" rtlCol="0">
            <a:spAutoFit/>
          </a:bodyPr>
          <a:lstStyle/>
          <a:p>
            <a:pPr algn="ctr"/>
            <a:r>
              <a:rPr lang="en-US" b="1" dirty="0" smtClean="0">
                <a:solidFill>
                  <a:srgbClr val="002060"/>
                </a:solidFill>
              </a:rPr>
              <a:t>3 May 2010</a:t>
            </a:r>
            <a:endParaRPr lang="en-US" b="1" dirty="0">
              <a:solidFill>
                <a:srgbClr val="002060"/>
              </a:solidFill>
            </a:endParaRPr>
          </a:p>
        </p:txBody>
      </p:sp>
      <p:grpSp>
        <p:nvGrpSpPr>
          <p:cNvPr id="2" name="Group 8"/>
          <p:cNvGrpSpPr/>
          <p:nvPr/>
        </p:nvGrpSpPr>
        <p:grpSpPr>
          <a:xfrm>
            <a:off x="6781800" y="1600200"/>
            <a:ext cx="2362200" cy="3693319"/>
            <a:chOff x="6781800" y="1600200"/>
            <a:chExt cx="2362200" cy="3693319"/>
          </a:xfrm>
        </p:grpSpPr>
        <p:cxnSp>
          <p:nvCxnSpPr>
            <p:cNvPr id="7" name="Straight Arrow Connector 6"/>
            <p:cNvCxnSpPr/>
            <p:nvPr/>
          </p:nvCxnSpPr>
          <p:spPr>
            <a:xfrm rot="10800000" flipV="1">
              <a:off x="6781800" y="2209800"/>
              <a:ext cx="1371600" cy="1219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77200" y="1600200"/>
              <a:ext cx="1066800" cy="3693319"/>
            </a:xfrm>
            <a:prstGeom prst="rect">
              <a:avLst/>
            </a:prstGeom>
            <a:noFill/>
          </p:spPr>
          <p:txBody>
            <a:bodyPr wrap="square" rtlCol="0">
              <a:spAutoFit/>
            </a:bodyPr>
            <a:lstStyle/>
            <a:p>
              <a:r>
                <a:rPr lang="en-US" dirty="0" smtClean="0">
                  <a:solidFill>
                    <a:srgbClr val="002060"/>
                  </a:solidFill>
                </a:rPr>
                <a:t>Red shows how much snow was </a:t>
              </a:r>
              <a:r>
                <a:rPr lang="en-US" b="1" i="1" dirty="0" smtClean="0">
                  <a:solidFill>
                    <a:srgbClr val="002060"/>
                  </a:solidFill>
                </a:rPr>
                <a:t>not</a:t>
              </a:r>
              <a:r>
                <a:rPr lang="en-US" dirty="0" smtClean="0">
                  <a:solidFill>
                    <a:srgbClr val="002060"/>
                  </a:solidFill>
                </a:rPr>
                <a:t> mapped due to the tempera-</a:t>
              </a:r>
              <a:r>
                <a:rPr lang="en-US" dirty="0" err="1" smtClean="0">
                  <a:solidFill>
                    <a:srgbClr val="002060"/>
                  </a:solidFill>
                </a:rPr>
                <a:t>ture</a:t>
              </a:r>
              <a:r>
                <a:rPr lang="en-US" dirty="0" smtClean="0">
                  <a:solidFill>
                    <a:srgbClr val="002060"/>
                  </a:solidFill>
                </a:rPr>
                <a:t> screen in C5</a:t>
              </a:r>
              <a:endParaRPr lang="en-US" dirty="0">
                <a:solidFill>
                  <a:srgbClr val="002060"/>
                </a:solidFill>
              </a:endParaRPr>
            </a:p>
          </p:txBody>
        </p:sp>
      </p:grpSp>
      <p:sp>
        <p:nvSpPr>
          <p:cNvPr id="10" name="TextBox 9"/>
          <p:cNvSpPr txBox="1"/>
          <p:nvPr/>
        </p:nvSpPr>
        <p:spPr>
          <a:xfrm>
            <a:off x="1295400" y="1447800"/>
            <a:ext cx="2286000" cy="338554"/>
          </a:xfrm>
          <a:prstGeom prst="rect">
            <a:avLst/>
          </a:prstGeom>
          <a:noFill/>
        </p:spPr>
        <p:txBody>
          <a:bodyPr wrap="square" rtlCol="0">
            <a:spAutoFit/>
          </a:bodyPr>
          <a:lstStyle/>
          <a:p>
            <a:r>
              <a:rPr lang="en-US" sz="1600" b="1" dirty="0" smtClean="0">
                <a:solidFill>
                  <a:srgbClr val="002060"/>
                </a:solidFill>
              </a:rPr>
              <a:t>Collection 6 Snow Map</a:t>
            </a:r>
            <a:endParaRPr lang="en-US" sz="1600" b="1" dirty="0">
              <a:solidFill>
                <a:srgbClr val="002060"/>
              </a:solidFill>
            </a:endParaRPr>
          </a:p>
        </p:txBody>
      </p:sp>
      <p:sp>
        <p:nvSpPr>
          <p:cNvPr id="11" name="TextBox 10"/>
          <p:cNvSpPr txBox="1"/>
          <p:nvPr/>
        </p:nvSpPr>
        <p:spPr>
          <a:xfrm>
            <a:off x="3505200" y="1447800"/>
            <a:ext cx="2362200" cy="338554"/>
          </a:xfrm>
          <a:prstGeom prst="rect">
            <a:avLst/>
          </a:prstGeom>
          <a:noFill/>
        </p:spPr>
        <p:txBody>
          <a:bodyPr wrap="square" rtlCol="0">
            <a:spAutoFit/>
          </a:bodyPr>
          <a:lstStyle/>
          <a:p>
            <a:r>
              <a:rPr lang="en-US" sz="1600" b="1" dirty="0" smtClean="0">
                <a:solidFill>
                  <a:srgbClr val="002060"/>
                </a:solidFill>
              </a:rPr>
              <a:t>Collection 5 Snow Map</a:t>
            </a:r>
            <a:endParaRPr lang="en-US" sz="1600" b="1" dirty="0">
              <a:solidFill>
                <a:srgbClr val="002060"/>
              </a:solidFill>
            </a:endParaRPr>
          </a:p>
        </p:txBody>
      </p:sp>
      <p:sp>
        <p:nvSpPr>
          <p:cNvPr id="12" name="TextBox 11"/>
          <p:cNvSpPr txBox="1"/>
          <p:nvPr/>
        </p:nvSpPr>
        <p:spPr>
          <a:xfrm>
            <a:off x="5715000" y="1447800"/>
            <a:ext cx="2362200" cy="338554"/>
          </a:xfrm>
          <a:prstGeom prst="rect">
            <a:avLst/>
          </a:prstGeom>
          <a:noFill/>
        </p:spPr>
        <p:txBody>
          <a:bodyPr wrap="square" rtlCol="0">
            <a:spAutoFit/>
          </a:bodyPr>
          <a:lstStyle/>
          <a:p>
            <a:r>
              <a:rPr lang="en-US" sz="1600" b="1" dirty="0" smtClean="0">
                <a:solidFill>
                  <a:srgbClr val="002060"/>
                </a:solidFill>
              </a:rPr>
              <a:t>C5 / C6 difference</a:t>
            </a:r>
            <a:endParaRPr lang="en-US" sz="1600" b="1" dirty="0">
              <a:solidFill>
                <a:srgbClr val="002060"/>
              </a:solidFill>
            </a:endParaRPr>
          </a:p>
        </p:txBody>
      </p:sp>
    </p:spTree>
    <p:extLst>
      <p:ext uri="{BB962C8B-B14F-4D97-AF65-F5344CB8AC3E}">
        <p14:creationId xmlns:p14="http://schemas.microsoft.com/office/powerpoint/2010/main" val="39302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163" y="5791200"/>
            <a:ext cx="8763000" cy="830997"/>
          </a:xfrm>
          <a:prstGeom prst="rect">
            <a:avLst/>
          </a:prstGeom>
          <a:noFill/>
        </p:spPr>
        <p:txBody>
          <a:bodyPr wrap="square" rtlCol="0">
            <a:spAutoFit/>
          </a:bodyPr>
          <a:lstStyle/>
          <a:p>
            <a:pPr algn="just"/>
            <a:r>
              <a:rPr lang="en-US" sz="1600" dirty="0" smtClean="0">
                <a:solidFill>
                  <a:srgbClr val="002060"/>
                </a:solidFill>
              </a:rPr>
              <a:t>MOD10_L2.A2010170.1900 (19 June 2016) Sierra Nevada Mts. C6 has greatly improved accuracy compared to C5. C6 snow cover extent is ~2303 km</a:t>
            </a:r>
            <a:r>
              <a:rPr lang="en-US" sz="1600" baseline="30000" dirty="0" smtClean="0">
                <a:solidFill>
                  <a:srgbClr val="002060"/>
                </a:solidFill>
              </a:rPr>
              <a:t>2</a:t>
            </a:r>
            <a:r>
              <a:rPr lang="en-US" sz="1600" dirty="0" smtClean="0">
                <a:solidFill>
                  <a:srgbClr val="002060"/>
                </a:solidFill>
              </a:rPr>
              <a:t> greater than in C5 which is ~ 74% improvement.  The surface temperature screen is not applied on mountains in C6. </a:t>
            </a:r>
          </a:p>
        </p:txBody>
      </p:sp>
      <p:pic>
        <p:nvPicPr>
          <p:cNvPr id="3" name="Picture 2" descr="MOD10_L2.A2010170.1900.005.2010171021949.sierra_nevada_FSC.png"/>
          <p:cNvPicPr>
            <a:picLocks noChangeAspect="1"/>
          </p:cNvPicPr>
          <p:nvPr/>
        </p:nvPicPr>
        <p:blipFill>
          <a:blip r:embed="rId2" cstate="print"/>
          <a:stretch>
            <a:fillRect/>
          </a:stretch>
        </p:blipFill>
        <p:spPr>
          <a:xfrm>
            <a:off x="208823" y="1544269"/>
            <a:ext cx="4343400" cy="4136572"/>
          </a:xfrm>
          <a:prstGeom prst="rect">
            <a:avLst/>
          </a:prstGeom>
        </p:spPr>
      </p:pic>
      <p:pic>
        <p:nvPicPr>
          <p:cNvPr id="4" name="Picture 3" descr="MOD10_L2.A2010170.1900.006.2016090022041.sierra_nevada_ndsi_snow_cover.png"/>
          <p:cNvPicPr>
            <a:picLocks noChangeAspect="1"/>
          </p:cNvPicPr>
          <p:nvPr/>
        </p:nvPicPr>
        <p:blipFill>
          <a:blip r:embed="rId3" cstate="print"/>
          <a:stretch>
            <a:fillRect/>
          </a:stretch>
        </p:blipFill>
        <p:spPr>
          <a:xfrm>
            <a:off x="4669772" y="1544269"/>
            <a:ext cx="4343400" cy="4136572"/>
          </a:xfrm>
          <a:prstGeom prst="rect">
            <a:avLst/>
          </a:prstGeom>
        </p:spPr>
      </p:pic>
      <p:sp>
        <p:nvSpPr>
          <p:cNvPr id="6" name="TextBox 5"/>
          <p:cNvSpPr txBox="1"/>
          <p:nvPr/>
        </p:nvSpPr>
        <p:spPr>
          <a:xfrm>
            <a:off x="3894635" y="1618177"/>
            <a:ext cx="609600" cy="584775"/>
          </a:xfrm>
          <a:prstGeom prst="rect">
            <a:avLst/>
          </a:prstGeom>
          <a:noFill/>
        </p:spPr>
        <p:txBody>
          <a:bodyPr wrap="square" rtlCol="0">
            <a:spAutoFit/>
          </a:bodyPr>
          <a:lstStyle/>
          <a:p>
            <a:r>
              <a:rPr lang="en-US" sz="3200" b="1" dirty="0" smtClean="0">
                <a:solidFill>
                  <a:schemeClr val="bg1"/>
                </a:solidFill>
              </a:rPr>
              <a:t>C5</a:t>
            </a:r>
            <a:endParaRPr lang="en-US" sz="3200" b="1" dirty="0">
              <a:solidFill>
                <a:schemeClr val="bg1"/>
              </a:solidFill>
            </a:endParaRPr>
          </a:p>
        </p:txBody>
      </p:sp>
      <p:sp>
        <p:nvSpPr>
          <p:cNvPr id="7" name="TextBox 6"/>
          <p:cNvSpPr txBox="1"/>
          <p:nvPr/>
        </p:nvSpPr>
        <p:spPr>
          <a:xfrm>
            <a:off x="8279038" y="1625025"/>
            <a:ext cx="609600" cy="584775"/>
          </a:xfrm>
          <a:prstGeom prst="rect">
            <a:avLst/>
          </a:prstGeom>
          <a:noFill/>
        </p:spPr>
        <p:txBody>
          <a:bodyPr wrap="square" rtlCol="0">
            <a:spAutoFit/>
          </a:bodyPr>
          <a:lstStyle/>
          <a:p>
            <a:r>
              <a:rPr lang="en-US" sz="3200" b="1" dirty="0" smtClean="0">
                <a:solidFill>
                  <a:schemeClr val="bg1"/>
                </a:solidFill>
              </a:rPr>
              <a:t>C6</a:t>
            </a:r>
            <a:endParaRPr lang="en-US" sz="3200" b="1" dirty="0">
              <a:solidFill>
                <a:schemeClr val="bg1"/>
              </a:solidFill>
            </a:endParaRPr>
          </a:p>
        </p:txBody>
      </p:sp>
      <p:grpSp>
        <p:nvGrpSpPr>
          <p:cNvPr id="8" name="Group 7"/>
          <p:cNvGrpSpPr/>
          <p:nvPr/>
        </p:nvGrpSpPr>
        <p:grpSpPr>
          <a:xfrm>
            <a:off x="894623" y="2316302"/>
            <a:ext cx="1276350" cy="1952625"/>
            <a:chOff x="2667000" y="1752600"/>
            <a:chExt cx="1276350" cy="1952625"/>
          </a:xfrm>
        </p:grpSpPr>
        <p:sp>
          <p:nvSpPr>
            <p:cNvPr id="9" name="AutoShape 122"/>
            <p:cNvSpPr>
              <a:spLocks noChangeArrowheads="1"/>
            </p:cNvSpPr>
            <p:nvPr/>
          </p:nvSpPr>
          <p:spPr bwMode="auto">
            <a:xfrm>
              <a:off x="2774950" y="2897188"/>
              <a:ext cx="230187" cy="112713"/>
            </a:xfrm>
            <a:prstGeom prst="roundRect">
              <a:avLst>
                <a:gd name="adj" fmla="val 1426"/>
              </a:avLst>
            </a:prstGeom>
            <a:solidFill>
              <a:srgbClr val="3288FF"/>
            </a:solidFill>
            <a:ln w="9525">
              <a:solidFill>
                <a:srgbClr val="000000"/>
              </a:solidFill>
              <a:round/>
              <a:headEnd/>
              <a:tailEnd/>
            </a:ln>
          </p:spPr>
          <p:txBody>
            <a:bodyPr wrap="none" anchor="ctr"/>
            <a:lstStyle/>
            <a:p>
              <a:endParaRPr lang="en-US"/>
            </a:p>
          </p:txBody>
        </p:sp>
        <p:sp>
          <p:nvSpPr>
            <p:cNvPr id="10" name="AutoShape 123"/>
            <p:cNvSpPr>
              <a:spLocks noChangeArrowheads="1"/>
            </p:cNvSpPr>
            <p:nvPr/>
          </p:nvSpPr>
          <p:spPr bwMode="auto">
            <a:xfrm>
              <a:off x="2774950" y="2786063"/>
              <a:ext cx="230187" cy="112713"/>
            </a:xfrm>
            <a:prstGeom prst="roundRect">
              <a:avLst>
                <a:gd name="adj" fmla="val 1426"/>
              </a:avLst>
            </a:prstGeom>
            <a:solidFill>
              <a:srgbClr val="4CA5FF"/>
            </a:solidFill>
            <a:ln w="9525">
              <a:solidFill>
                <a:srgbClr val="000000"/>
              </a:solidFill>
              <a:round/>
              <a:headEnd/>
              <a:tailEnd/>
            </a:ln>
          </p:spPr>
          <p:txBody>
            <a:bodyPr wrap="none" anchor="ctr"/>
            <a:lstStyle/>
            <a:p>
              <a:endParaRPr lang="en-US"/>
            </a:p>
          </p:txBody>
        </p:sp>
        <p:sp>
          <p:nvSpPr>
            <p:cNvPr id="11" name="AutoShape 124"/>
            <p:cNvSpPr>
              <a:spLocks noChangeArrowheads="1"/>
            </p:cNvSpPr>
            <p:nvPr/>
          </p:nvSpPr>
          <p:spPr bwMode="auto">
            <a:xfrm>
              <a:off x="2774950" y="2676525"/>
              <a:ext cx="230187" cy="112713"/>
            </a:xfrm>
            <a:prstGeom prst="roundRect">
              <a:avLst>
                <a:gd name="adj" fmla="val 1426"/>
              </a:avLst>
            </a:prstGeom>
            <a:solidFill>
              <a:srgbClr val="65BFFF"/>
            </a:solidFill>
            <a:ln w="9525">
              <a:solidFill>
                <a:srgbClr val="000000"/>
              </a:solidFill>
              <a:round/>
              <a:headEnd/>
              <a:tailEnd/>
            </a:ln>
          </p:spPr>
          <p:txBody>
            <a:bodyPr wrap="none" anchor="ctr"/>
            <a:lstStyle/>
            <a:p>
              <a:endParaRPr lang="en-US"/>
            </a:p>
          </p:txBody>
        </p:sp>
        <p:sp>
          <p:nvSpPr>
            <p:cNvPr id="12" name="AutoShape 125"/>
            <p:cNvSpPr>
              <a:spLocks noChangeArrowheads="1"/>
            </p:cNvSpPr>
            <p:nvPr/>
          </p:nvSpPr>
          <p:spPr bwMode="auto">
            <a:xfrm>
              <a:off x="2774950" y="2566988"/>
              <a:ext cx="230187" cy="112713"/>
            </a:xfrm>
            <a:prstGeom prst="roundRect">
              <a:avLst>
                <a:gd name="adj" fmla="val 1426"/>
              </a:avLst>
            </a:prstGeom>
            <a:solidFill>
              <a:srgbClr val="7FD4FF"/>
            </a:solidFill>
            <a:ln w="9525">
              <a:solidFill>
                <a:srgbClr val="000000"/>
              </a:solidFill>
              <a:round/>
              <a:headEnd/>
              <a:tailEnd/>
            </a:ln>
          </p:spPr>
          <p:txBody>
            <a:bodyPr wrap="none" anchor="ctr"/>
            <a:lstStyle/>
            <a:p>
              <a:endParaRPr lang="en-US"/>
            </a:p>
          </p:txBody>
        </p:sp>
        <p:sp>
          <p:nvSpPr>
            <p:cNvPr id="13" name="AutoShape 126"/>
            <p:cNvSpPr>
              <a:spLocks noChangeArrowheads="1"/>
            </p:cNvSpPr>
            <p:nvPr/>
          </p:nvSpPr>
          <p:spPr bwMode="auto">
            <a:xfrm>
              <a:off x="2774950" y="2457450"/>
              <a:ext cx="230187" cy="112713"/>
            </a:xfrm>
            <a:prstGeom prst="roundRect">
              <a:avLst>
                <a:gd name="adj" fmla="val 1426"/>
              </a:avLst>
            </a:prstGeom>
            <a:solidFill>
              <a:srgbClr val="99E5FF"/>
            </a:solidFill>
            <a:ln w="9525">
              <a:solidFill>
                <a:srgbClr val="000000"/>
              </a:solidFill>
              <a:round/>
              <a:headEnd/>
              <a:tailEnd/>
            </a:ln>
          </p:spPr>
          <p:txBody>
            <a:bodyPr wrap="none" anchor="ctr"/>
            <a:lstStyle/>
            <a:p>
              <a:endParaRPr lang="en-US"/>
            </a:p>
          </p:txBody>
        </p:sp>
        <p:sp>
          <p:nvSpPr>
            <p:cNvPr id="14" name="AutoShape 127"/>
            <p:cNvSpPr>
              <a:spLocks noChangeArrowheads="1"/>
            </p:cNvSpPr>
            <p:nvPr/>
          </p:nvSpPr>
          <p:spPr bwMode="auto">
            <a:xfrm>
              <a:off x="2774950" y="2347913"/>
              <a:ext cx="228600" cy="109538"/>
            </a:xfrm>
            <a:prstGeom prst="roundRect">
              <a:avLst>
                <a:gd name="adj" fmla="val 1468"/>
              </a:avLst>
            </a:prstGeom>
            <a:solidFill>
              <a:srgbClr val="B2F2FF"/>
            </a:solidFill>
            <a:ln w="9525">
              <a:solidFill>
                <a:srgbClr val="000000"/>
              </a:solidFill>
              <a:round/>
              <a:headEnd/>
              <a:tailEnd/>
            </a:ln>
          </p:spPr>
          <p:txBody>
            <a:bodyPr wrap="none" anchor="ctr"/>
            <a:lstStyle/>
            <a:p>
              <a:endParaRPr lang="en-US"/>
            </a:p>
          </p:txBody>
        </p:sp>
        <p:sp>
          <p:nvSpPr>
            <p:cNvPr id="15" name="AutoShape 128"/>
            <p:cNvSpPr>
              <a:spLocks noChangeArrowheads="1"/>
            </p:cNvSpPr>
            <p:nvPr/>
          </p:nvSpPr>
          <p:spPr bwMode="auto">
            <a:xfrm>
              <a:off x="2774950" y="2238375"/>
              <a:ext cx="230187" cy="112713"/>
            </a:xfrm>
            <a:prstGeom prst="roundRect">
              <a:avLst>
                <a:gd name="adj" fmla="val 1426"/>
              </a:avLst>
            </a:prstGeom>
            <a:solidFill>
              <a:srgbClr val="CCFAFF"/>
            </a:solidFill>
            <a:ln w="9525">
              <a:solidFill>
                <a:srgbClr val="000000"/>
              </a:solidFill>
              <a:round/>
              <a:headEnd/>
              <a:tailEnd/>
            </a:ln>
          </p:spPr>
          <p:txBody>
            <a:bodyPr wrap="none" anchor="ctr"/>
            <a:lstStyle/>
            <a:p>
              <a:endParaRPr lang="en-US"/>
            </a:p>
          </p:txBody>
        </p:sp>
        <p:sp>
          <p:nvSpPr>
            <p:cNvPr id="16" name="AutoShape 129"/>
            <p:cNvSpPr>
              <a:spLocks noChangeArrowheads="1"/>
            </p:cNvSpPr>
            <p:nvPr/>
          </p:nvSpPr>
          <p:spPr bwMode="auto">
            <a:xfrm>
              <a:off x="2774950" y="2128838"/>
              <a:ext cx="230187" cy="112713"/>
            </a:xfrm>
            <a:prstGeom prst="roundRect">
              <a:avLst>
                <a:gd name="adj" fmla="val 1426"/>
              </a:avLst>
            </a:prstGeom>
            <a:solidFill>
              <a:srgbClr val="E5FFFF"/>
            </a:solidFill>
            <a:ln w="9525">
              <a:solidFill>
                <a:srgbClr val="000000"/>
              </a:solidFill>
              <a:round/>
              <a:headEnd/>
              <a:tailEnd/>
            </a:ln>
          </p:spPr>
          <p:txBody>
            <a:bodyPr wrap="none" anchor="ctr"/>
            <a:lstStyle/>
            <a:p>
              <a:endParaRPr lang="en-US"/>
            </a:p>
          </p:txBody>
        </p:sp>
        <p:sp>
          <p:nvSpPr>
            <p:cNvPr id="17" name="Text Box 130"/>
            <p:cNvSpPr txBox="1">
              <a:spLocks noChangeArrowheads="1"/>
            </p:cNvSpPr>
            <p:nvPr/>
          </p:nvSpPr>
          <p:spPr bwMode="auto">
            <a:xfrm>
              <a:off x="3003550" y="2828925"/>
              <a:ext cx="731837" cy="244475"/>
            </a:xfrm>
            <a:prstGeom prst="rect">
              <a:avLst/>
            </a:prstGeom>
            <a:noFill/>
            <a:ln w="9525">
              <a:noFill/>
              <a:round/>
              <a:headEnd/>
              <a:tailEnd/>
            </a:ln>
          </p:spPr>
          <p:txBody>
            <a:bodyPr lIns="90000" tIns="45000" rIns="90000" bIns="45000"/>
            <a:lstStyle/>
            <a:p>
              <a:pPr>
                <a:tabLst>
                  <a:tab pos="723900" algn="l"/>
                </a:tabLst>
              </a:pPr>
              <a:r>
                <a:rPr lang="en-GB" sz="1000">
                  <a:solidFill>
                    <a:srgbClr val="000000"/>
                  </a:solidFill>
                </a:rPr>
                <a:t>  1-20%</a:t>
              </a:r>
            </a:p>
          </p:txBody>
        </p:sp>
        <p:sp>
          <p:nvSpPr>
            <p:cNvPr id="18" name="Text Box 131"/>
            <p:cNvSpPr txBox="1">
              <a:spLocks noChangeArrowheads="1"/>
            </p:cNvSpPr>
            <p:nvPr/>
          </p:nvSpPr>
          <p:spPr bwMode="auto">
            <a:xfrm>
              <a:off x="3003550" y="2719388"/>
              <a:ext cx="731837" cy="244475"/>
            </a:xfrm>
            <a:prstGeom prst="rect">
              <a:avLst/>
            </a:prstGeom>
            <a:noFill/>
            <a:ln w="9525">
              <a:noFill/>
              <a:round/>
              <a:headEnd/>
              <a:tailEnd/>
            </a:ln>
          </p:spPr>
          <p:txBody>
            <a:bodyPr lIns="90000" tIns="45000" rIns="90000" bIns="45000"/>
            <a:lstStyle/>
            <a:p>
              <a:pPr>
                <a:tabLst>
                  <a:tab pos="723900" algn="l"/>
                </a:tabLst>
              </a:pPr>
              <a:r>
                <a:rPr lang="en-GB" sz="1000">
                  <a:solidFill>
                    <a:srgbClr val="000000"/>
                  </a:solidFill>
                </a:rPr>
                <a:t>21-40%</a:t>
              </a:r>
            </a:p>
          </p:txBody>
        </p:sp>
        <p:sp>
          <p:nvSpPr>
            <p:cNvPr id="19" name="Text Box 132"/>
            <p:cNvSpPr txBox="1">
              <a:spLocks noChangeArrowheads="1"/>
            </p:cNvSpPr>
            <p:nvPr/>
          </p:nvSpPr>
          <p:spPr bwMode="auto">
            <a:xfrm>
              <a:off x="3003550" y="2609850"/>
              <a:ext cx="731837" cy="244475"/>
            </a:xfrm>
            <a:prstGeom prst="rect">
              <a:avLst/>
            </a:prstGeom>
            <a:noFill/>
            <a:ln w="9525">
              <a:noFill/>
              <a:round/>
              <a:headEnd/>
              <a:tailEnd/>
            </a:ln>
          </p:spPr>
          <p:txBody>
            <a:bodyPr lIns="90000" tIns="45000" rIns="90000" bIns="45000"/>
            <a:lstStyle/>
            <a:p>
              <a:pPr>
                <a:tabLst>
                  <a:tab pos="723900" algn="l"/>
                </a:tabLst>
              </a:pPr>
              <a:r>
                <a:rPr lang="en-GB" sz="1000">
                  <a:solidFill>
                    <a:srgbClr val="000000"/>
                  </a:solidFill>
                </a:rPr>
                <a:t>41-50%</a:t>
              </a:r>
            </a:p>
          </p:txBody>
        </p:sp>
        <p:sp>
          <p:nvSpPr>
            <p:cNvPr id="20" name="Text Box 133"/>
            <p:cNvSpPr txBox="1">
              <a:spLocks noChangeArrowheads="1"/>
            </p:cNvSpPr>
            <p:nvPr/>
          </p:nvSpPr>
          <p:spPr bwMode="auto">
            <a:xfrm>
              <a:off x="3003550" y="2500313"/>
              <a:ext cx="731837" cy="244475"/>
            </a:xfrm>
            <a:prstGeom prst="rect">
              <a:avLst/>
            </a:prstGeom>
            <a:noFill/>
            <a:ln w="9525">
              <a:noFill/>
              <a:round/>
              <a:headEnd/>
              <a:tailEnd/>
            </a:ln>
          </p:spPr>
          <p:txBody>
            <a:bodyPr lIns="90000" tIns="45000" rIns="90000" bIns="45000"/>
            <a:lstStyle/>
            <a:p>
              <a:pPr>
                <a:tabLst>
                  <a:tab pos="723900" algn="l"/>
                </a:tabLst>
              </a:pPr>
              <a:r>
                <a:rPr lang="en-GB" sz="1000">
                  <a:solidFill>
                    <a:srgbClr val="000000"/>
                  </a:solidFill>
                </a:rPr>
                <a:t>51-60%</a:t>
              </a:r>
            </a:p>
          </p:txBody>
        </p:sp>
        <p:sp>
          <p:nvSpPr>
            <p:cNvPr id="21" name="Text Box 134"/>
            <p:cNvSpPr txBox="1">
              <a:spLocks noChangeArrowheads="1"/>
            </p:cNvSpPr>
            <p:nvPr/>
          </p:nvSpPr>
          <p:spPr bwMode="auto">
            <a:xfrm>
              <a:off x="3003550" y="2390775"/>
              <a:ext cx="731837" cy="244475"/>
            </a:xfrm>
            <a:prstGeom prst="rect">
              <a:avLst/>
            </a:prstGeom>
            <a:noFill/>
            <a:ln w="9525">
              <a:noFill/>
              <a:round/>
              <a:headEnd/>
              <a:tailEnd/>
            </a:ln>
          </p:spPr>
          <p:txBody>
            <a:bodyPr lIns="90000" tIns="45000" rIns="90000" bIns="45000"/>
            <a:lstStyle/>
            <a:p>
              <a:pPr>
                <a:tabLst>
                  <a:tab pos="723900" algn="l"/>
                </a:tabLst>
              </a:pPr>
              <a:r>
                <a:rPr lang="en-GB" sz="1000">
                  <a:solidFill>
                    <a:srgbClr val="000000"/>
                  </a:solidFill>
                </a:rPr>
                <a:t>61-70%</a:t>
              </a:r>
            </a:p>
          </p:txBody>
        </p:sp>
        <p:sp>
          <p:nvSpPr>
            <p:cNvPr id="22" name="Text Box 135"/>
            <p:cNvSpPr txBox="1">
              <a:spLocks noChangeArrowheads="1"/>
            </p:cNvSpPr>
            <p:nvPr/>
          </p:nvSpPr>
          <p:spPr bwMode="auto">
            <a:xfrm>
              <a:off x="3000375" y="2284413"/>
              <a:ext cx="695325" cy="244475"/>
            </a:xfrm>
            <a:prstGeom prst="rect">
              <a:avLst/>
            </a:prstGeom>
            <a:noFill/>
            <a:ln w="9525">
              <a:noFill/>
              <a:round/>
              <a:headEnd/>
              <a:tailEnd/>
            </a:ln>
          </p:spPr>
          <p:txBody>
            <a:bodyPr lIns="90000" tIns="45000" rIns="90000" bIns="45000"/>
            <a:lstStyle/>
            <a:p>
              <a:r>
                <a:rPr lang="en-GB" sz="1000">
                  <a:solidFill>
                    <a:srgbClr val="000000"/>
                  </a:solidFill>
                </a:rPr>
                <a:t>71-80%</a:t>
              </a:r>
            </a:p>
          </p:txBody>
        </p:sp>
        <p:sp>
          <p:nvSpPr>
            <p:cNvPr id="23" name="Text Box 136"/>
            <p:cNvSpPr txBox="1">
              <a:spLocks noChangeArrowheads="1"/>
            </p:cNvSpPr>
            <p:nvPr/>
          </p:nvSpPr>
          <p:spPr bwMode="auto">
            <a:xfrm>
              <a:off x="3003550" y="2170113"/>
              <a:ext cx="731837" cy="244475"/>
            </a:xfrm>
            <a:prstGeom prst="rect">
              <a:avLst/>
            </a:prstGeom>
            <a:noFill/>
            <a:ln w="9525">
              <a:noFill/>
              <a:round/>
              <a:headEnd/>
              <a:tailEnd/>
            </a:ln>
          </p:spPr>
          <p:txBody>
            <a:bodyPr lIns="90000" tIns="45000" rIns="90000" bIns="45000"/>
            <a:lstStyle/>
            <a:p>
              <a:pPr>
                <a:tabLst>
                  <a:tab pos="723900" algn="l"/>
                </a:tabLst>
              </a:pPr>
              <a:r>
                <a:rPr lang="en-GB" sz="1000">
                  <a:solidFill>
                    <a:srgbClr val="000000"/>
                  </a:solidFill>
                </a:rPr>
                <a:t>81-90%</a:t>
              </a:r>
            </a:p>
          </p:txBody>
        </p:sp>
        <p:sp>
          <p:nvSpPr>
            <p:cNvPr id="24" name="Text Box 137"/>
            <p:cNvSpPr txBox="1">
              <a:spLocks noChangeArrowheads="1"/>
            </p:cNvSpPr>
            <p:nvPr/>
          </p:nvSpPr>
          <p:spPr bwMode="auto">
            <a:xfrm>
              <a:off x="3003550" y="2060575"/>
              <a:ext cx="731837"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91-100%</a:t>
              </a:r>
            </a:p>
          </p:txBody>
        </p:sp>
        <p:sp>
          <p:nvSpPr>
            <p:cNvPr id="25" name="Text Box 138"/>
            <p:cNvSpPr txBox="1">
              <a:spLocks noChangeArrowheads="1"/>
            </p:cNvSpPr>
            <p:nvPr/>
          </p:nvSpPr>
          <p:spPr bwMode="auto">
            <a:xfrm>
              <a:off x="2667000" y="1752600"/>
              <a:ext cx="1250949" cy="398463"/>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FRACTIONAL </a:t>
              </a:r>
            </a:p>
            <a:p>
              <a:pPr>
                <a:tabLst>
                  <a:tab pos="723900" algn="l"/>
                </a:tabLst>
              </a:pPr>
              <a:r>
                <a:rPr lang="en-GB" sz="1000" dirty="0">
                  <a:solidFill>
                    <a:srgbClr val="000000"/>
                  </a:solidFill>
                </a:rPr>
                <a:t>SNOW COVER</a:t>
              </a:r>
            </a:p>
          </p:txBody>
        </p:sp>
        <p:sp>
          <p:nvSpPr>
            <p:cNvPr id="26" name="Text Box 139"/>
            <p:cNvSpPr txBox="1">
              <a:spLocks noChangeArrowheads="1"/>
            </p:cNvSpPr>
            <p:nvPr/>
          </p:nvSpPr>
          <p:spPr bwMode="auto">
            <a:xfrm>
              <a:off x="3000375" y="3117850"/>
              <a:ext cx="685800" cy="274638"/>
            </a:xfrm>
            <a:prstGeom prst="rect">
              <a:avLst/>
            </a:prstGeom>
            <a:noFill/>
            <a:ln w="9525">
              <a:noFill/>
              <a:round/>
              <a:headEnd/>
              <a:tailEnd/>
            </a:ln>
          </p:spPr>
          <p:txBody>
            <a:bodyPr lIns="90000" tIns="45000" rIns="90000" bIns="45000"/>
            <a:lstStyle/>
            <a:p>
              <a:r>
                <a:rPr lang="en-GB" sz="1000" dirty="0">
                  <a:solidFill>
                    <a:srgbClr val="000000"/>
                  </a:solidFill>
                </a:rPr>
                <a:t>Cloud</a:t>
              </a:r>
            </a:p>
          </p:txBody>
        </p:sp>
        <p:sp>
          <p:nvSpPr>
            <p:cNvPr id="27" name="Text Box 140"/>
            <p:cNvSpPr txBox="1">
              <a:spLocks noChangeArrowheads="1"/>
            </p:cNvSpPr>
            <p:nvPr/>
          </p:nvSpPr>
          <p:spPr bwMode="auto">
            <a:xfrm>
              <a:off x="3005137" y="3298825"/>
              <a:ext cx="682625" cy="244475"/>
            </a:xfrm>
            <a:prstGeom prst="rect">
              <a:avLst/>
            </a:prstGeom>
            <a:noFill/>
            <a:ln w="9525">
              <a:noFill/>
              <a:round/>
              <a:headEnd/>
              <a:tailEnd/>
            </a:ln>
          </p:spPr>
          <p:txBody>
            <a:bodyPr lIns="90000" tIns="45000" rIns="90000" bIns="45000"/>
            <a:lstStyle/>
            <a:p>
              <a:r>
                <a:rPr lang="en-GB" sz="1000" dirty="0" smtClean="0">
                  <a:solidFill>
                    <a:srgbClr val="000000"/>
                  </a:solidFill>
                </a:rPr>
                <a:t>Night</a:t>
              </a:r>
              <a:endParaRPr lang="en-GB" sz="1000" dirty="0">
                <a:solidFill>
                  <a:srgbClr val="000000"/>
                </a:solidFill>
              </a:endParaRPr>
            </a:p>
          </p:txBody>
        </p:sp>
        <p:sp>
          <p:nvSpPr>
            <p:cNvPr id="28" name="Text Box 141"/>
            <p:cNvSpPr txBox="1">
              <a:spLocks noChangeArrowheads="1"/>
            </p:cNvSpPr>
            <p:nvPr/>
          </p:nvSpPr>
          <p:spPr bwMode="auto">
            <a:xfrm>
              <a:off x="3005137" y="2952750"/>
              <a:ext cx="682625" cy="244475"/>
            </a:xfrm>
            <a:prstGeom prst="rect">
              <a:avLst/>
            </a:prstGeom>
            <a:noFill/>
            <a:ln w="9525">
              <a:noFill/>
              <a:round/>
              <a:headEnd/>
              <a:tailEnd/>
            </a:ln>
          </p:spPr>
          <p:txBody>
            <a:bodyPr lIns="90000" tIns="45000" rIns="90000" bIns="45000"/>
            <a:lstStyle/>
            <a:p>
              <a:r>
                <a:rPr lang="en-GB" sz="1000" dirty="0" smtClean="0">
                  <a:solidFill>
                    <a:srgbClr val="000000"/>
                  </a:solidFill>
                </a:rPr>
                <a:t>       0%</a:t>
              </a:r>
              <a:endParaRPr lang="en-GB" sz="1000" dirty="0">
                <a:solidFill>
                  <a:srgbClr val="000000"/>
                </a:solidFill>
              </a:endParaRPr>
            </a:p>
          </p:txBody>
        </p:sp>
        <p:sp>
          <p:nvSpPr>
            <p:cNvPr id="29" name="AutoShape 142"/>
            <p:cNvSpPr>
              <a:spLocks noChangeArrowheads="1"/>
            </p:cNvSpPr>
            <p:nvPr/>
          </p:nvSpPr>
          <p:spPr bwMode="auto">
            <a:xfrm>
              <a:off x="2771775" y="3009900"/>
              <a:ext cx="230187" cy="112713"/>
            </a:xfrm>
            <a:prstGeom prst="roundRect">
              <a:avLst>
                <a:gd name="adj" fmla="val 1426"/>
              </a:avLst>
            </a:prstGeom>
            <a:solidFill>
              <a:srgbClr val="2F7357"/>
            </a:solidFill>
            <a:ln w="9525">
              <a:solidFill>
                <a:srgbClr val="000000"/>
              </a:solidFill>
              <a:round/>
              <a:headEnd/>
              <a:tailEnd/>
            </a:ln>
          </p:spPr>
          <p:txBody>
            <a:bodyPr wrap="none" anchor="ctr"/>
            <a:lstStyle/>
            <a:p>
              <a:endParaRPr lang="en-US"/>
            </a:p>
          </p:txBody>
        </p:sp>
        <p:sp>
          <p:nvSpPr>
            <p:cNvPr id="30" name="AutoShape 143"/>
            <p:cNvSpPr>
              <a:spLocks noChangeArrowheads="1"/>
            </p:cNvSpPr>
            <p:nvPr/>
          </p:nvSpPr>
          <p:spPr bwMode="auto">
            <a:xfrm>
              <a:off x="2776537" y="3336925"/>
              <a:ext cx="230187" cy="112713"/>
            </a:xfrm>
            <a:prstGeom prst="roundRect">
              <a:avLst>
                <a:gd name="adj" fmla="val 1426"/>
              </a:avLst>
            </a:prstGeom>
            <a:solidFill>
              <a:srgbClr val="A0522D"/>
            </a:solidFill>
            <a:ln w="9525">
              <a:solidFill>
                <a:srgbClr val="000000"/>
              </a:solidFill>
              <a:round/>
              <a:headEnd/>
              <a:tailEnd/>
            </a:ln>
          </p:spPr>
          <p:txBody>
            <a:bodyPr wrap="none" anchor="ctr"/>
            <a:lstStyle/>
            <a:p>
              <a:endParaRPr lang="en-US"/>
            </a:p>
          </p:txBody>
        </p:sp>
        <p:sp>
          <p:nvSpPr>
            <p:cNvPr id="31" name="AutoShape 144"/>
            <p:cNvSpPr>
              <a:spLocks noChangeArrowheads="1"/>
            </p:cNvSpPr>
            <p:nvPr/>
          </p:nvSpPr>
          <p:spPr bwMode="auto">
            <a:xfrm>
              <a:off x="2776537" y="3171825"/>
              <a:ext cx="230187" cy="112713"/>
            </a:xfrm>
            <a:prstGeom prst="roundRect">
              <a:avLst>
                <a:gd name="adj" fmla="val 1426"/>
              </a:avLst>
            </a:prstGeom>
            <a:solidFill>
              <a:srgbClr val="BFBCBF"/>
            </a:solidFill>
            <a:ln w="9525">
              <a:solidFill>
                <a:srgbClr val="000000"/>
              </a:solidFill>
              <a:round/>
              <a:headEnd/>
              <a:tailEnd/>
            </a:ln>
          </p:spPr>
          <p:txBody>
            <a:bodyPr wrap="none" anchor="ctr"/>
            <a:lstStyle/>
            <a:p>
              <a:endParaRPr lang="en-US"/>
            </a:p>
          </p:txBody>
        </p:sp>
        <p:sp>
          <p:nvSpPr>
            <p:cNvPr id="32" name="AutoShape 142"/>
            <p:cNvSpPr>
              <a:spLocks noChangeArrowheads="1"/>
            </p:cNvSpPr>
            <p:nvPr/>
          </p:nvSpPr>
          <p:spPr bwMode="auto">
            <a:xfrm>
              <a:off x="2776171" y="3492500"/>
              <a:ext cx="230187" cy="112713"/>
            </a:xfrm>
            <a:prstGeom prst="roundRect">
              <a:avLst>
                <a:gd name="adj" fmla="val 1426"/>
              </a:avLst>
            </a:prstGeom>
            <a:solidFill>
              <a:schemeClr val="tx1"/>
            </a:solidFill>
            <a:ln w="9525">
              <a:solidFill>
                <a:srgbClr val="000000"/>
              </a:solidFill>
              <a:round/>
              <a:headEnd/>
              <a:tailEnd/>
            </a:ln>
          </p:spPr>
          <p:txBody>
            <a:bodyPr wrap="none" anchor="ctr"/>
            <a:lstStyle/>
            <a:p>
              <a:endParaRPr lang="en-US"/>
            </a:p>
          </p:txBody>
        </p:sp>
        <p:sp>
          <p:nvSpPr>
            <p:cNvPr id="33" name="Text Box 141"/>
            <p:cNvSpPr txBox="1">
              <a:spLocks noChangeArrowheads="1"/>
            </p:cNvSpPr>
            <p:nvPr/>
          </p:nvSpPr>
          <p:spPr bwMode="auto">
            <a:xfrm>
              <a:off x="2995612" y="3460750"/>
              <a:ext cx="947738" cy="244475"/>
            </a:xfrm>
            <a:prstGeom prst="rect">
              <a:avLst/>
            </a:prstGeom>
            <a:noFill/>
            <a:ln w="9525">
              <a:noFill/>
              <a:round/>
              <a:headEnd/>
              <a:tailEnd/>
            </a:ln>
          </p:spPr>
          <p:txBody>
            <a:bodyPr lIns="90000" tIns="45000" rIns="90000" bIns="45000"/>
            <a:lstStyle/>
            <a:p>
              <a:r>
                <a:rPr lang="en-GB" sz="1000" dirty="0" smtClean="0">
                  <a:solidFill>
                    <a:srgbClr val="000000"/>
                  </a:solidFill>
                </a:rPr>
                <a:t>No data</a:t>
              </a:r>
              <a:endParaRPr lang="en-GB" sz="1000" dirty="0">
                <a:solidFill>
                  <a:srgbClr val="000000"/>
                </a:solidFill>
              </a:endParaRPr>
            </a:p>
          </p:txBody>
        </p:sp>
      </p:gr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t="6685" r="24163" b="7886"/>
          <a:stretch/>
        </p:blipFill>
        <p:spPr>
          <a:xfrm>
            <a:off x="5847623" y="5203389"/>
            <a:ext cx="3200400" cy="435411"/>
          </a:xfrm>
          <a:prstGeom prst="rect">
            <a:avLst/>
          </a:prstGeom>
          <a:ln>
            <a:solidFill>
              <a:schemeClr val="accent1"/>
            </a:solidFill>
          </a:ln>
        </p:spPr>
      </p:pic>
      <p:sp>
        <p:nvSpPr>
          <p:cNvPr id="36" name="Oval 35"/>
          <p:cNvSpPr/>
          <p:nvPr/>
        </p:nvSpPr>
        <p:spPr>
          <a:xfrm>
            <a:off x="7162800" y="3609975"/>
            <a:ext cx="970823" cy="9709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667000" y="3601075"/>
            <a:ext cx="970823" cy="9709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772400" y="4485173"/>
            <a:ext cx="970823" cy="9709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228612" y="4515475"/>
            <a:ext cx="970823" cy="9709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24063" y="171271"/>
            <a:ext cx="8077200" cy="1200329"/>
          </a:xfrm>
          <a:prstGeom prst="rect">
            <a:avLst/>
          </a:prstGeom>
          <a:noFill/>
        </p:spPr>
        <p:txBody>
          <a:bodyPr wrap="square" rtlCol="0">
            <a:spAutoFit/>
          </a:bodyPr>
          <a:lstStyle/>
          <a:p>
            <a:pPr algn="ctr"/>
            <a:r>
              <a:rPr lang="en-US" sz="2400" b="1" dirty="0" smtClean="0">
                <a:solidFill>
                  <a:srgbClr val="002060"/>
                </a:solidFill>
              </a:rPr>
              <a:t>C5 Surface-Temperature Screen on Spring Snow-Cover Mapping in the Sierra Nevada Mts., </a:t>
            </a:r>
            <a:r>
              <a:rPr lang="en-US" sz="2400" b="1" dirty="0">
                <a:solidFill>
                  <a:srgbClr val="002060"/>
                </a:solidFill>
              </a:rPr>
              <a:t>USA - </a:t>
            </a:r>
            <a:r>
              <a:rPr lang="en-US" sz="2400" b="1" dirty="0" smtClean="0">
                <a:solidFill>
                  <a:srgbClr val="002060"/>
                </a:solidFill>
              </a:rPr>
              <a:t>spring </a:t>
            </a:r>
            <a:r>
              <a:rPr lang="en-US" sz="2400" b="1" dirty="0">
                <a:solidFill>
                  <a:srgbClr val="002060"/>
                </a:solidFill>
              </a:rPr>
              <a:t>– summer mountain snow cover omission error in C5 is corrected in C6 </a:t>
            </a:r>
          </a:p>
        </p:txBody>
      </p:sp>
    </p:spTree>
    <p:extLst>
      <p:ext uri="{BB962C8B-B14F-4D97-AF65-F5344CB8AC3E}">
        <p14:creationId xmlns:p14="http://schemas.microsoft.com/office/powerpoint/2010/main" val="3866137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4800"/>
            <a:ext cx="8001000" cy="553998"/>
          </a:xfrm>
          <a:prstGeom prst="rect">
            <a:avLst/>
          </a:prstGeom>
          <a:noFill/>
        </p:spPr>
        <p:txBody>
          <a:bodyPr wrap="square" rtlCol="0">
            <a:spAutoFit/>
          </a:bodyPr>
          <a:lstStyle/>
          <a:p>
            <a:pPr algn="ctr"/>
            <a:r>
              <a:rPr lang="en-US" sz="3000" b="1" dirty="0" smtClean="0">
                <a:solidFill>
                  <a:srgbClr val="002060"/>
                </a:solidFill>
              </a:rPr>
              <a:t>Collection-6 (C6) Key Algorithm Improvements</a:t>
            </a:r>
            <a:endParaRPr lang="en-US" sz="3000" b="1" dirty="0">
              <a:solidFill>
                <a:srgbClr val="002060"/>
              </a:solidFill>
            </a:endParaRPr>
          </a:p>
        </p:txBody>
      </p:sp>
      <p:sp>
        <p:nvSpPr>
          <p:cNvPr id="3" name="TextBox 2"/>
          <p:cNvSpPr txBox="1"/>
          <p:nvPr/>
        </p:nvSpPr>
        <p:spPr>
          <a:xfrm>
            <a:off x="533400" y="1045488"/>
            <a:ext cx="8153400" cy="5355312"/>
          </a:xfrm>
          <a:prstGeom prst="rect">
            <a:avLst/>
          </a:prstGeom>
          <a:noFill/>
        </p:spPr>
        <p:txBody>
          <a:bodyPr wrap="square" rtlCol="0">
            <a:spAutoFit/>
          </a:bodyPr>
          <a:lstStyle/>
          <a:p>
            <a:pPr>
              <a:buFont typeface="Arial" pitchFamily="34" charset="0"/>
              <a:buChar char="•"/>
            </a:pPr>
            <a:r>
              <a:rPr lang="en-US" b="1" dirty="0" smtClean="0">
                <a:solidFill>
                  <a:schemeClr val="accent1">
                    <a:lumMod val="40000"/>
                    <a:lumOff val="60000"/>
                  </a:schemeClr>
                </a:solidFill>
              </a:rPr>
              <a:t>Dropped the binary and fractional (FSC) snow products; only Normalized Difference Snow Index (NDSI) will be provided; there are four layers:</a:t>
            </a:r>
          </a:p>
          <a:p>
            <a:pPr lvl="2">
              <a:buFont typeface="Arial" pitchFamily="34" charset="0"/>
              <a:buChar char="•"/>
            </a:pPr>
            <a:r>
              <a:rPr lang="en-US" b="1" dirty="0" smtClean="0">
                <a:solidFill>
                  <a:schemeClr val="accent1">
                    <a:lumMod val="40000"/>
                    <a:lumOff val="60000"/>
                  </a:schemeClr>
                </a:solidFill>
              </a:rPr>
              <a:t>NDSI snow cover thematic product has cloud, ocean and night overlaid</a:t>
            </a:r>
          </a:p>
          <a:p>
            <a:pPr lvl="2">
              <a:buFont typeface="Arial" pitchFamily="34" charset="0"/>
              <a:buChar char="•"/>
            </a:pPr>
            <a:r>
              <a:rPr lang="en-US" b="1" dirty="0" smtClean="0">
                <a:solidFill>
                  <a:schemeClr val="accent1">
                    <a:lumMod val="40000"/>
                    <a:lumOff val="60000"/>
                  </a:schemeClr>
                </a:solidFill>
              </a:rPr>
              <a:t>NDSI data for all land and inland water pixels is provided without the cloud mask so that users can make their own cloud mask, etc.</a:t>
            </a:r>
          </a:p>
          <a:p>
            <a:pPr lvl="2">
              <a:buFont typeface="Arial" pitchFamily="34" charset="0"/>
              <a:buChar char="•"/>
            </a:pPr>
            <a:r>
              <a:rPr lang="en-US" b="1" dirty="0" smtClean="0">
                <a:solidFill>
                  <a:schemeClr val="accent1">
                    <a:lumMod val="40000"/>
                    <a:lumOff val="60000"/>
                  </a:schemeClr>
                </a:solidFill>
              </a:rPr>
              <a:t>Basic quality assurance (QA) data available for quick look of data quality</a:t>
            </a:r>
          </a:p>
          <a:p>
            <a:pPr lvl="2">
              <a:buFont typeface="Arial" pitchFamily="34" charset="0"/>
              <a:buChar char="•"/>
            </a:pPr>
            <a:r>
              <a:rPr lang="en-US" b="1" dirty="0" smtClean="0">
                <a:solidFill>
                  <a:schemeClr val="accent1">
                    <a:lumMod val="40000"/>
                    <a:lumOff val="60000"/>
                  </a:schemeClr>
                </a:solidFill>
              </a:rPr>
              <a:t>QA bit flags show which data screens are applied in the algorithm (e.g., shows where snow decision was reversed or of questionable quality, etc.) </a:t>
            </a:r>
          </a:p>
          <a:p>
            <a:pPr>
              <a:buFont typeface="Arial" pitchFamily="34" charset="0"/>
              <a:buChar char="•"/>
            </a:pPr>
            <a:endParaRPr lang="en-US" b="1" dirty="0" smtClean="0">
              <a:solidFill>
                <a:srgbClr val="002060"/>
              </a:solidFill>
            </a:endParaRPr>
          </a:p>
          <a:p>
            <a:pPr>
              <a:buFont typeface="Arial" pitchFamily="34" charset="0"/>
              <a:buChar char="•"/>
            </a:pPr>
            <a:r>
              <a:rPr lang="en-US" b="1" dirty="0" smtClean="0">
                <a:solidFill>
                  <a:schemeClr val="accent1">
                    <a:lumMod val="40000"/>
                    <a:lumOff val="60000"/>
                  </a:schemeClr>
                </a:solidFill>
              </a:rPr>
              <a:t>Modified the surface temperature screen that erroneously reversed snow detection on some mountains during spring and summer</a:t>
            </a:r>
          </a:p>
          <a:p>
            <a:pPr>
              <a:buFont typeface="Arial" pitchFamily="34" charset="0"/>
              <a:buChar char="•"/>
            </a:pPr>
            <a:endParaRPr lang="en-US" b="1" dirty="0" smtClean="0">
              <a:solidFill>
                <a:srgbClr val="002060"/>
              </a:solidFill>
            </a:endParaRPr>
          </a:p>
          <a:p>
            <a:pPr>
              <a:buFont typeface="Arial" pitchFamily="34" charset="0"/>
              <a:buChar char="•"/>
            </a:pPr>
            <a:r>
              <a:rPr lang="en-US" b="1" dirty="0" smtClean="0">
                <a:solidFill>
                  <a:srgbClr val="002060"/>
                </a:solidFill>
              </a:rPr>
              <a:t>Added new screens to alleviate snow commission errors</a:t>
            </a:r>
          </a:p>
          <a:p>
            <a:pPr>
              <a:buFont typeface="Arial" pitchFamily="34" charset="0"/>
              <a:buChar char="•"/>
            </a:pPr>
            <a:endParaRPr lang="en-US" b="1" dirty="0" smtClean="0">
              <a:solidFill>
                <a:srgbClr val="002060"/>
              </a:solidFill>
            </a:endParaRPr>
          </a:p>
          <a:p>
            <a:pPr>
              <a:buFont typeface="Arial" pitchFamily="34" charset="0"/>
              <a:buChar char="•"/>
            </a:pPr>
            <a:r>
              <a:rPr lang="en-US" b="1" dirty="0" smtClean="0">
                <a:solidFill>
                  <a:srgbClr val="002060"/>
                </a:solidFill>
              </a:rPr>
              <a:t>Increased data information content in the QA data to enable better evaluation of the snow cover result</a:t>
            </a:r>
          </a:p>
          <a:p>
            <a:pPr>
              <a:buFont typeface="Arial" pitchFamily="34" charset="0"/>
              <a:buChar char="•"/>
            </a:pPr>
            <a:endParaRPr lang="en-US" b="1" dirty="0" smtClean="0">
              <a:solidFill>
                <a:srgbClr val="002060"/>
              </a:solidFill>
            </a:endParaRPr>
          </a:p>
          <a:p>
            <a:pPr>
              <a:buFont typeface="Arial" pitchFamily="34" charset="0"/>
              <a:buChar char="•"/>
            </a:pPr>
            <a:r>
              <a:rPr lang="en-US" b="1" dirty="0" smtClean="0">
                <a:solidFill>
                  <a:srgbClr val="002060"/>
                </a:solidFill>
              </a:rPr>
              <a:t>Introduced MOD10AS (uses MOD09 surface reflectance) to improve snow mapping under low-illumination conditions</a:t>
            </a:r>
            <a:endParaRPr lang="en-US" b="1" dirty="0">
              <a:solidFill>
                <a:srgbClr val="002060"/>
              </a:solidFill>
            </a:endParaRPr>
          </a:p>
        </p:txBody>
      </p:sp>
    </p:spTree>
    <p:extLst>
      <p:ext uri="{BB962C8B-B14F-4D97-AF65-F5344CB8AC3E}">
        <p14:creationId xmlns:p14="http://schemas.microsoft.com/office/powerpoint/2010/main" val="2985748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22982"/>
            <a:ext cx="7315200" cy="584775"/>
          </a:xfrm>
          <a:prstGeom prst="rect">
            <a:avLst/>
          </a:prstGeom>
          <a:noFill/>
        </p:spPr>
        <p:txBody>
          <a:bodyPr wrap="square" rtlCol="0">
            <a:spAutoFit/>
          </a:bodyPr>
          <a:lstStyle/>
          <a:p>
            <a:pPr algn="ctr"/>
            <a:r>
              <a:rPr lang="en-US" sz="3200" b="1" dirty="0" smtClean="0">
                <a:solidFill>
                  <a:srgbClr val="002060"/>
                </a:solidFill>
              </a:rPr>
              <a:t>VIIRS Snow-Cover Maps</a:t>
            </a:r>
          </a:p>
        </p:txBody>
      </p:sp>
      <p:sp>
        <p:nvSpPr>
          <p:cNvPr id="4" name="TextBox 3"/>
          <p:cNvSpPr txBox="1"/>
          <p:nvPr/>
        </p:nvSpPr>
        <p:spPr>
          <a:xfrm>
            <a:off x="533400" y="1524000"/>
            <a:ext cx="8077200" cy="4893647"/>
          </a:xfrm>
          <a:prstGeom prst="rect">
            <a:avLst/>
          </a:prstGeom>
          <a:noFill/>
        </p:spPr>
        <p:txBody>
          <a:bodyPr wrap="square" rtlCol="0">
            <a:spAutoFit/>
          </a:bodyPr>
          <a:lstStyle/>
          <a:p>
            <a:pPr>
              <a:buFont typeface="Arial" pitchFamily="34" charset="0"/>
              <a:buChar char="•"/>
            </a:pPr>
            <a:r>
              <a:rPr lang="en-US" sz="2400" b="1" dirty="0" smtClean="0">
                <a:solidFill>
                  <a:srgbClr val="002060"/>
                </a:solidFill>
              </a:rPr>
              <a:t>NOAA </a:t>
            </a:r>
            <a:r>
              <a:rPr lang="en-US" sz="2400" b="1" dirty="0">
                <a:solidFill>
                  <a:srgbClr val="002060"/>
                </a:solidFill>
              </a:rPr>
              <a:t>Interface Data Processing Segment</a:t>
            </a:r>
            <a:r>
              <a:rPr lang="en-US" sz="2400" b="1" dirty="0" smtClean="0">
                <a:solidFill>
                  <a:srgbClr val="002060"/>
                </a:solidFill>
              </a:rPr>
              <a:t> (IDPS) maps were available at launch in fall 2011; the VIIRS IDPS binary snow-cover mapping algorithm was based on the MODIS C5 algorithm</a:t>
            </a:r>
          </a:p>
          <a:p>
            <a:endParaRPr lang="en-US" sz="2400" b="1" dirty="0" smtClean="0">
              <a:solidFill>
                <a:srgbClr val="002060"/>
              </a:solidFill>
            </a:endParaRPr>
          </a:p>
          <a:p>
            <a:pPr>
              <a:buFont typeface="Arial" pitchFamily="34" charset="0"/>
              <a:buChar char="•"/>
            </a:pPr>
            <a:r>
              <a:rPr lang="en-US" sz="2400" b="1" dirty="0" smtClean="0">
                <a:solidFill>
                  <a:srgbClr val="002060"/>
                </a:solidFill>
              </a:rPr>
              <a:t>VIIRS snow-cover maps have improved spatial resolution compared to MODIS, with 375-m resolution for the VIS-NIR bands and 750-m resolution for the IR bands</a:t>
            </a:r>
          </a:p>
          <a:p>
            <a:pPr>
              <a:buFont typeface="Arial" pitchFamily="34" charset="0"/>
              <a:buChar char="•"/>
            </a:pPr>
            <a:endParaRPr lang="en-US" sz="2400" b="1" dirty="0">
              <a:solidFill>
                <a:srgbClr val="002060"/>
              </a:solidFill>
            </a:endParaRPr>
          </a:p>
          <a:p>
            <a:pPr>
              <a:buFont typeface="Arial" pitchFamily="34" charset="0"/>
              <a:buChar char="•"/>
            </a:pPr>
            <a:r>
              <a:rPr lang="en-US" sz="2400" b="1" dirty="0">
                <a:solidFill>
                  <a:srgbClr val="002060"/>
                </a:solidFill>
              </a:rPr>
              <a:t>NASA researchers a</a:t>
            </a:r>
            <a:r>
              <a:rPr lang="en-US" sz="2400" b="1" dirty="0" smtClean="0">
                <a:solidFill>
                  <a:srgbClr val="002060"/>
                </a:solidFill>
              </a:rPr>
              <a:t>re </a:t>
            </a:r>
            <a:r>
              <a:rPr lang="en-US" sz="2400" b="1" dirty="0">
                <a:solidFill>
                  <a:srgbClr val="002060"/>
                </a:solidFill>
              </a:rPr>
              <a:t>funded to produce NASA VIIRS </a:t>
            </a:r>
            <a:r>
              <a:rPr lang="en-US" sz="2400" b="1" dirty="0" smtClean="0">
                <a:solidFill>
                  <a:srgbClr val="002060"/>
                </a:solidFill>
              </a:rPr>
              <a:t>geophysical products; </a:t>
            </a:r>
            <a:r>
              <a:rPr lang="en-US" sz="2400" b="1" dirty="0">
                <a:solidFill>
                  <a:srgbClr val="002060"/>
                </a:solidFill>
              </a:rPr>
              <a:t>the VIIRS C2 algorithm is based on the MODIS C6 algorithm </a:t>
            </a:r>
          </a:p>
          <a:p>
            <a:pPr>
              <a:buFont typeface="Arial" pitchFamily="34" charset="0"/>
              <a:buChar char="•"/>
            </a:pPr>
            <a:endParaRPr lang="en-US" sz="2400" b="1" dirty="0" smtClean="0">
              <a:solidFill>
                <a:srgbClr val="002060"/>
              </a:solidFill>
            </a:endParaRPr>
          </a:p>
        </p:txBody>
      </p:sp>
    </p:spTree>
    <p:extLst>
      <p:ext uri="{BB962C8B-B14F-4D97-AF65-F5344CB8AC3E}">
        <p14:creationId xmlns:p14="http://schemas.microsoft.com/office/powerpoint/2010/main" val="1506929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ll\Desktop\GreatLakes_NPP_VSCM_v2.jpg"/>
          <p:cNvPicPr>
            <a:picLocks noChangeAspect="1" noChangeArrowheads="1"/>
          </p:cNvPicPr>
          <p:nvPr/>
        </p:nvPicPr>
        <p:blipFill>
          <a:blip r:embed="rId3" cstate="print"/>
          <a:srcRect/>
          <a:stretch>
            <a:fillRect/>
          </a:stretch>
        </p:blipFill>
        <p:spPr bwMode="auto">
          <a:xfrm>
            <a:off x="914400" y="1172075"/>
            <a:ext cx="7239000" cy="5429251"/>
          </a:xfrm>
          <a:prstGeom prst="rect">
            <a:avLst/>
          </a:prstGeom>
          <a:noFill/>
          <a:ln>
            <a:solidFill>
              <a:schemeClr val="accent1"/>
            </a:solidFill>
          </a:ln>
        </p:spPr>
      </p:pic>
      <p:sp>
        <p:nvSpPr>
          <p:cNvPr id="6" name="TextBox 5"/>
          <p:cNvSpPr txBox="1"/>
          <p:nvPr/>
        </p:nvSpPr>
        <p:spPr>
          <a:xfrm>
            <a:off x="914400" y="228600"/>
            <a:ext cx="7315200" cy="800219"/>
          </a:xfrm>
          <a:prstGeom prst="rect">
            <a:avLst/>
          </a:prstGeom>
          <a:noFill/>
        </p:spPr>
        <p:txBody>
          <a:bodyPr wrap="square" rtlCol="0">
            <a:spAutoFit/>
          </a:bodyPr>
          <a:lstStyle/>
          <a:p>
            <a:pPr algn="ctr"/>
            <a:r>
              <a:rPr lang="en-US" sz="2800" b="1" dirty="0" smtClean="0">
                <a:solidFill>
                  <a:srgbClr val="002060"/>
                </a:solidFill>
              </a:rPr>
              <a:t>IDPS VIIRS Binary Snow-Cover Map*</a:t>
            </a:r>
          </a:p>
          <a:p>
            <a:pPr algn="ctr"/>
            <a:r>
              <a:rPr lang="en-US" b="1" dirty="0" smtClean="0">
                <a:solidFill>
                  <a:srgbClr val="002060"/>
                </a:solidFill>
              </a:rPr>
              <a:t>12 February 2012</a:t>
            </a:r>
            <a:endParaRPr lang="en-US" b="1" dirty="0">
              <a:solidFill>
                <a:srgbClr val="002060"/>
              </a:solidFill>
            </a:endParaRPr>
          </a:p>
        </p:txBody>
      </p:sp>
      <p:sp>
        <p:nvSpPr>
          <p:cNvPr id="2" name="TextBox 1"/>
          <p:cNvSpPr txBox="1"/>
          <p:nvPr/>
        </p:nvSpPr>
        <p:spPr>
          <a:xfrm>
            <a:off x="0" y="6629400"/>
            <a:ext cx="3124200" cy="261610"/>
          </a:xfrm>
          <a:prstGeom prst="rect">
            <a:avLst/>
          </a:prstGeom>
          <a:noFill/>
        </p:spPr>
        <p:txBody>
          <a:bodyPr wrap="square" rtlCol="0">
            <a:spAutoFit/>
          </a:bodyPr>
          <a:lstStyle/>
          <a:p>
            <a:r>
              <a:rPr lang="en-US" sz="1100" dirty="0" smtClean="0">
                <a:solidFill>
                  <a:srgbClr val="002060"/>
                </a:solidFill>
              </a:rPr>
              <a:t>*Based on MODIS C5 algorithm</a:t>
            </a:r>
            <a:endParaRPr lang="en-US" sz="1100" dirty="0">
              <a:solidFill>
                <a:srgbClr val="002060"/>
              </a:solidFill>
            </a:endParaRPr>
          </a:p>
        </p:txBody>
      </p:sp>
    </p:spTree>
    <p:extLst>
      <p:ext uri="{BB962C8B-B14F-4D97-AF65-F5344CB8AC3E}">
        <p14:creationId xmlns:p14="http://schemas.microsoft.com/office/powerpoint/2010/main" val="1519200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143000"/>
            <a:ext cx="8529373" cy="707886"/>
          </a:xfrm>
          <a:prstGeom prst="rect">
            <a:avLst/>
          </a:prstGeom>
          <a:noFill/>
        </p:spPr>
        <p:txBody>
          <a:bodyPr wrap="square" rtlCol="0">
            <a:spAutoFit/>
          </a:bodyPr>
          <a:lstStyle/>
          <a:p>
            <a:pPr algn="ctr"/>
            <a:r>
              <a:rPr lang="en-US" sz="4000" b="1" dirty="0" smtClean="0">
                <a:solidFill>
                  <a:srgbClr val="002060"/>
                </a:solidFill>
              </a:rPr>
              <a:t>Collaborators</a:t>
            </a:r>
            <a:endParaRPr lang="en-US" sz="4000" b="1" dirty="0">
              <a:solidFill>
                <a:srgbClr val="002060"/>
              </a:solidFill>
            </a:endParaRPr>
          </a:p>
        </p:txBody>
      </p:sp>
      <p:sp>
        <p:nvSpPr>
          <p:cNvPr id="4" name="TextBox 3"/>
          <p:cNvSpPr txBox="1"/>
          <p:nvPr/>
        </p:nvSpPr>
        <p:spPr>
          <a:xfrm>
            <a:off x="1981200" y="2260937"/>
            <a:ext cx="5181600" cy="707886"/>
          </a:xfrm>
          <a:prstGeom prst="rect">
            <a:avLst/>
          </a:prstGeom>
          <a:noFill/>
        </p:spPr>
        <p:txBody>
          <a:bodyPr wrap="square" rtlCol="0">
            <a:spAutoFit/>
          </a:bodyPr>
          <a:lstStyle/>
          <a:p>
            <a:pPr algn="ctr"/>
            <a:r>
              <a:rPr lang="en-US" sz="2000" b="1" dirty="0" err="1" smtClean="0">
                <a:solidFill>
                  <a:srgbClr val="002060"/>
                </a:solidFill>
              </a:rPr>
              <a:t>Nicolo</a:t>
            </a:r>
            <a:r>
              <a:rPr lang="en-US" sz="2000" b="1" dirty="0" smtClean="0">
                <a:solidFill>
                  <a:srgbClr val="002060"/>
                </a:solidFill>
              </a:rPr>
              <a:t> E. DiGirolamo</a:t>
            </a:r>
            <a:r>
              <a:rPr lang="en-US" sz="2000" baseline="30000" dirty="0" smtClean="0">
                <a:solidFill>
                  <a:srgbClr val="002060"/>
                </a:solidFill>
              </a:rPr>
              <a:t>1,2</a:t>
            </a:r>
          </a:p>
          <a:p>
            <a:pPr algn="ctr"/>
            <a:r>
              <a:rPr lang="en-US" sz="2000" b="1" dirty="0" smtClean="0">
                <a:solidFill>
                  <a:srgbClr val="002060"/>
                </a:solidFill>
              </a:rPr>
              <a:t>Miguel O. Román</a:t>
            </a:r>
            <a:r>
              <a:rPr lang="en-US" sz="2000" baseline="30000" dirty="0" smtClean="0">
                <a:solidFill>
                  <a:srgbClr val="002060"/>
                </a:solidFill>
              </a:rPr>
              <a:t>3</a:t>
            </a:r>
            <a:endParaRPr lang="en-US" sz="1600" b="1" baseline="30000" dirty="0" smtClean="0">
              <a:solidFill>
                <a:srgbClr val="002060"/>
              </a:solidFill>
            </a:endParaRPr>
          </a:p>
        </p:txBody>
      </p:sp>
      <p:sp>
        <p:nvSpPr>
          <p:cNvPr id="5" name="TextBox 4"/>
          <p:cNvSpPr txBox="1"/>
          <p:nvPr/>
        </p:nvSpPr>
        <p:spPr>
          <a:xfrm>
            <a:off x="1981200" y="3581400"/>
            <a:ext cx="5257800" cy="2015936"/>
          </a:xfrm>
          <a:prstGeom prst="rect">
            <a:avLst/>
          </a:prstGeom>
          <a:noFill/>
        </p:spPr>
        <p:txBody>
          <a:bodyPr wrap="square" rtlCol="0">
            <a:spAutoFit/>
          </a:bodyPr>
          <a:lstStyle/>
          <a:p>
            <a:pPr algn="ctr"/>
            <a:r>
              <a:rPr lang="en-US" sz="1400" b="1" baseline="30000" dirty="0">
                <a:solidFill>
                  <a:srgbClr val="002060"/>
                </a:solidFill>
              </a:rPr>
              <a:t>1</a:t>
            </a:r>
            <a:r>
              <a:rPr lang="en-US" sz="1400" b="1" dirty="0">
                <a:solidFill>
                  <a:srgbClr val="002060"/>
                </a:solidFill>
              </a:rPr>
              <a:t>SSAI, Lanham, MD</a:t>
            </a:r>
          </a:p>
          <a:p>
            <a:pPr algn="ctr"/>
            <a:r>
              <a:rPr lang="en-US" sz="1400" b="1" baseline="30000" dirty="0" smtClean="0">
                <a:solidFill>
                  <a:srgbClr val="002060"/>
                </a:solidFill>
              </a:rPr>
              <a:t>2</a:t>
            </a:r>
            <a:r>
              <a:rPr lang="en-US" sz="1400" b="1" dirty="0" smtClean="0">
                <a:solidFill>
                  <a:srgbClr val="002060"/>
                </a:solidFill>
              </a:rPr>
              <a:t>Cryospheric Sciences </a:t>
            </a:r>
            <a:r>
              <a:rPr lang="en-US" sz="1400" b="1" dirty="0">
                <a:solidFill>
                  <a:srgbClr val="002060"/>
                </a:solidFill>
              </a:rPr>
              <a:t>Laboratory NASA / Goddard Space Flight Center Greenbelt, MD</a:t>
            </a:r>
          </a:p>
          <a:p>
            <a:pPr algn="ctr"/>
            <a:endParaRPr lang="en-US" sz="1400" b="1" dirty="0" smtClean="0">
              <a:solidFill>
                <a:srgbClr val="002060"/>
              </a:solidFill>
            </a:endParaRPr>
          </a:p>
          <a:p>
            <a:pPr algn="ctr"/>
            <a:r>
              <a:rPr lang="en-US" sz="1400" b="1" baseline="30000" dirty="0" smtClean="0">
                <a:solidFill>
                  <a:srgbClr val="002060"/>
                </a:solidFill>
              </a:rPr>
              <a:t>3</a:t>
            </a:r>
            <a:r>
              <a:rPr lang="en-US" sz="1400" b="1" dirty="0" smtClean="0">
                <a:solidFill>
                  <a:srgbClr val="002060"/>
                </a:solidFill>
              </a:rPr>
              <a:t>Terrestrial Information Systems Laboratory NASA / Goddard Space Flight Center Greenbelt, MD</a:t>
            </a:r>
          </a:p>
          <a:p>
            <a:pPr algn="ctr"/>
            <a:endParaRPr lang="en-US" sz="1400" b="1" dirty="0">
              <a:solidFill>
                <a:srgbClr val="002060"/>
              </a:solidFill>
            </a:endParaRPr>
          </a:p>
          <a:p>
            <a:pPr algn="ctr"/>
            <a:endParaRPr lang="en-US" sz="1400" b="1" dirty="0" smtClean="0">
              <a:solidFill>
                <a:srgbClr val="002060"/>
              </a:solidFill>
            </a:endParaRPr>
          </a:p>
          <a:p>
            <a:pPr algn="ctr"/>
            <a:endParaRPr lang="en-US" sz="1300" b="1" dirty="0" smtClean="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438400"/>
            <a:ext cx="8610600" cy="1569660"/>
          </a:xfrm>
          <a:prstGeom prst="rect">
            <a:avLst/>
          </a:prstGeom>
          <a:noFill/>
        </p:spPr>
        <p:txBody>
          <a:bodyPr wrap="square" rtlCol="0">
            <a:spAutoFit/>
          </a:bodyPr>
          <a:lstStyle/>
          <a:p>
            <a:r>
              <a:rPr lang="en-US" sz="2400" b="1" dirty="0" smtClean="0">
                <a:solidFill>
                  <a:srgbClr val="002060"/>
                </a:solidFill>
              </a:rPr>
              <a:t>To </a:t>
            </a:r>
            <a:r>
              <a:rPr lang="en-US" sz="2400" b="1" dirty="0">
                <a:solidFill>
                  <a:srgbClr val="002060"/>
                </a:solidFill>
              </a:rPr>
              <a:t>make the NASA VIIRS snow-cover mapping algorithms compatible with the C6 MODIS Terra and Aqua snow-cover algorithms for eventual development of a climate-data record (CDR) </a:t>
            </a:r>
            <a:r>
              <a:rPr lang="en-US" sz="2400" b="1" dirty="0" smtClean="0">
                <a:solidFill>
                  <a:srgbClr val="002060"/>
                </a:solidFill>
              </a:rPr>
              <a:t>using </a:t>
            </a:r>
            <a:r>
              <a:rPr lang="en-US" sz="2400" b="1" dirty="0">
                <a:solidFill>
                  <a:srgbClr val="002060"/>
                </a:solidFill>
              </a:rPr>
              <a:t>the three </a:t>
            </a:r>
            <a:r>
              <a:rPr lang="en-US" sz="2400" b="1" dirty="0" smtClean="0">
                <a:solidFill>
                  <a:srgbClr val="002060"/>
                </a:solidFill>
              </a:rPr>
              <a:t>sensors (and future JPSS sensors)</a:t>
            </a:r>
            <a:endParaRPr lang="en-US" sz="2400" b="1" dirty="0">
              <a:solidFill>
                <a:srgbClr val="002060"/>
              </a:solidFill>
            </a:endParaRPr>
          </a:p>
        </p:txBody>
      </p:sp>
      <p:sp>
        <p:nvSpPr>
          <p:cNvPr id="3" name="TextBox 2"/>
          <p:cNvSpPr txBox="1"/>
          <p:nvPr/>
        </p:nvSpPr>
        <p:spPr>
          <a:xfrm>
            <a:off x="914400" y="838200"/>
            <a:ext cx="7315200" cy="1077218"/>
          </a:xfrm>
          <a:prstGeom prst="rect">
            <a:avLst/>
          </a:prstGeom>
          <a:noFill/>
        </p:spPr>
        <p:txBody>
          <a:bodyPr wrap="square" rtlCol="0">
            <a:spAutoFit/>
          </a:bodyPr>
          <a:lstStyle/>
          <a:p>
            <a:pPr algn="ctr"/>
            <a:r>
              <a:rPr lang="en-US" sz="3200" b="1" dirty="0" smtClean="0">
                <a:solidFill>
                  <a:srgbClr val="002060"/>
                </a:solidFill>
              </a:rPr>
              <a:t>Objective of NASA VIIRS Snow-Cover Maps Collection (C2)</a:t>
            </a:r>
          </a:p>
        </p:txBody>
      </p:sp>
    </p:spTree>
    <p:extLst>
      <p:ext uri="{BB962C8B-B14F-4D97-AF65-F5344CB8AC3E}">
        <p14:creationId xmlns:p14="http://schemas.microsoft.com/office/powerpoint/2010/main" val="2971796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6028" y="397133"/>
            <a:ext cx="86106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b="1" dirty="0" smtClean="0">
                <a:solidFill>
                  <a:srgbClr val="002060"/>
                </a:solidFill>
                <a:ea typeface="Times New Roman" panose="02020603050405020304" pitchFamily="18" charset="0"/>
                <a:cs typeface="Arial" panose="020B0604020202020204" pitchFamily="34" charset="0"/>
              </a:rPr>
              <a:t>NASA VIIRS</a:t>
            </a:r>
            <a:r>
              <a:rPr kumimoji="0" lang="en-US" altLang="en-US" sz="3200" b="1"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 snow-cover products produced at the </a:t>
            </a:r>
            <a:r>
              <a:rPr lang="en-US" altLang="en-US" sz="3200" b="1" dirty="0">
                <a:solidFill>
                  <a:srgbClr val="002060"/>
                </a:solidFill>
                <a:ea typeface="Times New Roman" panose="02020603050405020304" pitchFamily="18" charset="0"/>
                <a:cs typeface="Arial" panose="020B0604020202020204" pitchFamily="34" charset="0"/>
              </a:rPr>
              <a:t>L</a:t>
            </a:r>
            <a:r>
              <a:rPr kumimoji="0" lang="en-US" altLang="en-US" sz="3200" b="1"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and </a:t>
            </a:r>
            <a:r>
              <a:rPr kumimoji="0" lang="en-US" altLang="en-US" sz="3200" b="1" i="0" u="sng"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S</a:t>
            </a:r>
            <a:r>
              <a:rPr kumimoji="0" lang="en-US" altLang="en-US" sz="3200" b="1"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cience </a:t>
            </a:r>
            <a:r>
              <a:rPr kumimoji="0" lang="en-US" altLang="en-US" sz="3200" b="1" i="0" u="sng"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I</a:t>
            </a:r>
            <a:r>
              <a:rPr kumimoji="0" lang="en-US" altLang="en-US" sz="3200" b="1"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nvestigator-led </a:t>
            </a:r>
            <a:r>
              <a:rPr kumimoji="0" lang="en-US" altLang="en-US" sz="3200" b="1" i="0" u="sng"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P</a:t>
            </a:r>
            <a:r>
              <a:rPr kumimoji="0" lang="en-US" altLang="en-US" sz="3200" b="1"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rocessing </a:t>
            </a:r>
            <a:r>
              <a:rPr kumimoji="0" lang="en-US" altLang="en-US" sz="3200" b="1" i="0" u="sng"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S</a:t>
            </a:r>
            <a:r>
              <a:rPr kumimoji="0" lang="en-US" altLang="en-US" sz="3200" b="1"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ystem (LSIPS)</a:t>
            </a:r>
            <a:endParaRPr kumimoji="0" lang="en-US" altLang="en-US" sz="3200" b="1" i="0" u="none" strike="noStrike" cap="none" normalizeH="0" baseline="0" dirty="0" smtClean="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838200" y="2286000"/>
            <a:ext cx="8305800" cy="3354765"/>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solidFill>
                  <a:srgbClr val="002060"/>
                </a:solidFill>
              </a:rPr>
              <a:t>Snow Cover L2 Daily Swath, VNP10_L2</a:t>
            </a:r>
          </a:p>
          <a:p>
            <a:pPr marL="800100" lvl="1" indent="-342900">
              <a:buFont typeface="Arial" panose="020B0604020202020204" pitchFamily="34" charset="0"/>
              <a:buChar char="•"/>
            </a:pPr>
            <a:r>
              <a:rPr lang="en-US" sz="2000" b="1" dirty="0" smtClean="0">
                <a:solidFill>
                  <a:srgbClr val="002060"/>
                </a:solidFill>
              </a:rPr>
              <a:t>VIIRS/NPP Snow Cover 6-min swath, 375 m</a:t>
            </a:r>
          </a:p>
          <a:p>
            <a:pPr marL="342900" indent="-342900">
              <a:buFont typeface="Arial" panose="020B0604020202020204" pitchFamily="34" charset="0"/>
              <a:buChar char="•"/>
            </a:pPr>
            <a:endParaRPr lang="en-US" sz="2000" b="1" dirty="0">
              <a:solidFill>
                <a:srgbClr val="002060"/>
              </a:solidFill>
            </a:endParaRPr>
          </a:p>
          <a:p>
            <a:pPr marL="342900" indent="-342900">
              <a:buFont typeface="Arial" panose="020B0604020202020204" pitchFamily="34" charset="0"/>
              <a:buChar char="•"/>
            </a:pPr>
            <a:r>
              <a:rPr lang="en-US" sz="2400" b="1" dirty="0" smtClean="0">
                <a:solidFill>
                  <a:srgbClr val="002060"/>
                </a:solidFill>
              </a:rPr>
              <a:t>Snow Cover L2G Daily Tiled, VNP10A1</a:t>
            </a:r>
          </a:p>
          <a:p>
            <a:pPr marL="800100" lvl="1" indent="-342900">
              <a:buFont typeface="Arial" panose="020B0604020202020204" pitchFamily="34" charset="0"/>
              <a:buChar char="•"/>
            </a:pPr>
            <a:r>
              <a:rPr lang="en-US" sz="2000" b="1" dirty="0" smtClean="0">
                <a:solidFill>
                  <a:srgbClr val="002060"/>
                </a:solidFill>
              </a:rPr>
              <a:t>VIIRS/NPP </a:t>
            </a:r>
            <a:r>
              <a:rPr lang="en-US" sz="2000" b="1" dirty="0">
                <a:solidFill>
                  <a:srgbClr val="002060"/>
                </a:solidFill>
              </a:rPr>
              <a:t>Snow Cover </a:t>
            </a:r>
            <a:r>
              <a:rPr lang="en-US" sz="2000" b="1" dirty="0" smtClean="0">
                <a:solidFill>
                  <a:srgbClr val="002060"/>
                </a:solidFill>
              </a:rPr>
              <a:t>Map Daily L2G Global, 375 m SIN Grid Day</a:t>
            </a:r>
            <a:endParaRPr lang="en-US" sz="2000" b="1" dirty="0">
              <a:solidFill>
                <a:srgbClr val="002060"/>
              </a:solidFill>
            </a:endParaRPr>
          </a:p>
          <a:p>
            <a:pPr marL="342900" indent="-342900">
              <a:buFont typeface="Arial" panose="020B0604020202020204" pitchFamily="34" charset="0"/>
              <a:buChar char="•"/>
            </a:pPr>
            <a:endParaRPr lang="en-US" sz="2000" b="1" dirty="0" smtClean="0">
              <a:solidFill>
                <a:srgbClr val="002060"/>
              </a:solidFill>
            </a:endParaRPr>
          </a:p>
          <a:p>
            <a:pPr marL="342900" indent="-342900">
              <a:buFont typeface="Arial" panose="020B0604020202020204" pitchFamily="34" charset="0"/>
              <a:buChar char="•"/>
            </a:pPr>
            <a:endParaRPr lang="en-US" sz="2000" b="1" dirty="0">
              <a:solidFill>
                <a:srgbClr val="002060"/>
              </a:solidFill>
            </a:endParaRPr>
          </a:p>
          <a:p>
            <a:pPr marL="342900" indent="-342900">
              <a:buFont typeface="Arial" panose="020B0604020202020204" pitchFamily="34" charset="0"/>
              <a:buChar char="•"/>
            </a:pPr>
            <a:r>
              <a:rPr lang="en-US" sz="2400" b="1" dirty="0" smtClean="0">
                <a:solidFill>
                  <a:srgbClr val="002060"/>
                </a:solidFill>
              </a:rPr>
              <a:t>Snow Cover L3 CMG, VNP10C1</a:t>
            </a:r>
          </a:p>
          <a:p>
            <a:pPr marL="800100" lvl="1" indent="-342900">
              <a:buFont typeface="Arial" panose="020B0604020202020204" pitchFamily="34" charset="0"/>
              <a:buChar char="•"/>
            </a:pPr>
            <a:r>
              <a:rPr lang="en-US" sz="2000" b="1" dirty="0" smtClean="0">
                <a:solidFill>
                  <a:srgbClr val="002060"/>
                </a:solidFill>
              </a:rPr>
              <a:t>VIIRS/NPP </a:t>
            </a:r>
            <a:r>
              <a:rPr lang="en-US" sz="2000" b="1" dirty="0">
                <a:solidFill>
                  <a:srgbClr val="002060"/>
                </a:solidFill>
              </a:rPr>
              <a:t>Snow Cover </a:t>
            </a:r>
            <a:r>
              <a:rPr lang="en-US" sz="2000" b="1" dirty="0" smtClean="0">
                <a:solidFill>
                  <a:srgbClr val="002060"/>
                </a:solidFill>
              </a:rPr>
              <a:t>L3 Global, 0.05° X 0.05° climate-modeling    grid (CMG)</a:t>
            </a:r>
            <a:endParaRPr lang="en-US" sz="2000" b="1" dirty="0">
              <a:solidFill>
                <a:srgbClr val="002060"/>
              </a:solidFill>
            </a:endParaRPr>
          </a:p>
        </p:txBody>
      </p:sp>
      <p:sp>
        <p:nvSpPr>
          <p:cNvPr id="6" name="TextBox 5"/>
          <p:cNvSpPr txBox="1"/>
          <p:nvPr/>
        </p:nvSpPr>
        <p:spPr>
          <a:xfrm>
            <a:off x="6172200" y="6400800"/>
            <a:ext cx="2743200" cy="276999"/>
          </a:xfrm>
          <a:prstGeom prst="rect">
            <a:avLst/>
          </a:prstGeom>
          <a:noFill/>
        </p:spPr>
        <p:txBody>
          <a:bodyPr wrap="square" rtlCol="0">
            <a:spAutoFit/>
          </a:bodyPr>
          <a:lstStyle/>
          <a:p>
            <a:r>
              <a:rPr lang="en-US" sz="1200" dirty="0" smtClean="0">
                <a:solidFill>
                  <a:srgbClr val="002060"/>
                </a:solidFill>
              </a:rPr>
              <a:t>Riggs et al., 2016: MODIS C6 User Guide</a:t>
            </a:r>
            <a:endParaRPr lang="en-US" sz="1200" dirty="0">
              <a:solidFill>
                <a:srgbClr val="002060"/>
              </a:solidFill>
            </a:endParaRPr>
          </a:p>
        </p:txBody>
      </p:sp>
    </p:spTree>
    <p:extLst>
      <p:ext uri="{BB962C8B-B14F-4D97-AF65-F5344CB8AC3E}">
        <p14:creationId xmlns:p14="http://schemas.microsoft.com/office/powerpoint/2010/main" val="3225943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NP10_L2.A2016024.1810.h5.ndsi_snow_cover.jpg"/>
          <p:cNvPicPr>
            <a:picLocks noChangeAspect="1"/>
          </p:cNvPicPr>
          <p:nvPr/>
        </p:nvPicPr>
        <p:blipFill rotWithShape="1">
          <a:blip r:embed="rId3" cstate="print"/>
          <a:srcRect t="14995" b="16130"/>
          <a:stretch/>
        </p:blipFill>
        <p:spPr>
          <a:xfrm>
            <a:off x="4654808" y="2201863"/>
            <a:ext cx="4108193" cy="2911475"/>
          </a:xfrm>
          <a:prstGeom prst="rect">
            <a:avLst/>
          </a:prstGeom>
          <a:ln>
            <a:solidFill>
              <a:srgbClr val="FF0000"/>
            </a:solidFill>
          </a:ln>
        </p:spPr>
      </p:pic>
      <p:pic>
        <p:nvPicPr>
          <p:cNvPr id="3" name="Picture 2" descr="NPP_VIAE_L1.A2016024.1810.rgb.jpg"/>
          <p:cNvPicPr>
            <a:picLocks noChangeAspect="1"/>
          </p:cNvPicPr>
          <p:nvPr/>
        </p:nvPicPr>
        <p:blipFill rotWithShape="1">
          <a:blip r:embed="rId4" cstate="print"/>
          <a:srcRect t="12989" b="12989"/>
          <a:stretch/>
        </p:blipFill>
        <p:spPr>
          <a:xfrm>
            <a:off x="406022" y="2201863"/>
            <a:ext cx="4114800" cy="2914650"/>
          </a:xfrm>
          <a:prstGeom prst="rect">
            <a:avLst/>
          </a:prstGeom>
          <a:ln>
            <a:solidFill>
              <a:srgbClr val="FF0000"/>
            </a:solidFill>
          </a:ln>
        </p:spPr>
      </p:pic>
      <p:sp>
        <p:nvSpPr>
          <p:cNvPr id="4" name="TextBox 3"/>
          <p:cNvSpPr txBox="1"/>
          <p:nvPr/>
        </p:nvSpPr>
        <p:spPr>
          <a:xfrm>
            <a:off x="381000" y="5134603"/>
            <a:ext cx="4139821" cy="369332"/>
          </a:xfrm>
          <a:prstGeom prst="rect">
            <a:avLst/>
          </a:prstGeom>
          <a:noFill/>
        </p:spPr>
        <p:txBody>
          <a:bodyPr wrap="square" rtlCol="0">
            <a:spAutoFit/>
          </a:bodyPr>
          <a:lstStyle/>
          <a:p>
            <a:pPr algn="just"/>
            <a:r>
              <a:rPr lang="en-US" sz="900" dirty="0" smtClean="0">
                <a:solidFill>
                  <a:srgbClr val="002060"/>
                </a:solidFill>
              </a:rPr>
              <a:t>In this color combination snow cover appears in shades of yellow.  Stripes on sides of swath are the onboard bowtie deletion.   </a:t>
            </a:r>
            <a:endParaRPr lang="en-US" sz="900" dirty="0">
              <a:solidFill>
                <a:srgbClr val="002060"/>
              </a:solidFill>
            </a:endParaRPr>
          </a:p>
        </p:txBody>
      </p:sp>
      <p:sp>
        <p:nvSpPr>
          <p:cNvPr id="5" name="TextBox 4"/>
          <p:cNvSpPr txBox="1"/>
          <p:nvPr/>
        </p:nvSpPr>
        <p:spPr>
          <a:xfrm>
            <a:off x="4654808" y="5181600"/>
            <a:ext cx="4184393" cy="369332"/>
          </a:xfrm>
          <a:prstGeom prst="rect">
            <a:avLst/>
          </a:prstGeom>
          <a:noFill/>
        </p:spPr>
        <p:txBody>
          <a:bodyPr wrap="square" rtlCol="0">
            <a:spAutoFit/>
          </a:bodyPr>
          <a:lstStyle/>
          <a:p>
            <a:pPr algn="just"/>
            <a:r>
              <a:rPr lang="en-US" sz="900" dirty="0" err="1" smtClean="0">
                <a:solidFill>
                  <a:srgbClr val="002060"/>
                </a:solidFill>
              </a:rPr>
              <a:t>NDSI_Snow_Cover</a:t>
            </a:r>
            <a:r>
              <a:rPr lang="en-US" sz="900" dirty="0" smtClean="0">
                <a:solidFill>
                  <a:srgbClr val="002060"/>
                </a:solidFill>
              </a:rPr>
              <a:t> is given as 0-100 with clouds masked using the cloud mask from the cloud mask intermediate product (CMIP).  </a:t>
            </a:r>
            <a:endParaRPr lang="en-US" sz="900" dirty="0">
              <a:solidFill>
                <a:srgbClr val="002060"/>
              </a:solidFill>
            </a:endParaRPr>
          </a:p>
        </p:txBody>
      </p:sp>
      <p:sp>
        <p:nvSpPr>
          <p:cNvPr id="6" name="Rectangle 1"/>
          <p:cNvSpPr>
            <a:spLocks noChangeArrowheads="1"/>
          </p:cNvSpPr>
          <p:nvPr/>
        </p:nvSpPr>
        <p:spPr bwMode="auto">
          <a:xfrm>
            <a:off x="425515" y="696368"/>
            <a:ext cx="838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VIIRS false-color image (left) and NASA VIIRS snow-cover</a:t>
            </a:r>
            <a:r>
              <a:rPr kumimoji="0" lang="en-US" altLang="en-US" sz="2800" b="1" i="0" u="none" strike="noStrike" cap="none" normalizeH="0" dirty="0" smtClean="0">
                <a:ln>
                  <a:noFill/>
                </a:ln>
                <a:solidFill>
                  <a:srgbClr val="002060"/>
                </a:solidFill>
                <a:effectLst/>
                <a:ea typeface="Times New Roman" panose="02020603050405020304" pitchFamily="18" charset="0"/>
                <a:cs typeface="Arial" panose="020B0604020202020204" pitchFamily="34" charset="0"/>
              </a:rPr>
              <a:t> map (right) – 24 January 2016</a:t>
            </a:r>
            <a:endParaRPr kumimoji="0" lang="en-US" altLang="en-US" sz="2800" b="0" i="0" u="none" strike="noStrike" cap="none" normalizeH="0" baseline="0" dirty="0" smtClean="0">
              <a:ln>
                <a:noFill/>
              </a:ln>
              <a:solidFill>
                <a:srgbClr val="002060"/>
              </a:solidFill>
              <a:effectLst/>
              <a:latin typeface="Arial" panose="020B0604020202020204" pitchFamily="34" charset="0"/>
            </a:endParaRPr>
          </a:p>
        </p:txBody>
      </p:sp>
      <p:grpSp>
        <p:nvGrpSpPr>
          <p:cNvPr id="8" name="Group 7"/>
          <p:cNvGrpSpPr/>
          <p:nvPr/>
        </p:nvGrpSpPr>
        <p:grpSpPr>
          <a:xfrm>
            <a:off x="5676901" y="2499360"/>
            <a:ext cx="1295400" cy="2057400"/>
            <a:chOff x="7086600" y="1524000"/>
            <a:chExt cx="1295400" cy="2057400"/>
          </a:xfrm>
        </p:grpSpPr>
        <p:sp>
          <p:nvSpPr>
            <p:cNvPr id="9" name="AutoShape 47"/>
            <p:cNvSpPr>
              <a:spLocks noChangeArrowheads="1"/>
            </p:cNvSpPr>
            <p:nvPr/>
          </p:nvSpPr>
          <p:spPr bwMode="auto">
            <a:xfrm>
              <a:off x="7194550" y="2782887"/>
              <a:ext cx="230188" cy="112713"/>
            </a:xfrm>
            <a:prstGeom prst="roundRect">
              <a:avLst>
                <a:gd name="adj" fmla="val 1426"/>
              </a:avLst>
            </a:prstGeom>
            <a:solidFill>
              <a:srgbClr val="8787FF"/>
            </a:solidFill>
            <a:ln w="9525">
              <a:solidFill>
                <a:srgbClr val="000000"/>
              </a:solidFill>
              <a:round/>
              <a:headEnd/>
              <a:tailEnd/>
            </a:ln>
          </p:spPr>
          <p:txBody>
            <a:bodyPr wrap="none" anchor="ctr"/>
            <a:lstStyle/>
            <a:p>
              <a:endParaRPr lang="en-US"/>
            </a:p>
          </p:txBody>
        </p:sp>
        <p:sp>
          <p:nvSpPr>
            <p:cNvPr id="10" name="AutoShape 48"/>
            <p:cNvSpPr>
              <a:spLocks noChangeArrowheads="1"/>
            </p:cNvSpPr>
            <p:nvPr/>
          </p:nvSpPr>
          <p:spPr bwMode="auto">
            <a:xfrm>
              <a:off x="7194550" y="2557463"/>
              <a:ext cx="230188" cy="112713"/>
            </a:xfrm>
            <a:prstGeom prst="roundRect">
              <a:avLst>
                <a:gd name="adj" fmla="val 1426"/>
              </a:avLst>
            </a:prstGeom>
            <a:solidFill>
              <a:srgbClr val="A5A5FF"/>
            </a:solidFill>
            <a:ln w="9525">
              <a:solidFill>
                <a:srgbClr val="000000"/>
              </a:solidFill>
              <a:round/>
              <a:headEnd/>
              <a:tailEnd/>
            </a:ln>
          </p:spPr>
          <p:txBody>
            <a:bodyPr wrap="none" anchor="ctr"/>
            <a:lstStyle/>
            <a:p>
              <a:endParaRPr lang="en-US"/>
            </a:p>
          </p:txBody>
        </p:sp>
        <p:sp>
          <p:nvSpPr>
            <p:cNvPr id="11" name="AutoShape 49"/>
            <p:cNvSpPr>
              <a:spLocks noChangeArrowheads="1"/>
            </p:cNvSpPr>
            <p:nvPr/>
          </p:nvSpPr>
          <p:spPr bwMode="auto">
            <a:xfrm>
              <a:off x="7194550" y="2447925"/>
              <a:ext cx="230188" cy="112713"/>
            </a:xfrm>
            <a:prstGeom prst="roundRect">
              <a:avLst>
                <a:gd name="adj" fmla="val 1426"/>
              </a:avLst>
            </a:prstGeom>
            <a:solidFill>
              <a:srgbClr val="B4B4FF"/>
            </a:solidFill>
            <a:ln w="9525">
              <a:solidFill>
                <a:srgbClr val="000000"/>
              </a:solidFill>
              <a:round/>
              <a:headEnd/>
              <a:tailEnd/>
            </a:ln>
          </p:spPr>
          <p:txBody>
            <a:bodyPr wrap="none" anchor="ctr"/>
            <a:lstStyle/>
            <a:p>
              <a:endParaRPr lang="en-US"/>
            </a:p>
          </p:txBody>
        </p:sp>
        <p:sp>
          <p:nvSpPr>
            <p:cNvPr id="12" name="AutoShape 50"/>
            <p:cNvSpPr>
              <a:spLocks noChangeArrowheads="1"/>
            </p:cNvSpPr>
            <p:nvPr/>
          </p:nvSpPr>
          <p:spPr bwMode="auto">
            <a:xfrm>
              <a:off x="7194550" y="2338388"/>
              <a:ext cx="230188" cy="112713"/>
            </a:xfrm>
            <a:prstGeom prst="roundRect">
              <a:avLst>
                <a:gd name="adj" fmla="val 1426"/>
              </a:avLst>
            </a:prstGeom>
            <a:solidFill>
              <a:srgbClr val="C3C3FF"/>
            </a:solidFill>
            <a:ln w="9525">
              <a:solidFill>
                <a:srgbClr val="000000"/>
              </a:solidFill>
              <a:round/>
              <a:headEnd/>
              <a:tailEnd/>
            </a:ln>
          </p:spPr>
          <p:txBody>
            <a:bodyPr wrap="none" anchor="ctr"/>
            <a:lstStyle/>
            <a:p>
              <a:endParaRPr lang="en-US"/>
            </a:p>
          </p:txBody>
        </p:sp>
        <p:sp>
          <p:nvSpPr>
            <p:cNvPr id="13" name="AutoShape 51"/>
            <p:cNvSpPr>
              <a:spLocks noChangeArrowheads="1"/>
            </p:cNvSpPr>
            <p:nvPr/>
          </p:nvSpPr>
          <p:spPr bwMode="auto">
            <a:xfrm>
              <a:off x="7194550" y="2228850"/>
              <a:ext cx="230188" cy="112713"/>
            </a:xfrm>
            <a:prstGeom prst="roundRect">
              <a:avLst>
                <a:gd name="adj" fmla="val 1426"/>
              </a:avLst>
            </a:prstGeom>
            <a:solidFill>
              <a:srgbClr val="D2D2FF"/>
            </a:solidFill>
            <a:ln w="9525">
              <a:solidFill>
                <a:srgbClr val="000000"/>
              </a:solidFill>
              <a:round/>
              <a:headEnd/>
              <a:tailEnd/>
            </a:ln>
          </p:spPr>
          <p:txBody>
            <a:bodyPr wrap="none" anchor="ctr"/>
            <a:lstStyle/>
            <a:p>
              <a:endParaRPr lang="en-US"/>
            </a:p>
          </p:txBody>
        </p:sp>
        <p:sp>
          <p:nvSpPr>
            <p:cNvPr id="14" name="AutoShape 52"/>
            <p:cNvSpPr>
              <a:spLocks noChangeArrowheads="1"/>
            </p:cNvSpPr>
            <p:nvPr/>
          </p:nvSpPr>
          <p:spPr bwMode="auto">
            <a:xfrm>
              <a:off x="7194550" y="2119313"/>
              <a:ext cx="228600" cy="109538"/>
            </a:xfrm>
            <a:prstGeom prst="roundRect">
              <a:avLst>
                <a:gd name="adj" fmla="val 1468"/>
              </a:avLst>
            </a:prstGeom>
            <a:solidFill>
              <a:srgbClr val="E1E1FF"/>
            </a:solidFill>
            <a:ln w="9525">
              <a:solidFill>
                <a:schemeClr val="tx1"/>
              </a:solidFill>
              <a:round/>
              <a:headEnd/>
              <a:tailEnd/>
            </a:ln>
          </p:spPr>
          <p:txBody>
            <a:bodyPr wrap="none" anchor="ctr"/>
            <a:lstStyle/>
            <a:p>
              <a:endParaRPr lang="en-US"/>
            </a:p>
          </p:txBody>
        </p:sp>
        <p:sp>
          <p:nvSpPr>
            <p:cNvPr id="15" name="AutoShape 53"/>
            <p:cNvSpPr>
              <a:spLocks noChangeArrowheads="1"/>
            </p:cNvSpPr>
            <p:nvPr/>
          </p:nvSpPr>
          <p:spPr bwMode="auto">
            <a:xfrm>
              <a:off x="7194550" y="2009775"/>
              <a:ext cx="230188" cy="112713"/>
            </a:xfrm>
            <a:prstGeom prst="roundRect">
              <a:avLst>
                <a:gd name="adj" fmla="val 1426"/>
              </a:avLst>
            </a:prstGeom>
            <a:solidFill>
              <a:srgbClr val="F0F0FF"/>
            </a:solidFill>
            <a:ln w="9525">
              <a:solidFill>
                <a:srgbClr val="000000"/>
              </a:solidFill>
              <a:round/>
              <a:headEnd/>
              <a:tailEnd/>
            </a:ln>
          </p:spPr>
          <p:txBody>
            <a:bodyPr wrap="none" anchor="ctr"/>
            <a:lstStyle/>
            <a:p>
              <a:endParaRPr lang="en-US"/>
            </a:p>
          </p:txBody>
        </p:sp>
        <p:sp>
          <p:nvSpPr>
            <p:cNvPr id="16" name="AutoShape 54"/>
            <p:cNvSpPr>
              <a:spLocks noChangeArrowheads="1"/>
            </p:cNvSpPr>
            <p:nvPr/>
          </p:nvSpPr>
          <p:spPr bwMode="auto">
            <a:xfrm>
              <a:off x="7194550" y="1900238"/>
              <a:ext cx="230188" cy="112713"/>
            </a:xfrm>
            <a:prstGeom prst="roundRect">
              <a:avLst>
                <a:gd name="adj" fmla="val 1426"/>
              </a:avLst>
            </a:prstGeom>
            <a:solidFill>
              <a:srgbClr val="FFFFFF"/>
            </a:solidFill>
            <a:ln w="9525">
              <a:solidFill>
                <a:srgbClr val="000000"/>
              </a:solidFill>
              <a:round/>
              <a:headEnd/>
              <a:tailEnd/>
            </a:ln>
          </p:spPr>
          <p:txBody>
            <a:bodyPr wrap="none" anchor="ctr"/>
            <a:lstStyle/>
            <a:p>
              <a:endParaRPr lang="en-US"/>
            </a:p>
          </p:txBody>
        </p:sp>
        <p:sp>
          <p:nvSpPr>
            <p:cNvPr id="17" name="Text Box 55"/>
            <p:cNvSpPr txBox="1">
              <a:spLocks noChangeArrowheads="1"/>
            </p:cNvSpPr>
            <p:nvPr/>
          </p:nvSpPr>
          <p:spPr bwMode="auto">
            <a:xfrm>
              <a:off x="7423152" y="2727325"/>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20</a:t>
              </a:r>
              <a:endParaRPr lang="en-GB" sz="1000" dirty="0">
                <a:solidFill>
                  <a:srgbClr val="000000"/>
                </a:solidFill>
              </a:endParaRPr>
            </a:p>
          </p:txBody>
        </p:sp>
        <p:sp>
          <p:nvSpPr>
            <p:cNvPr id="18" name="Text Box 56"/>
            <p:cNvSpPr txBox="1">
              <a:spLocks noChangeArrowheads="1"/>
            </p:cNvSpPr>
            <p:nvPr/>
          </p:nvSpPr>
          <p:spPr bwMode="auto">
            <a:xfrm>
              <a:off x="7423150" y="2490788"/>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40</a:t>
              </a:r>
              <a:endParaRPr lang="en-GB" sz="1000" dirty="0">
                <a:solidFill>
                  <a:srgbClr val="000000"/>
                </a:solidFill>
              </a:endParaRPr>
            </a:p>
          </p:txBody>
        </p:sp>
        <p:sp>
          <p:nvSpPr>
            <p:cNvPr id="19" name="Text Box 57"/>
            <p:cNvSpPr txBox="1">
              <a:spLocks noChangeArrowheads="1"/>
            </p:cNvSpPr>
            <p:nvPr/>
          </p:nvSpPr>
          <p:spPr bwMode="auto">
            <a:xfrm>
              <a:off x="7423150" y="2381250"/>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50</a:t>
              </a:r>
              <a:endParaRPr lang="en-GB" sz="1000" dirty="0">
                <a:solidFill>
                  <a:srgbClr val="000000"/>
                </a:solidFill>
              </a:endParaRPr>
            </a:p>
          </p:txBody>
        </p:sp>
        <p:sp>
          <p:nvSpPr>
            <p:cNvPr id="20" name="Text Box 58"/>
            <p:cNvSpPr txBox="1">
              <a:spLocks noChangeArrowheads="1"/>
            </p:cNvSpPr>
            <p:nvPr/>
          </p:nvSpPr>
          <p:spPr bwMode="auto">
            <a:xfrm>
              <a:off x="7423150" y="2271713"/>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60</a:t>
              </a:r>
              <a:endParaRPr lang="en-GB" sz="1000" dirty="0">
                <a:solidFill>
                  <a:srgbClr val="000000"/>
                </a:solidFill>
              </a:endParaRPr>
            </a:p>
          </p:txBody>
        </p:sp>
        <p:sp>
          <p:nvSpPr>
            <p:cNvPr id="21" name="Text Box 59"/>
            <p:cNvSpPr txBox="1">
              <a:spLocks noChangeArrowheads="1"/>
            </p:cNvSpPr>
            <p:nvPr/>
          </p:nvSpPr>
          <p:spPr bwMode="auto">
            <a:xfrm>
              <a:off x="7423150" y="2162175"/>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70</a:t>
              </a:r>
              <a:endParaRPr lang="en-GB" sz="1000" dirty="0">
                <a:solidFill>
                  <a:srgbClr val="000000"/>
                </a:solidFill>
              </a:endParaRPr>
            </a:p>
          </p:txBody>
        </p:sp>
        <p:sp>
          <p:nvSpPr>
            <p:cNvPr id="22" name="Text Box 60"/>
            <p:cNvSpPr txBox="1">
              <a:spLocks noChangeArrowheads="1"/>
            </p:cNvSpPr>
            <p:nvPr/>
          </p:nvSpPr>
          <p:spPr bwMode="auto">
            <a:xfrm>
              <a:off x="7419975" y="2055813"/>
              <a:ext cx="695325" cy="244475"/>
            </a:xfrm>
            <a:prstGeom prst="rect">
              <a:avLst/>
            </a:prstGeom>
            <a:noFill/>
            <a:ln w="9525">
              <a:noFill/>
              <a:round/>
              <a:headEnd/>
              <a:tailEnd/>
            </a:ln>
          </p:spPr>
          <p:txBody>
            <a:bodyPr lIns="90000" tIns="45000" rIns="90000" bIns="45000"/>
            <a:lstStyle/>
            <a:p>
              <a:r>
                <a:rPr lang="en-GB" sz="1000" dirty="0">
                  <a:solidFill>
                    <a:srgbClr val="000000"/>
                  </a:solidFill>
                </a:rPr>
                <a:t>  </a:t>
              </a:r>
              <a:r>
                <a:rPr lang="en-GB" sz="1000" dirty="0" smtClean="0">
                  <a:solidFill>
                    <a:srgbClr val="000000"/>
                  </a:solidFill>
                </a:rPr>
                <a:t>80</a:t>
              </a:r>
              <a:endParaRPr lang="en-GB" sz="1000" dirty="0">
                <a:solidFill>
                  <a:srgbClr val="000000"/>
                </a:solidFill>
              </a:endParaRPr>
            </a:p>
          </p:txBody>
        </p:sp>
        <p:sp>
          <p:nvSpPr>
            <p:cNvPr id="23" name="Text Box 61"/>
            <p:cNvSpPr txBox="1">
              <a:spLocks noChangeArrowheads="1"/>
            </p:cNvSpPr>
            <p:nvPr/>
          </p:nvSpPr>
          <p:spPr bwMode="auto">
            <a:xfrm>
              <a:off x="7423150" y="1941513"/>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90</a:t>
              </a:r>
              <a:endParaRPr lang="en-GB" sz="1000" dirty="0">
                <a:solidFill>
                  <a:srgbClr val="000000"/>
                </a:solidFill>
              </a:endParaRPr>
            </a:p>
          </p:txBody>
        </p:sp>
        <p:sp>
          <p:nvSpPr>
            <p:cNvPr id="24" name="Text Box 62"/>
            <p:cNvSpPr txBox="1">
              <a:spLocks noChangeArrowheads="1"/>
            </p:cNvSpPr>
            <p:nvPr/>
          </p:nvSpPr>
          <p:spPr bwMode="auto">
            <a:xfrm>
              <a:off x="7423150" y="1831975"/>
              <a:ext cx="731838" cy="244475"/>
            </a:xfrm>
            <a:prstGeom prst="rect">
              <a:avLst/>
            </a:prstGeom>
            <a:noFill/>
            <a:ln w="9525">
              <a:noFill/>
              <a:round/>
              <a:headEnd/>
              <a:tailEnd/>
            </a:ln>
          </p:spPr>
          <p:txBody>
            <a:bodyPr lIns="90000" tIns="45000" rIns="90000" bIns="45000"/>
            <a:lstStyle/>
            <a:p>
              <a:pPr>
                <a:tabLst>
                  <a:tab pos="723900" algn="l"/>
                </a:tabLst>
              </a:pPr>
              <a:r>
                <a:rPr lang="en-GB" sz="1000" dirty="0" smtClean="0">
                  <a:solidFill>
                    <a:srgbClr val="000000"/>
                  </a:solidFill>
                </a:rPr>
                <a:t>100</a:t>
              </a:r>
              <a:endParaRPr lang="en-GB" sz="1000" dirty="0">
                <a:solidFill>
                  <a:srgbClr val="000000"/>
                </a:solidFill>
              </a:endParaRPr>
            </a:p>
          </p:txBody>
        </p:sp>
        <p:sp>
          <p:nvSpPr>
            <p:cNvPr id="25" name="Text Box 63"/>
            <p:cNvSpPr txBox="1">
              <a:spLocks noChangeArrowheads="1"/>
            </p:cNvSpPr>
            <p:nvPr/>
          </p:nvSpPr>
          <p:spPr bwMode="auto">
            <a:xfrm>
              <a:off x="7086600" y="1524000"/>
              <a:ext cx="1250951" cy="398463"/>
            </a:xfrm>
            <a:prstGeom prst="rect">
              <a:avLst/>
            </a:prstGeom>
            <a:noFill/>
            <a:ln w="9525">
              <a:noFill/>
              <a:round/>
              <a:headEnd/>
              <a:tailEnd/>
            </a:ln>
          </p:spPr>
          <p:txBody>
            <a:bodyPr lIns="90000" tIns="45000" rIns="90000" bIns="45000"/>
            <a:lstStyle/>
            <a:p>
              <a:pPr>
                <a:tabLst>
                  <a:tab pos="723900" algn="l"/>
                </a:tabLst>
              </a:pPr>
              <a:r>
                <a:rPr lang="en-GB" sz="1000" dirty="0" smtClean="0">
                  <a:solidFill>
                    <a:srgbClr val="000000"/>
                  </a:solidFill>
                </a:rPr>
                <a:t>NDSI </a:t>
              </a:r>
              <a:endParaRPr lang="en-GB" sz="1000" dirty="0">
                <a:solidFill>
                  <a:srgbClr val="000000"/>
                </a:solidFill>
              </a:endParaRPr>
            </a:p>
            <a:p>
              <a:pPr>
                <a:tabLst>
                  <a:tab pos="723900" algn="l"/>
                </a:tabLst>
              </a:pPr>
              <a:r>
                <a:rPr lang="en-GB" sz="1000" dirty="0">
                  <a:solidFill>
                    <a:srgbClr val="000000"/>
                  </a:solidFill>
                </a:rPr>
                <a:t>SNOW COVER</a:t>
              </a:r>
            </a:p>
          </p:txBody>
        </p:sp>
        <p:sp>
          <p:nvSpPr>
            <p:cNvPr id="26" name="Text Box 65"/>
            <p:cNvSpPr txBox="1">
              <a:spLocks noChangeArrowheads="1"/>
            </p:cNvSpPr>
            <p:nvPr/>
          </p:nvSpPr>
          <p:spPr bwMode="auto">
            <a:xfrm>
              <a:off x="7439024" y="3179134"/>
              <a:ext cx="685801" cy="274638"/>
            </a:xfrm>
            <a:prstGeom prst="rect">
              <a:avLst/>
            </a:prstGeom>
            <a:noFill/>
            <a:ln w="9525">
              <a:noFill/>
              <a:round/>
              <a:headEnd/>
              <a:tailEnd/>
            </a:ln>
          </p:spPr>
          <p:txBody>
            <a:bodyPr lIns="90000" tIns="45000" rIns="90000" bIns="45000"/>
            <a:lstStyle/>
            <a:p>
              <a:r>
                <a:rPr lang="en-GB" sz="1000" dirty="0">
                  <a:solidFill>
                    <a:srgbClr val="000000"/>
                  </a:solidFill>
                </a:rPr>
                <a:t>Cloud</a:t>
              </a:r>
            </a:p>
          </p:txBody>
        </p:sp>
        <p:sp>
          <p:nvSpPr>
            <p:cNvPr id="27" name="Text Box 66"/>
            <p:cNvSpPr txBox="1">
              <a:spLocks noChangeArrowheads="1"/>
            </p:cNvSpPr>
            <p:nvPr/>
          </p:nvSpPr>
          <p:spPr bwMode="auto">
            <a:xfrm>
              <a:off x="7442199" y="3336925"/>
              <a:ext cx="682626" cy="244475"/>
            </a:xfrm>
            <a:prstGeom prst="rect">
              <a:avLst/>
            </a:prstGeom>
            <a:noFill/>
            <a:ln w="9525">
              <a:noFill/>
              <a:round/>
              <a:headEnd/>
              <a:tailEnd/>
            </a:ln>
          </p:spPr>
          <p:txBody>
            <a:bodyPr lIns="90000" tIns="45000" rIns="90000" bIns="45000"/>
            <a:lstStyle/>
            <a:p>
              <a:r>
                <a:rPr lang="en-GB" sz="1000" dirty="0">
                  <a:solidFill>
                    <a:srgbClr val="000000"/>
                  </a:solidFill>
                </a:rPr>
                <a:t>Water</a:t>
              </a:r>
            </a:p>
          </p:txBody>
        </p:sp>
        <p:sp>
          <p:nvSpPr>
            <p:cNvPr id="28" name="AutoShape 69"/>
            <p:cNvSpPr>
              <a:spLocks noChangeArrowheads="1"/>
            </p:cNvSpPr>
            <p:nvPr/>
          </p:nvSpPr>
          <p:spPr bwMode="auto">
            <a:xfrm>
              <a:off x="7213599" y="3392487"/>
              <a:ext cx="230188" cy="112713"/>
            </a:xfrm>
            <a:prstGeom prst="roundRect">
              <a:avLst>
                <a:gd name="adj" fmla="val 1426"/>
              </a:avLst>
            </a:prstGeom>
            <a:solidFill>
              <a:srgbClr val="0000FF"/>
            </a:solidFill>
            <a:ln w="9525">
              <a:solidFill>
                <a:srgbClr val="000000"/>
              </a:solidFill>
              <a:round/>
              <a:headEnd/>
              <a:tailEnd/>
            </a:ln>
          </p:spPr>
          <p:txBody>
            <a:bodyPr wrap="none" anchor="ctr"/>
            <a:lstStyle/>
            <a:p>
              <a:endParaRPr lang="en-US"/>
            </a:p>
          </p:txBody>
        </p:sp>
        <p:sp>
          <p:nvSpPr>
            <p:cNvPr id="29" name="AutoShape 70"/>
            <p:cNvSpPr>
              <a:spLocks noChangeArrowheads="1"/>
            </p:cNvSpPr>
            <p:nvPr/>
          </p:nvSpPr>
          <p:spPr bwMode="auto">
            <a:xfrm>
              <a:off x="7213599" y="3240087"/>
              <a:ext cx="230188" cy="112713"/>
            </a:xfrm>
            <a:prstGeom prst="roundRect">
              <a:avLst>
                <a:gd name="adj" fmla="val 1426"/>
              </a:avLst>
            </a:prstGeom>
            <a:solidFill>
              <a:srgbClr val="ABABAB"/>
            </a:solidFill>
            <a:ln w="9525">
              <a:solidFill>
                <a:srgbClr val="000000"/>
              </a:solidFill>
              <a:round/>
              <a:headEnd/>
              <a:tailEnd/>
            </a:ln>
          </p:spPr>
          <p:txBody>
            <a:bodyPr wrap="none" anchor="ctr"/>
            <a:lstStyle/>
            <a:p>
              <a:endParaRPr lang="en-US"/>
            </a:p>
          </p:txBody>
        </p:sp>
        <p:sp>
          <p:nvSpPr>
            <p:cNvPr id="30" name="AutoShape 68"/>
            <p:cNvSpPr>
              <a:spLocks noChangeArrowheads="1"/>
            </p:cNvSpPr>
            <p:nvPr/>
          </p:nvSpPr>
          <p:spPr bwMode="auto">
            <a:xfrm>
              <a:off x="7200900" y="2906712"/>
              <a:ext cx="230188" cy="112713"/>
            </a:xfrm>
            <a:prstGeom prst="roundRect">
              <a:avLst>
                <a:gd name="adj" fmla="val 1426"/>
              </a:avLst>
            </a:prstGeom>
            <a:solidFill>
              <a:srgbClr val="2F7357"/>
            </a:solidFill>
            <a:ln w="9525">
              <a:solidFill>
                <a:srgbClr val="000000"/>
              </a:solidFill>
              <a:round/>
              <a:headEnd/>
              <a:tailEnd/>
            </a:ln>
          </p:spPr>
          <p:txBody>
            <a:bodyPr wrap="none" anchor="ctr"/>
            <a:lstStyle/>
            <a:p>
              <a:endParaRPr lang="en-US"/>
            </a:p>
          </p:txBody>
        </p:sp>
        <p:sp>
          <p:nvSpPr>
            <p:cNvPr id="31" name="AutoShape 68"/>
            <p:cNvSpPr>
              <a:spLocks noChangeArrowheads="1"/>
            </p:cNvSpPr>
            <p:nvPr/>
          </p:nvSpPr>
          <p:spPr bwMode="auto">
            <a:xfrm>
              <a:off x="7191375" y="2667000"/>
              <a:ext cx="230188" cy="112713"/>
            </a:xfrm>
            <a:prstGeom prst="roundRect">
              <a:avLst>
                <a:gd name="adj" fmla="val 1426"/>
              </a:avLst>
            </a:prstGeom>
            <a:solidFill>
              <a:srgbClr val="9696FF"/>
            </a:solidFill>
            <a:ln w="9525">
              <a:solidFill>
                <a:srgbClr val="000000"/>
              </a:solidFill>
              <a:round/>
              <a:headEnd/>
              <a:tailEnd/>
            </a:ln>
          </p:spPr>
          <p:txBody>
            <a:bodyPr wrap="none" anchor="ctr"/>
            <a:lstStyle/>
            <a:p>
              <a:endParaRPr lang="en-US"/>
            </a:p>
          </p:txBody>
        </p:sp>
        <p:sp>
          <p:nvSpPr>
            <p:cNvPr id="32" name="Text Box 55"/>
            <p:cNvSpPr txBox="1">
              <a:spLocks noChangeArrowheads="1"/>
            </p:cNvSpPr>
            <p:nvPr/>
          </p:nvSpPr>
          <p:spPr bwMode="auto">
            <a:xfrm>
              <a:off x="7429500" y="2600325"/>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30</a:t>
              </a:r>
              <a:endParaRPr lang="en-GB" sz="1000" dirty="0">
                <a:solidFill>
                  <a:srgbClr val="000000"/>
                </a:solidFill>
              </a:endParaRPr>
            </a:p>
          </p:txBody>
        </p:sp>
        <p:sp>
          <p:nvSpPr>
            <p:cNvPr id="33" name="Text Box 55"/>
            <p:cNvSpPr txBox="1">
              <a:spLocks noChangeArrowheads="1"/>
            </p:cNvSpPr>
            <p:nvPr/>
          </p:nvSpPr>
          <p:spPr bwMode="auto">
            <a:xfrm>
              <a:off x="7429500" y="2847975"/>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  0</a:t>
              </a:r>
              <a:endParaRPr lang="en-GB" sz="1000" dirty="0">
                <a:solidFill>
                  <a:srgbClr val="000000"/>
                </a:solidFill>
              </a:endParaRPr>
            </a:p>
          </p:txBody>
        </p:sp>
        <p:sp>
          <p:nvSpPr>
            <p:cNvPr id="34" name="AutoShape 68"/>
            <p:cNvSpPr>
              <a:spLocks noChangeArrowheads="1"/>
            </p:cNvSpPr>
            <p:nvPr/>
          </p:nvSpPr>
          <p:spPr bwMode="auto">
            <a:xfrm>
              <a:off x="7216146" y="3091011"/>
              <a:ext cx="230188" cy="112713"/>
            </a:xfrm>
            <a:prstGeom prst="roundRect">
              <a:avLst>
                <a:gd name="adj" fmla="val 1426"/>
              </a:avLst>
            </a:prstGeom>
            <a:solidFill>
              <a:srgbClr val="8B0000"/>
            </a:solidFill>
            <a:ln w="9525">
              <a:solidFill>
                <a:srgbClr val="000000"/>
              </a:solidFill>
              <a:round/>
              <a:headEnd/>
              <a:tailEnd/>
            </a:ln>
          </p:spPr>
          <p:txBody>
            <a:bodyPr wrap="none" anchor="ctr"/>
            <a:lstStyle/>
            <a:p>
              <a:endParaRPr lang="en-US"/>
            </a:p>
          </p:txBody>
        </p:sp>
        <p:sp>
          <p:nvSpPr>
            <p:cNvPr id="35" name="Text Box 65"/>
            <p:cNvSpPr txBox="1">
              <a:spLocks noChangeArrowheads="1"/>
            </p:cNvSpPr>
            <p:nvPr/>
          </p:nvSpPr>
          <p:spPr bwMode="auto">
            <a:xfrm>
              <a:off x="7442562" y="3026734"/>
              <a:ext cx="939438" cy="274638"/>
            </a:xfrm>
            <a:prstGeom prst="rect">
              <a:avLst/>
            </a:prstGeom>
            <a:noFill/>
            <a:ln w="9525">
              <a:noFill/>
              <a:round/>
              <a:headEnd/>
              <a:tailEnd/>
            </a:ln>
          </p:spPr>
          <p:txBody>
            <a:bodyPr lIns="90000" tIns="45000" rIns="90000" bIns="45000"/>
            <a:lstStyle/>
            <a:p>
              <a:r>
                <a:rPr lang="en-GB" sz="1000" dirty="0" smtClean="0">
                  <a:solidFill>
                    <a:srgbClr val="000000"/>
                  </a:solidFill>
                </a:rPr>
                <a:t>No decision</a:t>
              </a:r>
              <a:endParaRPr lang="en-GB" sz="1000" dirty="0">
                <a:solidFill>
                  <a:srgbClr val="000000"/>
                </a:solidFill>
              </a:endParaRPr>
            </a:p>
          </p:txBody>
        </p:sp>
      </p:grpSp>
      <p:sp>
        <p:nvSpPr>
          <p:cNvPr id="36" name="Oval 35"/>
          <p:cNvSpPr/>
          <p:nvPr/>
        </p:nvSpPr>
        <p:spPr>
          <a:xfrm>
            <a:off x="1752600" y="3938428"/>
            <a:ext cx="2286000" cy="19289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914546" y="3840870"/>
            <a:ext cx="2286000" cy="19289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190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8110" y="344746"/>
            <a:ext cx="8305800" cy="830997"/>
          </a:xfrm>
          <a:prstGeom prst="rect">
            <a:avLst/>
          </a:prstGeom>
          <a:noFill/>
        </p:spPr>
        <p:txBody>
          <a:bodyPr wrap="square" rtlCol="0">
            <a:spAutoFit/>
          </a:bodyPr>
          <a:lstStyle/>
          <a:p>
            <a:pPr algn="ctr"/>
            <a:r>
              <a:rPr lang="en-US" sz="2400" b="1" dirty="0" smtClean="0">
                <a:solidFill>
                  <a:srgbClr val="002060"/>
                </a:solidFill>
              </a:rPr>
              <a:t>NASA </a:t>
            </a:r>
            <a:r>
              <a:rPr lang="en-US" sz="2400" b="1" dirty="0">
                <a:solidFill>
                  <a:srgbClr val="002060"/>
                </a:solidFill>
              </a:rPr>
              <a:t>VIIRS </a:t>
            </a:r>
            <a:r>
              <a:rPr lang="en-US" sz="2400" b="1" dirty="0" smtClean="0">
                <a:solidFill>
                  <a:srgbClr val="002060"/>
                </a:solidFill>
              </a:rPr>
              <a:t>tile of NDSI Snow Cover* - Wind River Range, Wyo. 29 March 2013</a:t>
            </a:r>
          </a:p>
        </p:txBody>
      </p:sp>
      <p:sp>
        <p:nvSpPr>
          <p:cNvPr id="5" name="TextBox 4"/>
          <p:cNvSpPr txBox="1"/>
          <p:nvPr/>
        </p:nvSpPr>
        <p:spPr>
          <a:xfrm>
            <a:off x="0" y="6642556"/>
            <a:ext cx="1524000" cy="215444"/>
          </a:xfrm>
          <a:prstGeom prst="rect">
            <a:avLst/>
          </a:prstGeom>
          <a:noFill/>
        </p:spPr>
        <p:txBody>
          <a:bodyPr wrap="square" rtlCol="0">
            <a:spAutoFit/>
          </a:bodyPr>
          <a:lstStyle/>
          <a:p>
            <a:r>
              <a:rPr lang="en-US" sz="800" dirty="0" smtClean="0">
                <a:solidFill>
                  <a:srgbClr val="002060"/>
                </a:solidFill>
              </a:rPr>
              <a:t>*</a:t>
            </a:r>
            <a:r>
              <a:rPr lang="en-US" sz="800" b="1" dirty="0" smtClean="0">
                <a:solidFill>
                  <a:srgbClr val="002060"/>
                </a:solidFill>
              </a:rPr>
              <a:t> with IDPS input / cloud mask</a:t>
            </a:r>
            <a:endParaRPr lang="en-US" sz="800" dirty="0"/>
          </a:p>
        </p:txBody>
      </p:sp>
      <p:sp>
        <p:nvSpPr>
          <p:cNvPr id="11" name="TextBox 10"/>
          <p:cNvSpPr txBox="1"/>
          <p:nvPr/>
        </p:nvSpPr>
        <p:spPr>
          <a:xfrm>
            <a:off x="1371600" y="6019800"/>
            <a:ext cx="6400800" cy="369332"/>
          </a:xfrm>
          <a:prstGeom prst="rect">
            <a:avLst/>
          </a:prstGeom>
          <a:noFill/>
        </p:spPr>
        <p:txBody>
          <a:bodyPr wrap="square" rtlCol="0">
            <a:spAutoFit/>
          </a:bodyPr>
          <a:lstStyle/>
          <a:p>
            <a:r>
              <a:rPr lang="en-US" dirty="0" smtClean="0">
                <a:solidFill>
                  <a:srgbClr val="002060"/>
                </a:solidFill>
              </a:rPr>
              <a:t>Projected </a:t>
            </a:r>
            <a:r>
              <a:rPr lang="en-US" dirty="0">
                <a:solidFill>
                  <a:srgbClr val="002060"/>
                </a:solidFill>
              </a:rPr>
              <a:t>and subset image from </a:t>
            </a:r>
            <a:r>
              <a:rPr lang="en-US" dirty="0" smtClean="0">
                <a:solidFill>
                  <a:srgbClr val="002060"/>
                </a:solidFill>
              </a:rPr>
              <a:t>a VIIRS </a:t>
            </a:r>
            <a:r>
              <a:rPr lang="en-US" dirty="0">
                <a:solidFill>
                  <a:srgbClr val="002060"/>
                </a:solidFill>
              </a:rPr>
              <a:t>VNP10_L2 swath </a:t>
            </a:r>
            <a:r>
              <a:rPr lang="en-US" dirty="0" smtClean="0">
                <a:solidFill>
                  <a:srgbClr val="002060"/>
                </a:solidFill>
              </a:rPr>
              <a:t>product</a:t>
            </a:r>
            <a:endParaRPr lang="en-US" dirty="0">
              <a:solidFill>
                <a:srgbClr val="00206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4423" y="5406332"/>
            <a:ext cx="4448577" cy="537268"/>
          </a:xfrm>
          <a:prstGeom prst="rect">
            <a:avLst/>
          </a:prstGeom>
        </p:spPr>
      </p:pic>
      <p:pic>
        <p:nvPicPr>
          <p:cNvPr id="1026" name="Picture 2" descr="C:\Users\dkhall1.NDC\Desktop\VIIRSNP10_L2.A2013090.1945.03110.c7_v2_1_ndsisnow_clouddeny.png"/>
          <p:cNvPicPr>
            <a:picLocks noChangeAspect="1" noChangeArrowheads="1"/>
          </p:cNvPicPr>
          <p:nvPr/>
        </p:nvPicPr>
        <p:blipFill>
          <a:blip r:embed="rId3" cstate="print"/>
          <a:srcRect/>
          <a:stretch>
            <a:fillRect/>
          </a:stretch>
        </p:blipFill>
        <p:spPr bwMode="auto">
          <a:xfrm>
            <a:off x="304800" y="1181100"/>
            <a:ext cx="8458201" cy="4229100"/>
          </a:xfrm>
          <a:prstGeom prst="rect">
            <a:avLst/>
          </a:prstGeom>
          <a:noFill/>
        </p:spPr>
      </p:pic>
    </p:spTree>
    <p:extLst>
      <p:ext uri="{BB962C8B-B14F-4D97-AF65-F5344CB8AC3E}">
        <p14:creationId xmlns:p14="http://schemas.microsoft.com/office/powerpoint/2010/main" val="631027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2895600" cy="2677656"/>
          </a:xfrm>
          <a:prstGeom prst="rect">
            <a:avLst/>
          </a:prstGeom>
          <a:noFill/>
        </p:spPr>
        <p:txBody>
          <a:bodyPr wrap="square" rtlCol="0">
            <a:spAutoFit/>
          </a:bodyPr>
          <a:lstStyle/>
          <a:p>
            <a:pPr algn="r"/>
            <a:r>
              <a:rPr lang="en-US" sz="2400" b="1" dirty="0" smtClean="0">
                <a:solidFill>
                  <a:srgbClr val="002060"/>
                </a:solidFill>
              </a:rPr>
              <a:t>Comparison of Terra MODIS and NASA VIIRS snow maps* of the Wind River Range, Wyoming</a:t>
            </a:r>
          </a:p>
          <a:p>
            <a:pPr algn="r"/>
            <a:endParaRPr lang="en-US" sz="2400" b="1" dirty="0" smtClean="0">
              <a:solidFill>
                <a:srgbClr val="002060"/>
              </a:solidFill>
            </a:endParaRPr>
          </a:p>
          <a:p>
            <a:pPr algn="r"/>
            <a:r>
              <a:rPr lang="en-US" sz="2400" b="1" dirty="0" smtClean="0">
                <a:solidFill>
                  <a:srgbClr val="002060"/>
                </a:solidFill>
              </a:rPr>
              <a:t> 29 March 2013</a:t>
            </a:r>
            <a:endParaRPr lang="en-US" sz="2400" b="1" dirty="0">
              <a:solidFill>
                <a:srgbClr val="002060"/>
              </a:solidFill>
            </a:endParaRPr>
          </a:p>
        </p:txBody>
      </p:sp>
      <p:sp>
        <p:nvSpPr>
          <p:cNvPr id="5" name="TextBox 4"/>
          <p:cNvSpPr txBox="1"/>
          <p:nvPr/>
        </p:nvSpPr>
        <p:spPr>
          <a:xfrm>
            <a:off x="304800" y="6474023"/>
            <a:ext cx="4114800" cy="307777"/>
          </a:xfrm>
          <a:prstGeom prst="rect">
            <a:avLst/>
          </a:prstGeom>
          <a:noFill/>
        </p:spPr>
        <p:txBody>
          <a:bodyPr wrap="square" rtlCol="0">
            <a:spAutoFit/>
          </a:bodyPr>
          <a:lstStyle/>
          <a:p>
            <a:r>
              <a:rPr lang="en-US" sz="1400" dirty="0" smtClean="0">
                <a:solidFill>
                  <a:srgbClr val="002060"/>
                </a:solidFill>
              </a:rPr>
              <a:t>*</a:t>
            </a:r>
            <a:r>
              <a:rPr lang="en-US" sz="1400" b="1" dirty="0" smtClean="0">
                <a:solidFill>
                  <a:srgbClr val="002060"/>
                </a:solidFill>
              </a:rPr>
              <a:t> with IDPS input / cloud mask</a:t>
            </a:r>
            <a:endParaRPr lang="en-US" sz="1400" dirty="0"/>
          </a:p>
        </p:txBody>
      </p:sp>
      <p:grpSp>
        <p:nvGrpSpPr>
          <p:cNvPr id="9" name="Group 8"/>
          <p:cNvGrpSpPr/>
          <p:nvPr/>
        </p:nvGrpSpPr>
        <p:grpSpPr>
          <a:xfrm>
            <a:off x="3429000" y="685800"/>
            <a:ext cx="5334000" cy="2593227"/>
            <a:chOff x="3429000" y="685800"/>
            <a:chExt cx="5334000" cy="2593227"/>
          </a:xfrm>
        </p:grpSpPr>
        <p:pic>
          <p:nvPicPr>
            <p:cNvPr id="2" name="Picture 2"/>
            <p:cNvPicPr>
              <a:picLocks noChangeAspect="1" noChangeArrowheads="1"/>
            </p:cNvPicPr>
            <p:nvPr/>
          </p:nvPicPr>
          <p:blipFill>
            <a:blip r:embed="rId2" cstate="print"/>
            <a:srcRect/>
            <a:stretch>
              <a:fillRect/>
            </a:stretch>
          </p:blipFill>
          <p:spPr bwMode="auto">
            <a:xfrm>
              <a:off x="3429000" y="685800"/>
              <a:ext cx="5181600" cy="2593227"/>
            </a:xfrm>
            <a:prstGeom prst="rect">
              <a:avLst/>
            </a:prstGeom>
            <a:noFill/>
            <a:ln w="9525">
              <a:solidFill>
                <a:srgbClr val="00B0F0"/>
              </a:solidFill>
              <a:miter lim="800000"/>
              <a:headEnd/>
              <a:tailEnd/>
            </a:ln>
          </p:spPr>
        </p:pic>
        <p:sp>
          <p:nvSpPr>
            <p:cNvPr id="8" name="TextBox 7"/>
            <p:cNvSpPr txBox="1"/>
            <p:nvPr/>
          </p:nvSpPr>
          <p:spPr>
            <a:xfrm>
              <a:off x="7543799" y="717884"/>
              <a:ext cx="1219201" cy="369332"/>
            </a:xfrm>
            <a:prstGeom prst="rect">
              <a:avLst/>
            </a:prstGeom>
            <a:noFill/>
            <a:ln>
              <a:noFill/>
            </a:ln>
          </p:spPr>
          <p:txBody>
            <a:bodyPr wrap="square" rtlCol="0">
              <a:spAutoFit/>
            </a:bodyPr>
            <a:lstStyle/>
            <a:p>
              <a:r>
                <a:rPr lang="en-US" b="1" dirty="0" smtClean="0">
                  <a:solidFill>
                    <a:schemeClr val="bg1"/>
                  </a:solidFill>
                </a:rPr>
                <a:t>MODIS C6</a:t>
              </a:r>
              <a:endParaRPr lang="en-US" dirty="0">
                <a:solidFill>
                  <a:schemeClr val="bg1"/>
                </a:solidFill>
              </a:endParaRPr>
            </a:p>
          </p:txBody>
        </p:sp>
      </p:grpSp>
      <p:pic>
        <p:nvPicPr>
          <p:cNvPr id="2050" name="Picture 2" descr="C:\Users\dkhall1.NDC\Desktop\VIIRSNP10_L2.A2013090.1945.03110.c7_v2_1_ndsisnow_clouddeny.png"/>
          <p:cNvPicPr>
            <a:picLocks noChangeAspect="1" noChangeArrowheads="1"/>
          </p:cNvPicPr>
          <p:nvPr/>
        </p:nvPicPr>
        <p:blipFill>
          <a:blip r:embed="rId3" cstate="print"/>
          <a:srcRect/>
          <a:stretch>
            <a:fillRect/>
          </a:stretch>
        </p:blipFill>
        <p:spPr bwMode="auto">
          <a:xfrm>
            <a:off x="3429000" y="3352800"/>
            <a:ext cx="5181601" cy="2590800"/>
          </a:xfrm>
          <a:prstGeom prst="rect">
            <a:avLst/>
          </a:prstGeom>
          <a:noFill/>
          <a:ln>
            <a:solidFill>
              <a:srgbClr val="00B0F0"/>
            </a:solidFill>
          </a:ln>
        </p:spPr>
      </p:pic>
      <p:sp>
        <p:nvSpPr>
          <p:cNvPr id="7" name="TextBox 6"/>
          <p:cNvSpPr txBox="1"/>
          <p:nvPr/>
        </p:nvSpPr>
        <p:spPr>
          <a:xfrm>
            <a:off x="7162799" y="3394840"/>
            <a:ext cx="1676401" cy="369332"/>
          </a:xfrm>
          <a:prstGeom prst="rect">
            <a:avLst/>
          </a:prstGeom>
          <a:noFill/>
        </p:spPr>
        <p:txBody>
          <a:bodyPr wrap="square" rtlCol="0">
            <a:spAutoFit/>
          </a:bodyPr>
          <a:lstStyle/>
          <a:p>
            <a:r>
              <a:rPr lang="en-US" b="1" dirty="0" smtClean="0">
                <a:solidFill>
                  <a:schemeClr val="bg1"/>
                </a:solidFill>
              </a:rPr>
              <a:t>NASA VIIRS C2 </a:t>
            </a:r>
            <a:endParaRPr lang="en-US" dirty="0">
              <a:solidFill>
                <a:schemeClr val="bg1"/>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5638800"/>
            <a:ext cx="2514600" cy="303696"/>
          </a:xfrm>
          <a:prstGeom prst="rect">
            <a:avLst/>
          </a:prstGeom>
        </p:spPr>
      </p:pic>
      <p:sp>
        <p:nvSpPr>
          <p:cNvPr id="10" name="TextBox 9"/>
          <p:cNvSpPr txBox="1"/>
          <p:nvPr/>
        </p:nvSpPr>
        <p:spPr>
          <a:xfrm>
            <a:off x="141890" y="2848449"/>
            <a:ext cx="3276600" cy="3416320"/>
          </a:xfrm>
          <a:prstGeom prst="rect">
            <a:avLst/>
          </a:prstGeom>
          <a:solidFill>
            <a:schemeClr val="bg1"/>
          </a:solidFill>
          <a:ln>
            <a:solidFill>
              <a:schemeClr val="accent1"/>
            </a:solidFill>
          </a:ln>
        </p:spPr>
        <p:txBody>
          <a:bodyPr wrap="square" rtlCol="0">
            <a:spAutoFit/>
          </a:bodyPr>
          <a:lstStyle/>
          <a:p>
            <a:pPr algn="just"/>
            <a:r>
              <a:rPr lang="en-US" dirty="0" smtClean="0">
                <a:solidFill>
                  <a:srgbClr val="002060"/>
                </a:solidFill>
              </a:rPr>
              <a:t>Differences </a:t>
            </a:r>
            <a:r>
              <a:rPr lang="en-US" dirty="0">
                <a:solidFill>
                  <a:srgbClr val="002060"/>
                </a:solidFill>
              </a:rPr>
              <a:t>between the MODIS C6 and the NASA VIIRS algorithms originate from the physical differences between the MODIS and VIIRS instruments, including spatial resolution and band location and width, and the respective cloud masks that are input to the algorithms.  </a:t>
            </a:r>
            <a:r>
              <a:rPr lang="en-US" dirty="0" smtClean="0">
                <a:solidFill>
                  <a:srgbClr val="002060"/>
                </a:solidFill>
              </a:rPr>
              <a:t>Also clouds may not be in the same place during the MODIS and VIIRS overpasses.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khall1.NDC\Dropbox\Papers in progress\RSE Wind River Range paper\Follow-on paper 2014\Original submission fall 2014\Figures &amp; Tables\Publication-ready figures\Figure5b_Landsat_72-99_vs_00-13_curvefit_ybandonly.ps.dpi1000.jpg"/>
          <p:cNvPicPr>
            <a:picLocks noChangeAspect="1" noChangeArrowheads="1"/>
          </p:cNvPicPr>
          <p:nvPr/>
        </p:nvPicPr>
        <p:blipFill>
          <a:blip r:embed="rId3" cstate="print"/>
          <a:srcRect/>
          <a:stretch>
            <a:fillRect/>
          </a:stretch>
        </p:blipFill>
        <p:spPr bwMode="auto">
          <a:xfrm>
            <a:off x="457199" y="1143000"/>
            <a:ext cx="8228873" cy="5334000"/>
          </a:xfrm>
          <a:prstGeom prst="rect">
            <a:avLst/>
          </a:prstGeom>
          <a:noFill/>
          <a:ln>
            <a:solidFill>
              <a:srgbClr val="002060"/>
            </a:solidFill>
          </a:ln>
        </p:spPr>
      </p:pic>
      <p:sp>
        <p:nvSpPr>
          <p:cNvPr id="3" name="TextBox 2"/>
          <p:cNvSpPr txBox="1"/>
          <p:nvPr/>
        </p:nvSpPr>
        <p:spPr>
          <a:xfrm>
            <a:off x="381000" y="228600"/>
            <a:ext cx="8382000" cy="830997"/>
          </a:xfrm>
          <a:prstGeom prst="rect">
            <a:avLst/>
          </a:prstGeom>
          <a:noFill/>
        </p:spPr>
        <p:txBody>
          <a:bodyPr wrap="square" rtlCol="0">
            <a:spAutoFit/>
          </a:bodyPr>
          <a:lstStyle/>
          <a:p>
            <a:pPr algn="ctr"/>
            <a:r>
              <a:rPr lang="en-US" sz="2400" b="1" dirty="0">
                <a:solidFill>
                  <a:srgbClr val="0000FF"/>
                </a:solidFill>
              </a:rPr>
              <a:t>S</a:t>
            </a:r>
            <a:r>
              <a:rPr lang="en-US" sz="2400" b="1" dirty="0" smtClean="0">
                <a:solidFill>
                  <a:srgbClr val="0000FF"/>
                </a:solidFill>
              </a:rPr>
              <a:t>now-cover depletion curves show earlier snowmelt in recent years vs the period from 1972 – 1999 </a:t>
            </a:r>
            <a:endParaRPr lang="en-US" sz="2400" b="1" dirty="0">
              <a:solidFill>
                <a:srgbClr val="0000FF"/>
              </a:solidFill>
            </a:endParaRPr>
          </a:p>
        </p:txBody>
      </p:sp>
      <p:sp>
        <p:nvSpPr>
          <p:cNvPr id="4" name="TextBox 3"/>
          <p:cNvSpPr txBox="1"/>
          <p:nvPr/>
        </p:nvSpPr>
        <p:spPr>
          <a:xfrm>
            <a:off x="0" y="6553200"/>
            <a:ext cx="8686800" cy="523220"/>
          </a:xfrm>
          <a:prstGeom prst="rect">
            <a:avLst/>
          </a:prstGeom>
          <a:noFill/>
        </p:spPr>
        <p:txBody>
          <a:bodyPr wrap="square" rtlCol="0">
            <a:spAutoFit/>
          </a:bodyPr>
          <a:lstStyle/>
          <a:p>
            <a:r>
              <a:rPr lang="en-US" sz="800" dirty="0" smtClean="0">
                <a:solidFill>
                  <a:srgbClr val="002060"/>
                </a:solidFill>
              </a:rPr>
              <a:t>Confidence intervals at the 95% confidence level for the modeled MODIS and Landsat curves are shown as red and blue dashed lines, respectively</a:t>
            </a:r>
            <a:r>
              <a:rPr lang="en-US" sz="1000" dirty="0" smtClean="0">
                <a:solidFill>
                  <a:srgbClr val="002060"/>
                </a:solidFill>
              </a:rPr>
              <a:t>.</a:t>
            </a:r>
          </a:p>
          <a:p>
            <a:endParaRPr lang="en-US" dirty="0"/>
          </a:p>
        </p:txBody>
      </p:sp>
      <p:sp>
        <p:nvSpPr>
          <p:cNvPr id="5" name="TextBox 4"/>
          <p:cNvSpPr txBox="1"/>
          <p:nvPr/>
        </p:nvSpPr>
        <p:spPr>
          <a:xfrm>
            <a:off x="7010400" y="6443990"/>
            <a:ext cx="2057400" cy="261610"/>
          </a:xfrm>
          <a:prstGeom prst="rect">
            <a:avLst/>
          </a:prstGeom>
          <a:noFill/>
        </p:spPr>
        <p:txBody>
          <a:bodyPr wrap="square" rtlCol="0">
            <a:spAutoFit/>
          </a:bodyPr>
          <a:lstStyle/>
          <a:p>
            <a:r>
              <a:rPr lang="en-US" sz="1100" b="1" dirty="0" smtClean="0">
                <a:solidFill>
                  <a:srgbClr val="002060"/>
                </a:solidFill>
              </a:rPr>
              <a:t>From Hall et al., 2015,</a:t>
            </a:r>
            <a:r>
              <a:rPr lang="en-US" sz="1100" b="1" i="1" dirty="0" smtClean="0">
                <a:solidFill>
                  <a:srgbClr val="002060"/>
                </a:solidFill>
              </a:rPr>
              <a:t> RSE</a:t>
            </a:r>
            <a:endParaRPr lang="en-US" sz="1100" b="1" i="1" dirty="0">
              <a:solidFill>
                <a:srgbClr val="002060"/>
              </a:solidFill>
            </a:endParaRPr>
          </a:p>
        </p:txBody>
      </p:sp>
      <p:sp>
        <p:nvSpPr>
          <p:cNvPr id="2" name="Rectangle 1"/>
          <p:cNvSpPr/>
          <p:nvPr/>
        </p:nvSpPr>
        <p:spPr>
          <a:xfrm>
            <a:off x="2857500" y="2955667"/>
            <a:ext cx="5486400" cy="923330"/>
          </a:xfrm>
          <a:prstGeom prst="rect">
            <a:avLst/>
          </a:prstGeom>
        </p:spPr>
        <p:txBody>
          <a:bodyPr wrap="square">
            <a:spAutoFit/>
          </a:bodyPr>
          <a:lstStyle/>
          <a:p>
            <a:pPr lvl="1"/>
            <a:r>
              <a:rPr lang="en-US" b="1" dirty="0" smtClean="0">
                <a:solidFill>
                  <a:srgbClr val="002060"/>
                </a:solidFill>
              </a:rPr>
              <a:t>As </a:t>
            </a:r>
            <a:r>
              <a:rPr lang="en-US" b="1" dirty="0">
                <a:solidFill>
                  <a:srgbClr val="002060"/>
                </a:solidFill>
              </a:rPr>
              <a:t>compared to the decades of the 1970s, 1980s and </a:t>
            </a:r>
            <a:r>
              <a:rPr lang="en-US" b="1" dirty="0" smtClean="0">
                <a:solidFill>
                  <a:srgbClr val="002060"/>
                </a:solidFill>
              </a:rPr>
              <a:t>1990s, snow is melting 16±10days earlier in the Fremont Lake Basin of the WRR</a:t>
            </a:r>
            <a:endParaRPr lang="en-US" b="1" dirty="0">
              <a:solidFill>
                <a:srgbClr val="002060"/>
              </a:solidFill>
            </a:endParaRPr>
          </a:p>
        </p:txBody>
      </p:sp>
    </p:spTree>
    <p:extLst>
      <p:ext uri="{BB962C8B-B14F-4D97-AF65-F5344CB8AC3E}">
        <p14:creationId xmlns:p14="http://schemas.microsoft.com/office/powerpoint/2010/main" val="281127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
            <a:ext cx="7388051" cy="6924973"/>
          </a:xfrm>
          <a:prstGeom prst="rect">
            <a:avLst/>
          </a:prstGeom>
          <a:noFill/>
        </p:spPr>
        <p:txBody>
          <a:bodyPr wrap="square" rtlCol="0">
            <a:spAutoFit/>
          </a:bodyPr>
          <a:lstStyle/>
          <a:p>
            <a:pPr algn="ctr"/>
            <a:r>
              <a:rPr lang="en-CA" sz="3600" b="1" dirty="0" smtClean="0">
                <a:solidFill>
                  <a:srgbClr val="002060"/>
                </a:solidFill>
              </a:rPr>
              <a:t>Questions to address</a:t>
            </a:r>
            <a:endParaRPr lang="en-US" sz="3600" dirty="0">
              <a:solidFill>
                <a:srgbClr val="002060"/>
              </a:solidFill>
            </a:endParaRPr>
          </a:p>
          <a:p>
            <a:r>
              <a:rPr lang="en-CA" b="1" dirty="0">
                <a:solidFill>
                  <a:srgbClr val="002060"/>
                </a:solidFill>
              </a:rPr>
              <a:t> </a:t>
            </a:r>
            <a:endParaRPr lang="en-US" dirty="0">
              <a:solidFill>
                <a:srgbClr val="002060"/>
              </a:solidFill>
            </a:endParaRPr>
          </a:p>
          <a:p>
            <a:r>
              <a:rPr lang="en-CA" b="1" dirty="0" smtClean="0">
                <a:solidFill>
                  <a:srgbClr val="002060"/>
                </a:solidFill>
              </a:rPr>
              <a:t>• </a:t>
            </a:r>
            <a:r>
              <a:rPr lang="en-CA" sz="2400" b="1" dirty="0" smtClean="0">
                <a:solidFill>
                  <a:srgbClr val="002060"/>
                </a:solidFill>
              </a:rPr>
              <a:t>What </a:t>
            </a:r>
            <a:r>
              <a:rPr lang="en-CA" sz="2400" b="1" dirty="0">
                <a:solidFill>
                  <a:srgbClr val="002060"/>
                </a:solidFill>
              </a:rPr>
              <a:t>progress has been made in the action items identified at the 2013 Toronto Snow Watch? </a:t>
            </a:r>
            <a:endParaRPr lang="en-CA" sz="2400" b="1" dirty="0" smtClean="0">
              <a:solidFill>
                <a:srgbClr val="002060"/>
              </a:solidFill>
            </a:endParaRPr>
          </a:p>
          <a:p>
            <a:endParaRPr lang="en-CA" b="1" dirty="0">
              <a:solidFill>
                <a:srgbClr val="002060"/>
              </a:solidFill>
            </a:endParaRPr>
          </a:p>
          <a:p>
            <a:r>
              <a:rPr lang="en-CA" sz="1600" b="1" dirty="0" smtClean="0">
                <a:solidFill>
                  <a:srgbClr val="1006E0"/>
                </a:solidFill>
              </a:rPr>
              <a:t>Our group provided several years of MOD10A1 data products in the format and projection required for the </a:t>
            </a:r>
            <a:r>
              <a:rPr lang="en-CA" sz="1600" b="1" dirty="0" err="1" smtClean="0">
                <a:solidFill>
                  <a:srgbClr val="1006E0"/>
                </a:solidFill>
              </a:rPr>
              <a:t>intercomparison</a:t>
            </a:r>
            <a:r>
              <a:rPr lang="en-CA" sz="1600" b="1" dirty="0" smtClean="0">
                <a:solidFill>
                  <a:srgbClr val="1006E0"/>
                </a:solidFill>
              </a:rPr>
              <a:t> project.  The tiles were then mosaicked (by </a:t>
            </a:r>
            <a:r>
              <a:rPr lang="en-CA" sz="1600" b="1" dirty="0" err="1" smtClean="0">
                <a:solidFill>
                  <a:srgbClr val="1006E0"/>
                </a:solidFill>
              </a:rPr>
              <a:t>SnowPex</a:t>
            </a:r>
            <a:r>
              <a:rPr lang="en-CA" sz="1600" b="1" dirty="0" smtClean="0">
                <a:solidFill>
                  <a:srgbClr val="1006E0"/>
                </a:solidFill>
              </a:rPr>
              <a:t>) into a 500-m resolution global product.  </a:t>
            </a:r>
            <a:r>
              <a:rPr lang="en-CA" b="1" dirty="0" smtClean="0">
                <a:solidFill>
                  <a:srgbClr val="1006E0"/>
                </a:solidFill>
              </a:rPr>
              <a:t>We </a:t>
            </a:r>
            <a:r>
              <a:rPr lang="en-CA" b="1" dirty="0">
                <a:solidFill>
                  <a:srgbClr val="1006E0"/>
                </a:solidFill>
              </a:rPr>
              <a:t>are anxious for results of the snow map comparisons that might have been done with the data that we provided.</a:t>
            </a:r>
          </a:p>
          <a:p>
            <a:endParaRPr lang="en-CA" b="1" dirty="0" smtClean="0">
              <a:solidFill>
                <a:srgbClr val="1006E0"/>
              </a:solidFill>
            </a:endParaRPr>
          </a:p>
          <a:p>
            <a:r>
              <a:rPr lang="en-CA" sz="2400" b="1" dirty="0" smtClean="0">
                <a:solidFill>
                  <a:srgbClr val="002060"/>
                </a:solidFill>
              </a:rPr>
              <a:t>•</a:t>
            </a:r>
            <a:r>
              <a:rPr lang="en-CA" sz="2400" b="1" dirty="0">
                <a:solidFill>
                  <a:srgbClr val="002060"/>
                </a:solidFill>
              </a:rPr>
              <a:t> </a:t>
            </a:r>
            <a:r>
              <a:rPr lang="en-CA" sz="2400" b="1" dirty="0" smtClean="0">
                <a:solidFill>
                  <a:srgbClr val="002060"/>
                </a:solidFill>
              </a:rPr>
              <a:t>What </a:t>
            </a:r>
            <a:r>
              <a:rPr lang="en-CA" sz="2400" b="1" dirty="0">
                <a:solidFill>
                  <a:srgbClr val="002060"/>
                </a:solidFill>
              </a:rPr>
              <a:t>are the current priority gaps or issues that GCW Snow-Watch should focus on? </a:t>
            </a:r>
            <a:endParaRPr lang="en-CA" sz="2400" b="1" dirty="0" smtClean="0">
              <a:solidFill>
                <a:srgbClr val="002060"/>
              </a:solidFill>
            </a:endParaRPr>
          </a:p>
          <a:p>
            <a:endParaRPr lang="en-CA" sz="2400" b="1" dirty="0">
              <a:solidFill>
                <a:srgbClr val="002060"/>
              </a:solidFill>
            </a:endParaRPr>
          </a:p>
          <a:p>
            <a:r>
              <a:rPr lang="en-CA" sz="1600" b="1" dirty="0" smtClean="0">
                <a:solidFill>
                  <a:srgbClr val="1006E0"/>
                </a:solidFill>
              </a:rPr>
              <a:t>The</a:t>
            </a:r>
            <a:r>
              <a:rPr lang="en-CA" sz="1600" b="1" dirty="0" smtClean="0">
                <a:solidFill>
                  <a:srgbClr val="1006E0"/>
                </a:solidFill>
              </a:rPr>
              <a:t> major issue with remote sensing with snow-cover extent is still cloud cover and cloud masking.</a:t>
            </a:r>
            <a:endParaRPr lang="en-CA" sz="1600" b="1" dirty="0" smtClean="0">
              <a:solidFill>
                <a:srgbClr val="002060"/>
              </a:solidFill>
            </a:endParaRPr>
          </a:p>
          <a:p>
            <a:endParaRPr lang="en-CA" b="1" dirty="0" smtClean="0">
              <a:solidFill>
                <a:srgbClr val="002060"/>
              </a:solidFill>
            </a:endParaRPr>
          </a:p>
          <a:p>
            <a:r>
              <a:rPr lang="en-CA" sz="2400" b="1" dirty="0" smtClean="0">
                <a:solidFill>
                  <a:srgbClr val="002060"/>
                </a:solidFill>
              </a:rPr>
              <a:t>•</a:t>
            </a:r>
            <a:r>
              <a:rPr lang="en-CA" sz="2400" b="1" dirty="0">
                <a:solidFill>
                  <a:srgbClr val="002060"/>
                </a:solidFill>
              </a:rPr>
              <a:t> </a:t>
            </a:r>
            <a:r>
              <a:rPr lang="en-CA" sz="2400" b="1" dirty="0" smtClean="0">
                <a:solidFill>
                  <a:srgbClr val="002060"/>
                </a:solidFill>
              </a:rPr>
              <a:t>What </a:t>
            </a:r>
            <a:r>
              <a:rPr lang="en-CA" sz="2400" b="1" dirty="0">
                <a:solidFill>
                  <a:srgbClr val="002060"/>
                </a:solidFill>
              </a:rPr>
              <a:t>are the longer-term projects/activities that Snow Watch should initiate or contribute to</a:t>
            </a:r>
            <a:r>
              <a:rPr lang="en-CA" sz="2400" b="1" dirty="0" smtClean="0">
                <a:solidFill>
                  <a:srgbClr val="002060"/>
                </a:solidFill>
              </a:rPr>
              <a:t>?</a:t>
            </a:r>
          </a:p>
          <a:p>
            <a:endParaRPr lang="en-CA" b="1" dirty="0">
              <a:solidFill>
                <a:srgbClr val="1006E0"/>
              </a:solidFill>
            </a:endParaRPr>
          </a:p>
          <a:p>
            <a:r>
              <a:rPr lang="en-CA" sz="1600" b="1" dirty="0">
                <a:solidFill>
                  <a:srgbClr val="1006E0"/>
                </a:solidFill>
              </a:rPr>
              <a:t>C</a:t>
            </a:r>
            <a:r>
              <a:rPr lang="en-CA" sz="1600" b="1" dirty="0" smtClean="0">
                <a:solidFill>
                  <a:srgbClr val="1006E0"/>
                </a:solidFill>
              </a:rPr>
              <a:t>onsistent MODIS – VIIRS snow-cover data products to develop a moderate-resolution (375 – 500 m) climate-data record (CDR).</a:t>
            </a:r>
            <a:endParaRPr lang="en-US" sz="1600" dirty="0">
              <a:solidFill>
                <a:srgbClr val="1006E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392" y="381000"/>
            <a:ext cx="8153400" cy="707886"/>
          </a:xfrm>
          <a:prstGeom prst="rect">
            <a:avLst/>
          </a:prstGeom>
          <a:noFill/>
        </p:spPr>
        <p:txBody>
          <a:bodyPr wrap="square" rtlCol="0">
            <a:spAutoFit/>
          </a:bodyPr>
          <a:lstStyle/>
          <a:p>
            <a:pPr algn="ctr"/>
            <a:r>
              <a:rPr lang="en-US" sz="4000" b="1" dirty="0" smtClean="0">
                <a:solidFill>
                  <a:srgbClr val="002060"/>
                </a:solidFill>
              </a:rPr>
              <a:t>Conclusions</a:t>
            </a:r>
            <a:endParaRPr lang="en-US" sz="4000" b="1" dirty="0">
              <a:solidFill>
                <a:srgbClr val="002060"/>
              </a:solidFill>
            </a:endParaRPr>
          </a:p>
        </p:txBody>
      </p:sp>
      <p:sp>
        <p:nvSpPr>
          <p:cNvPr id="3" name="TextBox 2"/>
          <p:cNvSpPr txBox="1"/>
          <p:nvPr/>
        </p:nvSpPr>
        <p:spPr>
          <a:xfrm>
            <a:off x="503256" y="1219200"/>
            <a:ext cx="8153400" cy="4832092"/>
          </a:xfrm>
          <a:prstGeom prst="rect">
            <a:avLst/>
          </a:prstGeom>
          <a:noFill/>
        </p:spPr>
        <p:txBody>
          <a:bodyPr wrap="square" rtlCol="0">
            <a:spAutoFit/>
          </a:bodyPr>
          <a:lstStyle/>
          <a:p>
            <a:r>
              <a:rPr lang="en-US" sz="2200" b="1" dirty="0" smtClean="0">
                <a:solidFill>
                  <a:srgbClr val="002060"/>
                </a:solidFill>
              </a:rPr>
              <a:t>The MODIS Collection 6 (C6) snow-cover products have been improved relative to the C5 products</a:t>
            </a:r>
          </a:p>
          <a:p>
            <a:endParaRPr lang="en-US" sz="2200" b="1" dirty="0">
              <a:solidFill>
                <a:srgbClr val="002060"/>
              </a:solidFill>
            </a:endParaRPr>
          </a:p>
          <a:p>
            <a:r>
              <a:rPr lang="en-US" sz="2200" b="1" dirty="0" smtClean="0">
                <a:solidFill>
                  <a:srgbClr val="002060"/>
                </a:solidFill>
              </a:rPr>
              <a:t>S-NPP VIIRS snow-cover products are under development by NASA to match the C6 MODIS products to the extent possible so that a moderate-resolution CDR, beginning in February 2000, can be developed</a:t>
            </a:r>
          </a:p>
          <a:p>
            <a:endParaRPr lang="en-US" sz="2200" b="1" dirty="0">
              <a:solidFill>
                <a:srgbClr val="002060"/>
              </a:solidFill>
            </a:endParaRPr>
          </a:p>
          <a:p>
            <a:r>
              <a:rPr lang="en-US" sz="2200" b="1" dirty="0" smtClean="0">
                <a:solidFill>
                  <a:srgbClr val="002060"/>
                </a:solidFill>
              </a:rPr>
              <a:t>The extended period of overlap of the MODIS and VIIRS products (from November 2011 to present) allows a good opportunity for assessment of snow-map consistency/relative accuracy among the three datasets (MODIS Terra, MODIS Aqua and S-NPP VIIRS)</a:t>
            </a:r>
          </a:p>
          <a:p>
            <a:endParaRPr lang="en-US" sz="2200" b="1" dirty="0">
              <a:solidFill>
                <a:srgbClr val="002060"/>
              </a:solidFill>
            </a:endParaRPr>
          </a:p>
          <a:p>
            <a:r>
              <a:rPr lang="en-US" sz="2200" b="1" dirty="0" smtClean="0">
                <a:solidFill>
                  <a:srgbClr val="002060"/>
                </a:solidFill>
              </a:rPr>
              <a:t>JPSS-1 is scheduled to be launched in early 2017</a:t>
            </a:r>
            <a:endParaRPr lang="en-US" sz="2200" b="1" dirty="0">
              <a:solidFill>
                <a:srgbClr val="002060"/>
              </a:solidFill>
            </a:endParaRPr>
          </a:p>
        </p:txBody>
      </p:sp>
    </p:spTree>
    <p:extLst>
      <p:ext uri="{BB962C8B-B14F-4D97-AF65-F5344CB8AC3E}">
        <p14:creationId xmlns:p14="http://schemas.microsoft.com/office/powerpoint/2010/main" val="234612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096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559"/>
          <a:stretch/>
        </p:blipFill>
        <p:spPr>
          <a:xfrm>
            <a:off x="0" y="914400"/>
            <a:ext cx="5020063" cy="4771621"/>
          </a:xfrm>
          <a:prstGeom prst="rect">
            <a:avLst/>
          </a:prstGeom>
        </p:spPr>
      </p:pic>
      <p:grpSp>
        <p:nvGrpSpPr>
          <p:cNvPr id="10" name="Group 9"/>
          <p:cNvGrpSpPr/>
          <p:nvPr/>
        </p:nvGrpSpPr>
        <p:grpSpPr>
          <a:xfrm>
            <a:off x="5029200" y="857651"/>
            <a:ext cx="4267200" cy="6060462"/>
            <a:chOff x="6248400" y="762648"/>
            <a:chExt cx="4267200" cy="6060462"/>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921" r="15268"/>
            <a:stretch/>
          </p:blipFill>
          <p:spPr>
            <a:xfrm>
              <a:off x="6248400" y="762648"/>
              <a:ext cx="4267200" cy="301649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3921" r="15268"/>
            <a:stretch/>
          </p:blipFill>
          <p:spPr>
            <a:xfrm>
              <a:off x="6248400" y="3810000"/>
              <a:ext cx="4267200" cy="3013110"/>
            </a:xfrm>
            <a:prstGeom prst="rect">
              <a:avLst/>
            </a:prstGeom>
          </p:spPr>
        </p:pic>
      </p:grpSp>
      <p:sp>
        <p:nvSpPr>
          <p:cNvPr id="5" name="TextBox 4"/>
          <p:cNvSpPr txBox="1"/>
          <p:nvPr/>
        </p:nvSpPr>
        <p:spPr>
          <a:xfrm>
            <a:off x="609600" y="0"/>
            <a:ext cx="8153400" cy="830997"/>
          </a:xfrm>
          <a:prstGeom prst="rect">
            <a:avLst/>
          </a:prstGeom>
          <a:noFill/>
        </p:spPr>
        <p:txBody>
          <a:bodyPr wrap="square" rtlCol="0">
            <a:spAutoFit/>
          </a:bodyPr>
          <a:lstStyle/>
          <a:p>
            <a:pPr algn="ctr"/>
            <a:r>
              <a:rPr lang="en-US" sz="2400" b="1" dirty="0" smtClean="0">
                <a:solidFill>
                  <a:srgbClr val="002060"/>
                </a:solidFill>
              </a:rPr>
              <a:t>Comparison of MODIS and VIIRS Snow Cover for the Wind River Range, Wyoming, 13 May 2012</a:t>
            </a:r>
            <a:endParaRPr lang="en-US" sz="2400" b="1" dirty="0">
              <a:solidFill>
                <a:srgbClr val="002060"/>
              </a:solidFill>
            </a:endParaRPr>
          </a:p>
        </p:txBody>
      </p:sp>
      <p:sp>
        <p:nvSpPr>
          <p:cNvPr id="8" name="TextBox 7"/>
          <p:cNvSpPr txBox="1"/>
          <p:nvPr/>
        </p:nvSpPr>
        <p:spPr>
          <a:xfrm>
            <a:off x="2286000" y="1351722"/>
            <a:ext cx="2551044" cy="400110"/>
          </a:xfrm>
          <a:prstGeom prst="rect">
            <a:avLst/>
          </a:prstGeom>
          <a:noFill/>
        </p:spPr>
        <p:txBody>
          <a:bodyPr wrap="square" rtlCol="0">
            <a:spAutoFit/>
          </a:bodyPr>
          <a:lstStyle/>
          <a:p>
            <a:r>
              <a:rPr lang="en-US" sz="2000" b="1" dirty="0" err="1" smtClean="0">
                <a:solidFill>
                  <a:schemeClr val="bg1"/>
                </a:solidFill>
              </a:rPr>
              <a:t>WorldView</a:t>
            </a:r>
            <a:r>
              <a:rPr lang="en-US" sz="2000" b="1" dirty="0" smtClean="0">
                <a:solidFill>
                  <a:schemeClr val="bg1"/>
                </a:solidFill>
              </a:rPr>
              <a:t> MODIS C6</a:t>
            </a:r>
          </a:p>
        </p:txBody>
      </p:sp>
      <p:sp>
        <p:nvSpPr>
          <p:cNvPr id="15" name="TextBox 14"/>
          <p:cNvSpPr txBox="1"/>
          <p:nvPr/>
        </p:nvSpPr>
        <p:spPr>
          <a:xfrm>
            <a:off x="7620000" y="1320869"/>
            <a:ext cx="1524000" cy="400110"/>
          </a:xfrm>
          <a:prstGeom prst="rect">
            <a:avLst/>
          </a:prstGeom>
          <a:noFill/>
        </p:spPr>
        <p:txBody>
          <a:bodyPr wrap="square" rtlCol="0">
            <a:spAutoFit/>
          </a:bodyPr>
          <a:lstStyle/>
          <a:p>
            <a:r>
              <a:rPr lang="en-US" sz="2000" b="1" dirty="0" smtClean="0">
                <a:solidFill>
                  <a:schemeClr val="bg1"/>
                </a:solidFill>
              </a:rPr>
              <a:t>MODIS Terra</a:t>
            </a:r>
          </a:p>
        </p:txBody>
      </p:sp>
      <p:sp>
        <p:nvSpPr>
          <p:cNvPr id="17" name="TextBox 16"/>
          <p:cNvSpPr txBox="1"/>
          <p:nvPr/>
        </p:nvSpPr>
        <p:spPr>
          <a:xfrm>
            <a:off x="7772400" y="4419600"/>
            <a:ext cx="1524000" cy="400110"/>
          </a:xfrm>
          <a:prstGeom prst="rect">
            <a:avLst/>
          </a:prstGeom>
          <a:noFill/>
        </p:spPr>
        <p:txBody>
          <a:bodyPr wrap="square" rtlCol="0">
            <a:spAutoFit/>
          </a:bodyPr>
          <a:lstStyle/>
          <a:p>
            <a:r>
              <a:rPr lang="en-US" sz="2000" b="1" dirty="0" smtClean="0">
                <a:solidFill>
                  <a:schemeClr val="bg1"/>
                </a:solidFill>
              </a:rPr>
              <a:t>IDPS VIIRS</a:t>
            </a:r>
          </a:p>
        </p:txBody>
      </p:sp>
      <p:sp>
        <p:nvSpPr>
          <p:cNvPr id="6" name="Rectangle 5"/>
          <p:cNvSpPr/>
          <p:nvPr/>
        </p:nvSpPr>
        <p:spPr>
          <a:xfrm>
            <a:off x="7467600" y="6477000"/>
            <a:ext cx="304800" cy="228600"/>
          </a:xfrm>
          <a:prstGeom prst="rect">
            <a:avLst/>
          </a:prstGeom>
          <a:solidFill>
            <a:srgbClr val="CD4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96200" y="6400800"/>
            <a:ext cx="914400" cy="381000"/>
          </a:xfrm>
          <a:prstGeom prst="rect">
            <a:avLst/>
          </a:prstGeom>
          <a:noFill/>
        </p:spPr>
        <p:txBody>
          <a:bodyPr wrap="square" rtlCol="0">
            <a:spAutoFit/>
          </a:bodyPr>
          <a:lstStyle/>
          <a:p>
            <a:r>
              <a:rPr lang="en-US" dirty="0" smtClean="0">
                <a:solidFill>
                  <a:schemeClr val="bg1"/>
                </a:solidFill>
              </a:rPr>
              <a:t>Cloud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4474" y="381000"/>
            <a:ext cx="4356798" cy="707886"/>
          </a:xfrm>
          <a:prstGeom prst="rect">
            <a:avLst/>
          </a:prstGeom>
          <a:noFill/>
        </p:spPr>
        <p:txBody>
          <a:bodyPr wrap="square" rtlCol="0">
            <a:spAutoFit/>
          </a:bodyPr>
          <a:lstStyle/>
          <a:p>
            <a:pPr algn="ctr"/>
            <a:r>
              <a:rPr lang="en-US" sz="4000" b="1" dirty="0" smtClean="0">
                <a:solidFill>
                  <a:srgbClr val="002060"/>
                </a:solidFill>
              </a:rPr>
              <a:t>Outline</a:t>
            </a:r>
            <a:endParaRPr lang="en-US" sz="4000" b="1" dirty="0">
              <a:solidFill>
                <a:srgbClr val="002060"/>
              </a:solidFill>
            </a:endParaRPr>
          </a:p>
        </p:txBody>
      </p:sp>
      <p:sp>
        <p:nvSpPr>
          <p:cNvPr id="3" name="TextBox 2"/>
          <p:cNvSpPr txBox="1"/>
          <p:nvPr/>
        </p:nvSpPr>
        <p:spPr>
          <a:xfrm>
            <a:off x="914400" y="1295400"/>
            <a:ext cx="7620000" cy="3785652"/>
          </a:xfrm>
          <a:prstGeom prst="rect">
            <a:avLst/>
          </a:prstGeom>
          <a:noFill/>
        </p:spPr>
        <p:txBody>
          <a:bodyPr wrap="square" rtlCol="0">
            <a:spAutoFit/>
          </a:bodyPr>
          <a:lstStyle/>
          <a:p>
            <a:pPr>
              <a:buFont typeface="Arial" pitchFamily="34" charset="0"/>
              <a:buChar char="•"/>
            </a:pPr>
            <a:r>
              <a:rPr lang="en-US" sz="2400" b="1" dirty="0" smtClean="0">
                <a:solidFill>
                  <a:srgbClr val="002060"/>
                </a:solidFill>
              </a:rPr>
              <a:t>Background</a:t>
            </a:r>
          </a:p>
          <a:p>
            <a:pPr>
              <a:buFont typeface="Arial" pitchFamily="34" charset="0"/>
              <a:buChar char="•"/>
            </a:pPr>
            <a:endParaRPr lang="en-US" sz="2400" b="1" dirty="0" smtClean="0">
              <a:solidFill>
                <a:srgbClr val="002060"/>
              </a:solidFill>
            </a:endParaRPr>
          </a:p>
          <a:p>
            <a:pPr>
              <a:buFont typeface="Arial" pitchFamily="34" charset="0"/>
              <a:buChar char="•"/>
            </a:pPr>
            <a:r>
              <a:rPr lang="en-US" sz="2400" b="1" dirty="0" smtClean="0">
                <a:solidFill>
                  <a:srgbClr val="002060"/>
                </a:solidFill>
              </a:rPr>
              <a:t>MODIS Collection 6 (C6) Snow-Cover Products</a:t>
            </a:r>
          </a:p>
          <a:p>
            <a:pPr>
              <a:buFont typeface="Arial" pitchFamily="34" charset="0"/>
              <a:buChar char="•"/>
            </a:pPr>
            <a:endParaRPr lang="en-US" sz="2400" b="1" dirty="0" smtClean="0">
              <a:solidFill>
                <a:srgbClr val="002060"/>
              </a:solidFill>
            </a:endParaRPr>
          </a:p>
          <a:p>
            <a:pPr>
              <a:buFont typeface="Arial" pitchFamily="34" charset="0"/>
              <a:buChar char="•"/>
            </a:pPr>
            <a:r>
              <a:rPr lang="en-US" sz="2400" b="1" dirty="0" smtClean="0">
                <a:solidFill>
                  <a:srgbClr val="002060"/>
                </a:solidFill>
              </a:rPr>
              <a:t>NASA VIIRS Collection 2 (C2) Snow-Cover Products</a:t>
            </a:r>
          </a:p>
          <a:p>
            <a:pPr>
              <a:buFont typeface="Arial" pitchFamily="34" charset="0"/>
              <a:buChar char="•"/>
            </a:pPr>
            <a:endParaRPr lang="en-US" sz="2400" b="1" dirty="0" smtClean="0">
              <a:solidFill>
                <a:srgbClr val="002060"/>
              </a:solidFill>
            </a:endParaRPr>
          </a:p>
          <a:p>
            <a:pPr>
              <a:buFont typeface="Arial" pitchFamily="34" charset="0"/>
              <a:buChar char="•"/>
            </a:pPr>
            <a:r>
              <a:rPr lang="en-US" sz="2400" b="1" dirty="0" smtClean="0">
                <a:solidFill>
                  <a:srgbClr val="002060"/>
                </a:solidFill>
              </a:rPr>
              <a:t>Development of a future climate-data record using MODIS and VIIRS snow maps</a:t>
            </a:r>
          </a:p>
          <a:p>
            <a:pPr>
              <a:buFont typeface="Arial" pitchFamily="34" charset="0"/>
              <a:buChar char="•"/>
            </a:pPr>
            <a:endParaRPr lang="en-US" sz="2400" b="1" dirty="0" smtClean="0">
              <a:solidFill>
                <a:srgbClr val="002060"/>
              </a:solidFill>
            </a:endParaRPr>
          </a:p>
          <a:p>
            <a:pPr>
              <a:buFont typeface="Arial" pitchFamily="34" charset="0"/>
              <a:buChar char="•"/>
            </a:pPr>
            <a:r>
              <a:rPr lang="en-US" sz="2400" b="1" dirty="0">
                <a:solidFill>
                  <a:srgbClr val="002060"/>
                </a:solidFill>
              </a:rPr>
              <a:t>Q</a:t>
            </a:r>
            <a:r>
              <a:rPr lang="en-US" sz="2400" b="1" dirty="0" smtClean="0">
                <a:solidFill>
                  <a:srgbClr val="002060"/>
                </a:solidFill>
              </a:rPr>
              <a:t>uestions from Snow Watch 2013 Toronto</a:t>
            </a:r>
            <a:endParaRPr lang="en-US" sz="2400" b="1"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82000" cy="707886"/>
          </a:xfrm>
          <a:prstGeom prst="rect">
            <a:avLst/>
          </a:prstGeom>
          <a:noFill/>
        </p:spPr>
        <p:txBody>
          <a:bodyPr wrap="square" rtlCol="0">
            <a:spAutoFit/>
          </a:bodyPr>
          <a:lstStyle/>
          <a:p>
            <a:pPr algn="ctr"/>
            <a:r>
              <a:rPr lang="en-US" sz="4000" b="1" dirty="0" smtClean="0">
                <a:solidFill>
                  <a:srgbClr val="002060"/>
                </a:solidFill>
              </a:rPr>
              <a:t>Background</a:t>
            </a:r>
            <a:endParaRPr lang="en-US" sz="4000" b="1" dirty="0">
              <a:solidFill>
                <a:srgbClr val="002060"/>
              </a:solidFill>
            </a:endParaRPr>
          </a:p>
        </p:txBody>
      </p:sp>
      <p:sp>
        <p:nvSpPr>
          <p:cNvPr id="3" name="TextBox 2"/>
          <p:cNvSpPr txBox="1"/>
          <p:nvPr/>
        </p:nvSpPr>
        <p:spPr>
          <a:xfrm>
            <a:off x="381000" y="1295400"/>
            <a:ext cx="8382000" cy="6801862"/>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rgbClr val="002060"/>
                </a:solidFill>
              </a:rPr>
              <a:t>MODIS Terra and Aqua global daily, 8-day composite and monthly snow-cover maps are available beginning February 2000 and June 2002, respectively, representing 16+ years of MODIS snow maps</a:t>
            </a:r>
          </a:p>
          <a:p>
            <a:pPr marL="342900" indent="-342900">
              <a:buFont typeface="Arial" panose="020B0604020202020204" pitchFamily="34" charset="0"/>
              <a:buChar char="•"/>
            </a:pPr>
            <a:endParaRPr lang="en-US" sz="2000" b="1" dirty="0">
              <a:solidFill>
                <a:srgbClr val="002060"/>
              </a:solidFill>
            </a:endParaRPr>
          </a:p>
          <a:p>
            <a:pPr marL="342900" indent="-342900">
              <a:buFont typeface="Arial" panose="020B0604020202020204" pitchFamily="34" charset="0"/>
              <a:buChar char="•"/>
            </a:pPr>
            <a:r>
              <a:rPr lang="en-US" sz="2000" b="1" dirty="0" smtClean="0">
                <a:solidFill>
                  <a:srgbClr val="002060"/>
                </a:solidFill>
              </a:rPr>
              <a:t>Snow maps are used worldwide for regional and global climatology studies for monitoring snow-cover extent and duration, for hydrological modeling and validation of model output and updating surface variables</a:t>
            </a:r>
          </a:p>
          <a:p>
            <a:pPr marL="342900" indent="-342900">
              <a:buFont typeface="Arial" panose="020B0604020202020204" pitchFamily="34" charset="0"/>
              <a:buChar char="•"/>
            </a:pPr>
            <a:endParaRPr lang="en-US" sz="2000" b="1" dirty="0">
              <a:solidFill>
                <a:srgbClr val="002060"/>
              </a:solidFill>
            </a:endParaRPr>
          </a:p>
          <a:p>
            <a:pPr marL="342900" indent="-342900">
              <a:buFont typeface="Arial" panose="020B0604020202020204" pitchFamily="34" charset="0"/>
              <a:buChar char="•"/>
            </a:pPr>
            <a:r>
              <a:rPr lang="en-US" sz="2000" b="1" dirty="0" smtClean="0">
                <a:solidFill>
                  <a:srgbClr val="002060"/>
                </a:solidFill>
              </a:rPr>
              <a:t>With the launch of the </a:t>
            </a:r>
            <a:r>
              <a:rPr lang="en-US" sz="2000" b="1" u="sng" dirty="0" smtClean="0">
                <a:solidFill>
                  <a:srgbClr val="002060"/>
                </a:solidFill>
              </a:rPr>
              <a:t>S</a:t>
            </a:r>
            <a:r>
              <a:rPr lang="en-US" sz="2000" b="1" dirty="0" smtClean="0">
                <a:solidFill>
                  <a:srgbClr val="002060"/>
                </a:solidFill>
              </a:rPr>
              <a:t>uomi - </a:t>
            </a:r>
            <a:r>
              <a:rPr lang="en-US" sz="2000" b="1" u="sng" dirty="0" smtClean="0">
                <a:solidFill>
                  <a:srgbClr val="002060"/>
                </a:solidFill>
              </a:rPr>
              <a:t>N</a:t>
            </a:r>
            <a:r>
              <a:rPr lang="en-US" sz="2000" b="1" dirty="0" smtClean="0">
                <a:solidFill>
                  <a:srgbClr val="002060"/>
                </a:solidFill>
              </a:rPr>
              <a:t>ational </a:t>
            </a:r>
            <a:r>
              <a:rPr lang="en-US" sz="2000" b="1" u="sng" dirty="0" smtClean="0">
                <a:solidFill>
                  <a:srgbClr val="002060"/>
                </a:solidFill>
              </a:rPr>
              <a:t>P</a:t>
            </a:r>
            <a:r>
              <a:rPr lang="en-US" sz="2000" b="1" dirty="0" smtClean="0">
                <a:solidFill>
                  <a:srgbClr val="002060"/>
                </a:solidFill>
              </a:rPr>
              <a:t>olar-orbiting </a:t>
            </a:r>
            <a:r>
              <a:rPr lang="en-US" sz="2000" b="1" u="sng" dirty="0" smtClean="0">
                <a:solidFill>
                  <a:srgbClr val="002060"/>
                </a:solidFill>
              </a:rPr>
              <a:t>P</a:t>
            </a:r>
            <a:r>
              <a:rPr lang="en-US" sz="2000" b="1" dirty="0" smtClean="0">
                <a:solidFill>
                  <a:srgbClr val="002060"/>
                </a:solidFill>
              </a:rPr>
              <a:t>artnership (NPP) Visible Infrared Imaging Radiometer Suite (VIIRS) in 2011, there is potential to extend the MODIS snow-cover record for eventual development of a moderate-resolution daily snow-cover climate-data record (CDR)</a:t>
            </a:r>
          </a:p>
          <a:p>
            <a:pPr marL="342900" indent="-342900">
              <a:buFont typeface="Arial" panose="020B0604020202020204" pitchFamily="34" charset="0"/>
              <a:buChar char="•"/>
            </a:pPr>
            <a:endParaRPr lang="en-US" sz="2000" b="1" dirty="0">
              <a:solidFill>
                <a:srgbClr val="002060"/>
              </a:solidFill>
            </a:endParaRPr>
          </a:p>
          <a:p>
            <a:pPr marL="342900" indent="-342900">
              <a:buFont typeface="Arial" panose="020B0604020202020204" pitchFamily="34" charset="0"/>
              <a:buChar char="•"/>
            </a:pPr>
            <a:r>
              <a:rPr lang="en-US" sz="2000" b="1" dirty="0" smtClean="0">
                <a:solidFill>
                  <a:srgbClr val="002060"/>
                </a:solidFill>
              </a:rPr>
              <a:t>Though there are many similarities between the MODIS and VIIRS sensors, creating a smooth extension of the MODIS snow-cover record is challenging</a:t>
            </a:r>
          </a:p>
          <a:p>
            <a:endParaRPr lang="en-US" sz="2400" b="1" dirty="0" smtClean="0">
              <a:solidFill>
                <a:srgbClr val="002060"/>
              </a:solidFill>
            </a:endParaRPr>
          </a:p>
          <a:p>
            <a:pPr marL="342900" indent="-342900">
              <a:buFont typeface="Arial" panose="020B0604020202020204" pitchFamily="34" charset="0"/>
              <a:buChar char="•"/>
            </a:pPr>
            <a:endParaRPr lang="en-US" sz="2400" b="1" dirty="0">
              <a:solidFill>
                <a:srgbClr val="002060"/>
              </a:solidFill>
            </a:endParaRPr>
          </a:p>
          <a:p>
            <a:pPr marL="342900" indent="-342900">
              <a:buFont typeface="Arial" panose="020B0604020202020204" pitchFamily="34" charset="0"/>
              <a:buChar char="•"/>
            </a:pPr>
            <a:endParaRPr lang="en-US" sz="2400" b="1" dirty="0" smtClean="0">
              <a:solidFill>
                <a:srgbClr val="002060"/>
              </a:solidFill>
            </a:endParaRPr>
          </a:p>
          <a:p>
            <a:endParaRPr lang="en-US" sz="2400" b="1" dirty="0">
              <a:solidFill>
                <a:srgbClr val="002060"/>
              </a:solidFill>
            </a:endParaRPr>
          </a:p>
        </p:txBody>
      </p:sp>
    </p:spTree>
    <p:extLst>
      <p:ext uri="{BB962C8B-B14F-4D97-AF65-F5344CB8AC3E}">
        <p14:creationId xmlns:p14="http://schemas.microsoft.com/office/powerpoint/2010/main" val="1005749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905000"/>
            <a:ext cx="7620000" cy="3170099"/>
          </a:xfrm>
          <a:prstGeom prst="rect">
            <a:avLst/>
          </a:prstGeom>
          <a:noFill/>
        </p:spPr>
        <p:txBody>
          <a:bodyPr wrap="square" rtlCol="0">
            <a:spAutoFit/>
          </a:bodyPr>
          <a:lstStyle/>
          <a:p>
            <a:pPr>
              <a:buFont typeface="Arial" pitchFamily="34" charset="0"/>
              <a:buChar char="•"/>
            </a:pPr>
            <a:r>
              <a:rPr lang="en-US" sz="2000" b="1" dirty="0" smtClean="0">
                <a:solidFill>
                  <a:srgbClr val="002060"/>
                </a:solidFill>
              </a:rPr>
              <a:t>500-m resolution daily snow cover - swath</a:t>
            </a:r>
          </a:p>
          <a:p>
            <a:pPr>
              <a:buFont typeface="Arial" pitchFamily="34" charset="0"/>
              <a:buChar char="•"/>
            </a:pPr>
            <a:r>
              <a:rPr lang="en-US" sz="2000" b="1" dirty="0" smtClean="0">
                <a:solidFill>
                  <a:srgbClr val="002060"/>
                </a:solidFill>
              </a:rPr>
              <a:t>500-m daily snow-cover – gridded to sinusoidal projection</a:t>
            </a:r>
          </a:p>
          <a:p>
            <a:pPr>
              <a:buFont typeface="Arial" pitchFamily="34" charset="0"/>
              <a:buChar char="•"/>
            </a:pPr>
            <a:r>
              <a:rPr lang="en-US" sz="2000" b="1" dirty="0" smtClean="0">
                <a:solidFill>
                  <a:srgbClr val="002060"/>
                </a:solidFill>
              </a:rPr>
              <a:t>5-km daily Climate Modeling Grid (CMG)</a:t>
            </a:r>
          </a:p>
          <a:p>
            <a:pPr>
              <a:buFont typeface="Arial" pitchFamily="34" charset="0"/>
              <a:buChar char="•"/>
            </a:pPr>
            <a:r>
              <a:rPr lang="en-US" sz="2000" b="1" dirty="0">
                <a:solidFill>
                  <a:srgbClr val="002060"/>
                </a:solidFill>
              </a:rPr>
              <a:t>5-km </a:t>
            </a:r>
            <a:r>
              <a:rPr lang="en-US" sz="2000" b="1" dirty="0" smtClean="0">
                <a:solidFill>
                  <a:srgbClr val="002060"/>
                </a:solidFill>
              </a:rPr>
              <a:t>monthly CMG</a:t>
            </a:r>
          </a:p>
          <a:p>
            <a:pPr>
              <a:buFont typeface="Arial" pitchFamily="34" charset="0"/>
              <a:buChar char="•"/>
            </a:pPr>
            <a:r>
              <a:rPr lang="en-US" sz="2000" b="1" dirty="0" smtClean="0">
                <a:solidFill>
                  <a:srgbClr val="002060"/>
                </a:solidFill>
              </a:rPr>
              <a:t>500-m 8-day composite snow-cover</a:t>
            </a:r>
          </a:p>
          <a:p>
            <a:pPr>
              <a:buFont typeface="Arial" pitchFamily="34" charset="0"/>
              <a:buChar char="•"/>
            </a:pPr>
            <a:r>
              <a:rPr lang="en-US" sz="2000" b="1" dirty="0" smtClean="0">
                <a:solidFill>
                  <a:srgbClr val="002060"/>
                </a:solidFill>
              </a:rPr>
              <a:t>5-km 8-day composite CMG</a:t>
            </a:r>
          </a:p>
          <a:p>
            <a:endParaRPr lang="en-US" sz="2000" b="1" dirty="0" smtClean="0">
              <a:solidFill>
                <a:srgbClr val="002060"/>
              </a:solidFill>
            </a:endParaRPr>
          </a:p>
          <a:p>
            <a:r>
              <a:rPr lang="en-US" sz="2000" b="1" dirty="0" smtClean="0">
                <a:solidFill>
                  <a:srgbClr val="002060"/>
                </a:solidFill>
                <a:effectLst>
                  <a:outerShdw blurRad="38100" dist="38100" dir="2700000" algn="tl">
                    <a:srgbClr val="000000">
                      <a:alpha val="43137"/>
                    </a:srgbClr>
                  </a:outerShdw>
                </a:effectLst>
              </a:rPr>
              <a:t>New products in C6</a:t>
            </a:r>
          </a:p>
          <a:p>
            <a:pPr>
              <a:buFont typeface="Arial" pitchFamily="34" charset="0"/>
              <a:buChar char="•"/>
            </a:pPr>
            <a:r>
              <a:rPr lang="en-US" sz="2000" b="1" dirty="0" smtClean="0">
                <a:solidFill>
                  <a:srgbClr val="002060"/>
                </a:solidFill>
              </a:rPr>
              <a:t>500 m and 5 km cloud-gap-filled (CGF) daily snow cover</a:t>
            </a:r>
          </a:p>
          <a:p>
            <a:pPr>
              <a:buFont typeface="Arial" pitchFamily="34" charset="0"/>
              <a:buChar char="•"/>
            </a:pPr>
            <a:r>
              <a:rPr lang="en-US" sz="2000" b="1" dirty="0" smtClean="0">
                <a:solidFill>
                  <a:srgbClr val="002060"/>
                </a:solidFill>
              </a:rPr>
              <a:t>500 m snow cover extent using surface reflectance input</a:t>
            </a:r>
            <a:endParaRPr lang="en-US" b="1" dirty="0" smtClean="0">
              <a:solidFill>
                <a:srgbClr val="002060"/>
              </a:solidFill>
            </a:endParaRPr>
          </a:p>
        </p:txBody>
      </p:sp>
      <p:sp>
        <p:nvSpPr>
          <p:cNvPr id="5" name="TextBox 4"/>
          <p:cNvSpPr txBox="1"/>
          <p:nvPr/>
        </p:nvSpPr>
        <p:spPr>
          <a:xfrm>
            <a:off x="914400" y="381000"/>
            <a:ext cx="7315200" cy="1323439"/>
          </a:xfrm>
          <a:prstGeom prst="rect">
            <a:avLst/>
          </a:prstGeom>
          <a:noFill/>
        </p:spPr>
        <p:txBody>
          <a:bodyPr wrap="square" rtlCol="0">
            <a:spAutoFit/>
          </a:bodyPr>
          <a:lstStyle/>
          <a:p>
            <a:pPr algn="ctr"/>
            <a:r>
              <a:rPr lang="en-US" sz="4000" b="1" dirty="0" smtClean="0">
                <a:solidFill>
                  <a:srgbClr val="002060"/>
                </a:solidFill>
              </a:rPr>
              <a:t>MODIS Collection-6 (C5) Standard Snow-Cover Products</a:t>
            </a:r>
            <a:endParaRPr lang="en-US" sz="4000" b="1"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8382000" cy="1077218"/>
          </a:xfrm>
          <a:prstGeom prst="rect">
            <a:avLst/>
          </a:prstGeom>
          <a:noFill/>
        </p:spPr>
        <p:txBody>
          <a:bodyPr wrap="square" rtlCol="0">
            <a:spAutoFit/>
          </a:bodyPr>
          <a:lstStyle/>
          <a:p>
            <a:pPr algn="ctr"/>
            <a:r>
              <a:rPr lang="en-US" sz="3200" b="1" dirty="0" smtClean="0">
                <a:solidFill>
                  <a:srgbClr val="002060"/>
                </a:solidFill>
              </a:rPr>
              <a:t>MODIS Snow Cover Products Collection 6 (C6) Reprocessing Objectives</a:t>
            </a:r>
            <a:endParaRPr lang="en-US" sz="3200" b="1" dirty="0">
              <a:solidFill>
                <a:srgbClr val="002060"/>
              </a:solidFill>
            </a:endParaRPr>
          </a:p>
        </p:txBody>
      </p:sp>
      <p:sp>
        <p:nvSpPr>
          <p:cNvPr id="3" name="TextBox 2"/>
          <p:cNvSpPr txBox="1"/>
          <p:nvPr/>
        </p:nvSpPr>
        <p:spPr>
          <a:xfrm>
            <a:off x="762000" y="1905000"/>
            <a:ext cx="7620000" cy="4401205"/>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rgbClr val="002060"/>
                </a:solidFill>
              </a:rPr>
              <a:t>Revise the snow-mapping algorithms to improve accuracy and increase information of data content of snow-cover mapping</a:t>
            </a:r>
          </a:p>
          <a:p>
            <a:pPr marL="800100" lvl="1" indent="-342900">
              <a:buFont typeface="Arial" panose="020B0604020202020204" pitchFamily="34" charset="0"/>
              <a:buChar char="•"/>
            </a:pPr>
            <a:r>
              <a:rPr lang="en-US" sz="2000" b="1" dirty="0">
                <a:solidFill>
                  <a:srgbClr val="002060"/>
                </a:solidFill>
              </a:rPr>
              <a:t>Implement Quantitative Image Restoration (QIR) </a:t>
            </a:r>
            <a:r>
              <a:rPr lang="en-US" sz="2000" b="1" dirty="0" smtClean="0">
                <a:solidFill>
                  <a:srgbClr val="002060"/>
                </a:solidFill>
              </a:rPr>
              <a:t>technique (</a:t>
            </a:r>
            <a:r>
              <a:rPr lang="en-US" sz="2000" b="1" dirty="0" err="1" smtClean="0">
                <a:solidFill>
                  <a:srgbClr val="002060"/>
                </a:solidFill>
              </a:rPr>
              <a:t>Gladcova</a:t>
            </a:r>
            <a:r>
              <a:rPr lang="en-US" sz="2000" b="1" dirty="0" smtClean="0">
                <a:solidFill>
                  <a:srgbClr val="002060"/>
                </a:solidFill>
              </a:rPr>
              <a:t> et al., 2012) to </a:t>
            </a:r>
            <a:r>
              <a:rPr lang="en-US" sz="2000" b="1" dirty="0">
                <a:solidFill>
                  <a:srgbClr val="002060"/>
                </a:solidFill>
              </a:rPr>
              <a:t>improve Aqua snow-cover </a:t>
            </a:r>
            <a:r>
              <a:rPr lang="en-US" sz="2000" b="1" dirty="0" smtClean="0">
                <a:solidFill>
                  <a:srgbClr val="002060"/>
                </a:solidFill>
              </a:rPr>
              <a:t>algorithms</a:t>
            </a:r>
          </a:p>
          <a:p>
            <a:pPr marL="800100" lvl="1" indent="-342900">
              <a:buFont typeface="Arial" panose="020B0604020202020204" pitchFamily="34" charset="0"/>
              <a:buChar char="•"/>
            </a:pPr>
            <a:r>
              <a:rPr lang="en-US" sz="2000" b="1" dirty="0" smtClean="0">
                <a:solidFill>
                  <a:srgbClr val="002060"/>
                </a:solidFill>
              </a:rPr>
              <a:t>Implement Normalized Difference Snow Index (NDSI) maps to replace fractional snow cover (FSC) maps</a:t>
            </a:r>
          </a:p>
          <a:p>
            <a:pPr marL="800100" lvl="1" indent="-342900">
              <a:buFont typeface="Arial" panose="020B0604020202020204" pitchFamily="34" charset="0"/>
              <a:buChar char="•"/>
            </a:pPr>
            <a:r>
              <a:rPr lang="en-US" sz="2000" b="1" dirty="0">
                <a:solidFill>
                  <a:srgbClr val="002060"/>
                </a:solidFill>
              </a:rPr>
              <a:t>Improve snow mapping under conditions of low illumination (developed MOD10AS</a:t>
            </a:r>
            <a:r>
              <a:rPr lang="en-US" sz="2000" b="1" dirty="0" smtClean="0">
                <a:solidFill>
                  <a:srgbClr val="002060"/>
                </a:solidFill>
              </a:rPr>
              <a:t>)</a:t>
            </a:r>
          </a:p>
          <a:p>
            <a:pPr marL="342900" indent="-342900">
              <a:buFont typeface="Arial" panose="020B0604020202020204" pitchFamily="34" charset="0"/>
              <a:buChar char="•"/>
            </a:pPr>
            <a:endParaRPr lang="en-US" sz="2000" b="1" dirty="0" smtClean="0">
              <a:solidFill>
                <a:srgbClr val="002060"/>
              </a:solidFill>
            </a:endParaRPr>
          </a:p>
          <a:p>
            <a:pPr marL="342900" indent="-342900">
              <a:buFont typeface="Arial" panose="020B0604020202020204" pitchFamily="34" charset="0"/>
              <a:buChar char="•"/>
            </a:pPr>
            <a:r>
              <a:rPr lang="en-US" sz="2000" b="1" dirty="0" smtClean="0">
                <a:solidFill>
                  <a:srgbClr val="002060"/>
                </a:solidFill>
              </a:rPr>
              <a:t>Reduce snow commission errors</a:t>
            </a:r>
          </a:p>
          <a:p>
            <a:pPr marL="342900" indent="-342900">
              <a:buFont typeface="Arial" panose="020B0604020202020204" pitchFamily="34" charset="0"/>
              <a:buChar char="•"/>
            </a:pPr>
            <a:endParaRPr lang="en-US" sz="2000" b="1" dirty="0" smtClean="0">
              <a:solidFill>
                <a:srgbClr val="002060"/>
              </a:solidFill>
            </a:endParaRPr>
          </a:p>
          <a:p>
            <a:pPr marL="342900" indent="-342900">
              <a:buFont typeface="Arial" panose="020B0604020202020204" pitchFamily="34" charset="0"/>
              <a:buChar char="•"/>
            </a:pPr>
            <a:r>
              <a:rPr lang="en-US" sz="2000" b="1" dirty="0" smtClean="0">
                <a:solidFill>
                  <a:srgbClr val="002060"/>
                </a:solidFill>
              </a:rPr>
              <a:t>Provide cloud-gap-free (CGF) snow maps to create daily cloud-cleared maps</a:t>
            </a:r>
          </a:p>
          <a:p>
            <a:endParaRPr lang="en-US" sz="2000" b="1" dirty="0">
              <a:solidFill>
                <a:srgbClr val="002060"/>
              </a:solidFill>
            </a:endParaRPr>
          </a:p>
        </p:txBody>
      </p:sp>
    </p:spTree>
    <p:extLst>
      <p:ext uri="{BB962C8B-B14F-4D97-AF65-F5344CB8AC3E}">
        <p14:creationId xmlns:p14="http://schemas.microsoft.com/office/powerpoint/2010/main" val="789489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8revised.png"/>
          <p:cNvPicPr/>
          <p:nvPr/>
        </p:nvPicPr>
        <p:blipFill>
          <a:blip r:embed="rId2" cstate="print"/>
          <a:stretch>
            <a:fillRect/>
          </a:stretch>
        </p:blipFill>
        <p:spPr>
          <a:xfrm>
            <a:off x="381000" y="1905000"/>
            <a:ext cx="8335691" cy="4191000"/>
          </a:xfrm>
          <a:prstGeom prst="rect">
            <a:avLst/>
          </a:prstGeom>
        </p:spPr>
      </p:pic>
      <p:sp>
        <p:nvSpPr>
          <p:cNvPr id="5" name="TextBox 4"/>
          <p:cNvSpPr txBox="1"/>
          <p:nvPr/>
        </p:nvSpPr>
        <p:spPr>
          <a:xfrm>
            <a:off x="381000" y="609600"/>
            <a:ext cx="8382000" cy="892552"/>
          </a:xfrm>
          <a:prstGeom prst="rect">
            <a:avLst/>
          </a:prstGeom>
          <a:noFill/>
        </p:spPr>
        <p:txBody>
          <a:bodyPr wrap="square" rtlCol="0">
            <a:spAutoFit/>
          </a:bodyPr>
          <a:lstStyle/>
          <a:p>
            <a:pPr algn="ctr"/>
            <a:r>
              <a:rPr lang="en-US" sz="2800" b="1" dirty="0" smtClean="0">
                <a:solidFill>
                  <a:srgbClr val="002060"/>
                </a:solidFill>
              </a:rPr>
              <a:t>MOD10C1 Daily Snow Cover, 5-km resolution</a:t>
            </a:r>
          </a:p>
          <a:p>
            <a:pPr algn="ctr"/>
            <a:r>
              <a:rPr lang="en-US" sz="2400" dirty="0">
                <a:solidFill>
                  <a:srgbClr val="002060"/>
                </a:solidFill>
              </a:rPr>
              <a:t>(cloud layer is not shown)</a:t>
            </a:r>
            <a:endParaRPr lang="en-US" sz="2400" b="1" dirty="0">
              <a:solidFill>
                <a:srgbClr val="002060"/>
              </a:solidFill>
            </a:endParaRPr>
          </a:p>
        </p:txBody>
      </p:sp>
      <p:sp>
        <p:nvSpPr>
          <p:cNvPr id="6" name="TextBox 5"/>
          <p:cNvSpPr txBox="1"/>
          <p:nvPr/>
        </p:nvSpPr>
        <p:spPr>
          <a:xfrm>
            <a:off x="5410200" y="4953000"/>
            <a:ext cx="1981200" cy="369332"/>
          </a:xfrm>
          <a:prstGeom prst="rect">
            <a:avLst/>
          </a:prstGeom>
          <a:noFill/>
        </p:spPr>
        <p:txBody>
          <a:bodyPr wrap="square" rtlCol="0">
            <a:spAutoFit/>
          </a:bodyPr>
          <a:lstStyle/>
          <a:p>
            <a:r>
              <a:rPr lang="en-US" b="1" dirty="0" smtClean="0">
                <a:solidFill>
                  <a:srgbClr val="002060"/>
                </a:solidFill>
              </a:rPr>
              <a:t>9 January 2003</a:t>
            </a:r>
            <a:endParaRPr lang="en-US" dirty="0">
              <a:solidFill>
                <a:srgbClr val="002060"/>
              </a:solidFill>
            </a:endParaRPr>
          </a:p>
        </p:txBody>
      </p:sp>
      <p:sp>
        <p:nvSpPr>
          <p:cNvPr id="8" name="TextBox 7"/>
          <p:cNvSpPr txBox="1"/>
          <p:nvPr/>
        </p:nvSpPr>
        <p:spPr>
          <a:xfrm>
            <a:off x="6172200" y="6400800"/>
            <a:ext cx="2743200" cy="276999"/>
          </a:xfrm>
          <a:prstGeom prst="rect">
            <a:avLst/>
          </a:prstGeom>
          <a:noFill/>
        </p:spPr>
        <p:txBody>
          <a:bodyPr wrap="square" rtlCol="0">
            <a:spAutoFit/>
          </a:bodyPr>
          <a:lstStyle/>
          <a:p>
            <a:r>
              <a:rPr lang="en-US" sz="1200" dirty="0" smtClean="0">
                <a:solidFill>
                  <a:srgbClr val="002060"/>
                </a:solidFill>
              </a:rPr>
              <a:t>Riggs et al., 2016: MODIS C6 User Guide</a:t>
            </a:r>
            <a:endParaRPr lang="en-US" sz="1200" dirty="0">
              <a:solidFill>
                <a:srgbClr val="002060"/>
              </a:solidFill>
            </a:endParaRPr>
          </a:p>
        </p:txBody>
      </p:sp>
    </p:spTree>
    <p:extLst>
      <p:ext uri="{BB962C8B-B14F-4D97-AF65-F5344CB8AC3E}">
        <p14:creationId xmlns:p14="http://schemas.microsoft.com/office/powerpoint/2010/main" val="472930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2revised.png"/>
          <p:cNvPicPr/>
          <p:nvPr/>
        </p:nvPicPr>
        <p:blipFill>
          <a:blip r:embed="rId2" cstate="print"/>
          <a:stretch>
            <a:fillRect/>
          </a:stretch>
        </p:blipFill>
        <p:spPr>
          <a:xfrm>
            <a:off x="457200" y="1524000"/>
            <a:ext cx="8238411" cy="4132897"/>
          </a:xfrm>
          <a:prstGeom prst="rect">
            <a:avLst/>
          </a:prstGeom>
        </p:spPr>
      </p:pic>
      <p:sp>
        <p:nvSpPr>
          <p:cNvPr id="4" name="TextBox 3"/>
          <p:cNvSpPr txBox="1"/>
          <p:nvPr/>
        </p:nvSpPr>
        <p:spPr>
          <a:xfrm>
            <a:off x="5562600" y="4191000"/>
            <a:ext cx="1981200" cy="369332"/>
          </a:xfrm>
          <a:prstGeom prst="rect">
            <a:avLst/>
          </a:prstGeom>
          <a:noFill/>
        </p:spPr>
        <p:txBody>
          <a:bodyPr wrap="square" rtlCol="0">
            <a:spAutoFit/>
          </a:bodyPr>
          <a:lstStyle/>
          <a:p>
            <a:r>
              <a:rPr lang="en-US" b="1" dirty="0" smtClean="0">
                <a:solidFill>
                  <a:srgbClr val="002060"/>
                </a:solidFill>
              </a:rPr>
              <a:t>January 2003</a:t>
            </a:r>
            <a:endParaRPr lang="en-US" dirty="0">
              <a:solidFill>
                <a:srgbClr val="002060"/>
              </a:solidFill>
            </a:endParaRPr>
          </a:p>
        </p:txBody>
      </p:sp>
      <p:sp>
        <p:nvSpPr>
          <p:cNvPr id="5" name="TextBox 4"/>
          <p:cNvSpPr txBox="1"/>
          <p:nvPr/>
        </p:nvSpPr>
        <p:spPr>
          <a:xfrm>
            <a:off x="304800" y="543580"/>
            <a:ext cx="8534400" cy="523220"/>
          </a:xfrm>
          <a:prstGeom prst="rect">
            <a:avLst/>
          </a:prstGeom>
          <a:noFill/>
        </p:spPr>
        <p:txBody>
          <a:bodyPr wrap="square" rtlCol="0">
            <a:spAutoFit/>
          </a:bodyPr>
          <a:lstStyle/>
          <a:p>
            <a:pPr algn="ctr"/>
            <a:r>
              <a:rPr lang="en-US" sz="2800" b="1" dirty="0" smtClean="0">
                <a:solidFill>
                  <a:srgbClr val="002060"/>
                </a:solidFill>
              </a:rPr>
              <a:t>MOD10CM Monthly Mean Snow Cover, 5-km resolution</a:t>
            </a:r>
            <a:endParaRPr lang="en-US" sz="2800" b="1" dirty="0">
              <a:solidFill>
                <a:srgbClr val="002060"/>
              </a:solidFill>
            </a:endParaRPr>
          </a:p>
        </p:txBody>
      </p:sp>
      <p:sp>
        <p:nvSpPr>
          <p:cNvPr id="3" name="TextBox 2"/>
          <p:cNvSpPr txBox="1"/>
          <p:nvPr/>
        </p:nvSpPr>
        <p:spPr>
          <a:xfrm>
            <a:off x="533400" y="5715000"/>
            <a:ext cx="8153400" cy="646331"/>
          </a:xfrm>
          <a:prstGeom prst="rect">
            <a:avLst/>
          </a:prstGeom>
          <a:noFill/>
        </p:spPr>
        <p:txBody>
          <a:bodyPr wrap="square" rtlCol="0">
            <a:spAutoFit/>
          </a:bodyPr>
          <a:lstStyle/>
          <a:p>
            <a:r>
              <a:rPr lang="en-US" dirty="0" smtClean="0">
                <a:solidFill>
                  <a:srgbClr val="002060"/>
                </a:solidFill>
              </a:rPr>
              <a:t>Snow cover frequency represents the percentage of time a grid cell was covered by snow during the month</a:t>
            </a:r>
            <a:endParaRPr lang="en-US" dirty="0">
              <a:solidFill>
                <a:srgbClr val="002060"/>
              </a:solidFill>
            </a:endParaRPr>
          </a:p>
        </p:txBody>
      </p:sp>
      <p:sp>
        <p:nvSpPr>
          <p:cNvPr id="7" name="TextBox 6"/>
          <p:cNvSpPr txBox="1"/>
          <p:nvPr/>
        </p:nvSpPr>
        <p:spPr>
          <a:xfrm>
            <a:off x="609600" y="3791635"/>
            <a:ext cx="2209800" cy="323165"/>
          </a:xfrm>
          <a:prstGeom prst="rect">
            <a:avLst/>
          </a:prstGeom>
          <a:solidFill>
            <a:srgbClr val="0099FF"/>
          </a:solidFill>
        </p:spPr>
        <p:txBody>
          <a:bodyPr wrap="square" rtlCol="0">
            <a:spAutoFit/>
          </a:bodyPr>
          <a:lstStyle/>
          <a:p>
            <a:r>
              <a:rPr lang="en-US" sz="1500" b="1" dirty="0" smtClean="0">
                <a:solidFill>
                  <a:srgbClr val="002060"/>
                </a:solidFill>
              </a:rPr>
              <a:t>Snow Cover Frequency %</a:t>
            </a:r>
            <a:endParaRPr lang="en-US" sz="1500" b="1" dirty="0">
              <a:solidFill>
                <a:srgbClr val="002060"/>
              </a:solidFill>
            </a:endParaRPr>
          </a:p>
        </p:txBody>
      </p:sp>
      <p:sp>
        <p:nvSpPr>
          <p:cNvPr id="8" name="TextBox 7"/>
          <p:cNvSpPr txBox="1"/>
          <p:nvPr/>
        </p:nvSpPr>
        <p:spPr>
          <a:xfrm>
            <a:off x="6172200" y="6400800"/>
            <a:ext cx="2743200" cy="276999"/>
          </a:xfrm>
          <a:prstGeom prst="rect">
            <a:avLst/>
          </a:prstGeom>
          <a:noFill/>
        </p:spPr>
        <p:txBody>
          <a:bodyPr wrap="square" rtlCol="0">
            <a:spAutoFit/>
          </a:bodyPr>
          <a:lstStyle/>
          <a:p>
            <a:r>
              <a:rPr lang="en-US" sz="1200" dirty="0" smtClean="0">
                <a:solidFill>
                  <a:srgbClr val="002060"/>
                </a:solidFill>
              </a:rPr>
              <a:t>Riggs et al., 2016: MODIS C6 User Guide</a:t>
            </a:r>
            <a:endParaRPr lang="en-US" sz="1200" dirty="0">
              <a:solidFill>
                <a:srgbClr val="002060"/>
              </a:solidFill>
            </a:endParaRPr>
          </a:p>
        </p:txBody>
      </p:sp>
    </p:spTree>
    <p:extLst>
      <p:ext uri="{BB962C8B-B14F-4D97-AF65-F5344CB8AC3E}">
        <p14:creationId xmlns:p14="http://schemas.microsoft.com/office/powerpoint/2010/main" val="375548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446" y="457200"/>
            <a:ext cx="8305800" cy="523220"/>
          </a:xfrm>
          <a:prstGeom prst="rect">
            <a:avLst/>
          </a:prstGeom>
          <a:noFill/>
        </p:spPr>
        <p:txBody>
          <a:bodyPr wrap="square" rtlCol="0">
            <a:spAutoFit/>
          </a:bodyPr>
          <a:lstStyle/>
          <a:p>
            <a:pPr algn="ctr"/>
            <a:r>
              <a:rPr lang="en-US" sz="2800" b="1" dirty="0" smtClean="0">
                <a:solidFill>
                  <a:srgbClr val="002060"/>
                </a:solidFill>
              </a:rPr>
              <a:t>Cloud-gap-filled (CGF) daily snow cover</a:t>
            </a:r>
            <a:endParaRPr lang="en-US" sz="2800" b="1" dirty="0">
              <a:solidFill>
                <a:srgbClr val="002060"/>
              </a:solidFill>
            </a:endParaRPr>
          </a:p>
        </p:txBody>
      </p:sp>
      <p:pic>
        <p:nvPicPr>
          <p:cNvPr id="3" name="Picture 478"/>
          <p:cNvPicPr>
            <a:picLocks noChangeAspect="1" noChangeArrowheads="1"/>
          </p:cNvPicPr>
          <p:nvPr/>
        </p:nvPicPr>
        <p:blipFill>
          <a:blip r:embed="rId3" cstate="print"/>
          <a:srcRect/>
          <a:stretch>
            <a:fillRect/>
          </a:stretch>
        </p:blipFill>
        <p:spPr bwMode="auto">
          <a:xfrm>
            <a:off x="457200" y="1166677"/>
            <a:ext cx="8255495" cy="4624523"/>
          </a:xfrm>
          <a:prstGeom prst="rect">
            <a:avLst/>
          </a:prstGeom>
          <a:noFill/>
          <a:ln w="9525" algn="ctr">
            <a:solidFill>
              <a:schemeClr val="tx1"/>
            </a:solidFill>
            <a:miter lim="800000"/>
            <a:headEnd/>
            <a:tailEnd/>
          </a:ln>
        </p:spPr>
      </p:pic>
      <p:sp>
        <p:nvSpPr>
          <p:cNvPr id="4" name="TextBox 18"/>
          <p:cNvSpPr txBox="1">
            <a:spLocks noChangeArrowheads="1"/>
          </p:cNvSpPr>
          <p:nvPr/>
        </p:nvSpPr>
        <p:spPr bwMode="auto">
          <a:xfrm>
            <a:off x="457200" y="5867400"/>
            <a:ext cx="8305800" cy="738664"/>
          </a:xfrm>
          <a:prstGeom prst="rect">
            <a:avLst/>
          </a:prstGeom>
          <a:noFill/>
          <a:ln w="9525">
            <a:noFill/>
            <a:miter lim="800000"/>
            <a:headEnd/>
            <a:tailEnd/>
          </a:ln>
        </p:spPr>
        <p:txBody>
          <a:bodyPr wrap="square">
            <a:prstTxWarp prst="textNoShape">
              <a:avLst/>
            </a:prstTxWarp>
            <a:spAutoFit/>
          </a:bodyPr>
          <a:lstStyle/>
          <a:p>
            <a:r>
              <a:rPr lang="en-US" sz="1400" dirty="0" smtClean="0">
                <a:solidFill>
                  <a:srgbClr val="002060"/>
                </a:solidFill>
                <a:latin typeface="Arial Rounded MT Bold" charset="0"/>
              </a:rPr>
              <a:t>Cloud-gap filled (CGF) cloud-persistence count (CPC) snow-cover map; the CPC provides quality assurance (QA) information in each pixel or cell indicating the age of the snow decision.</a:t>
            </a:r>
          </a:p>
        </p:txBody>
      </p:sp>
      <p:sp>
        <p:nvSpPr>
          <p:cNvPr id="5" name="TextBox 4"/>
          <p:cNvSpPr txBox="1"/>
          <p:nvPr/>
        </p:nvSpPr>
        <p:spPr>
          <a:xfrm>
            <a:off x="7391400" y="6400800"/>
            <a:ext cx="1524000" cy="276999"/>
          </a:xfrm>
          <a:prstGeom prst="rect">
            <a:avLst/>
          </a:prstGeom>
          <a:noFill/>
        </p:spPr>
        <p:txBody>
          <a:bodyPr wrap="square" rtlCol="0">
            <a:spAutoFit/>
          </a:bodyPr>
          <a:lstStyle/>
          <a:p>
            <a:r>
              <a:rPr lang="en-US" sz="1200" dirty="0" smtClean="0">
                <a:solidFill>
                  <a:srgbClr val="002060"/>
                </a:solidFill>
              </a:rPr>
              <a:t>Hall et al., 2010, </a:t>
            </a:r>
            <a:r>
              <a:rPr lang="en-US" sz="1200" i="1" dirty="0" smtClean="0">
                <a:solidFill>
                  <a:srgbClr val="002060"/>
                </a:solidFill>
              </a:rPr>
              <a:t>RSE</a:t>
            </a:r>
            <a:endParaRPr lang="en-US" sz="1200" dirty="0">
              <a:solidFill>
                <a:srgbClr val="002060"/>
              </a:solidFill>
            </a:endParaRPr>
          </a:p>
        </p:txBody>
      </p:sp>
    </p:spTree>
    <p:extLst>
      <p:ext uri="{BB962C8B-B14F-4D97-AF65-F5344CB8AC3E}">
        <p14:creationId xmlns:p14="http://schemas.microsoft.com/office/powerpoint/2010/main" val="1748845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15336</TotalTime>
  <Words>2355</Words>
  <Application>Microsoft Office PowerPoint</Application>
  <PresentationFormat>On-screen Show (4:3)</PresentationFormat>
  <Paragraphs>261</Paragraphs>
  <Slides>29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Rounded MT Bold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Dorothy</dc:creator>
  <cp:lastModifiedBy>Dorothy</cp:lastModifiedBy>
  <cp:revision>464</cp:revision>
  <dcterms:created xsi:type="dcterms:W3CDTF">2009-09-17T17:54:34Z</dcterms:created>
  <dcterms:modified xsi:type="dcterms:W3CDTF">2016-06-13T15:41:25Z</dcterms:modified>
</cp:coreProperties>
</file>