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6" r:id="rId3"/>
    <p:sldId id="315" r:id="rId4"/>
    <p:sldId id="267" r:id="rId5"/>
    <p:sldId id="257" r:id="rId6"/>
    <p:sldId id="321" r:id="rId7"/>
    <p:sldId id="298" r:id="rId8"/>
    <p:sldId id="323" r:id="rId9"/>
    <p:sldId id="297" r:id="rId10"/>
    <p:sldId id="260" r:id="rId11"/>
    <p:sldId id="322" r:id="rId12"/>
    <p:sldId id="286" r:id="rId13"/>
    <p:sldId id="305" r:id="rId14"/>
    <p:sldId id="316" r:id="rId15"/>
    <p:sldId id="317" r:id="rId16"/>
    <p:sldId id="318" r:id="rId17"/>
    <p:sldId id="319" r:id="rId18"/>
    <p:sldId id="314" r:id="rId19"/>
    <p:sldId id="293" r:id="rId20"/>
    <p:sldId id="294" r:id="rId21"/>
    <p:sldId id="307" r:id="rId22"/>
    <p:sldId id="301" r:id="rId23"/>
    <p:sldId id="320" r:id="rId24"/>
    <p:sldId id="281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E027"/>
    <a:srgbClr val="00EFF1"/>
    <a:srgbClr val="00C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2"/>
    <p:restoredTop sz="94656"/>
  </p:normalViewPr>
  <p:slideViewPr>
    <p:cSldViewPr snapToGrid="0" snapToObjects="1">
      <p:cViewPr>
        <p:scale>
          <a:sx n="107" d="100"/>
          <a:sy n="107" d="100"/>
        </p:scale>
        <p:origin x="14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8112-482E-EB47-B85E-78EA89086C7C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B0C29-02F4-704B-B63E-4B5CA55D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7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Inversion is based on knowledge of grain size, snow density and physical temperature.</a:t>
            </a:r>
            <a:r>
              <a:rPr lang="en-US" baseline="0" dirty="0" smtClean="0"/>
              <a:t> Plus Tb36V.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B0C29-02F4-704B-B63E-4B5CA55DBD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2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 gradient (</a:t>
            </a:r>
            <a:r>
              <a:rPr lang="en-US" dirty="0" err="1" smtClean="0"/>
              <a:t>diference</a:t>
            </a:r>
            <a:r>
              <a:rPr lang="en-US" dirty="0" smtClean="0"/>
              <a:t>) can be used to inform the trajectory.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9EEDD-7779-5D48-9692-39CE7DCBCE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7" Type="http://schemas.openxmlformats.org/officeDocument/2006/relationships/image" Target="../media/image9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967" y="412935"/>
            <a:ext cx="8962563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GCOM-W1 AMSR2 snow depth and snow water equivalent </a:t>
            </a:r>
            <a:r>
              <a:rPr lang="en-US" b="1" dirty="0" smtClean="0"/>
              <a:t>product:</a:t>
            </a:r>
            <a:r>
              <a:rPr lang="en-CA" dirty="0"/>
              <a:t/>
            </a:r>
            <a:br>
              <a:rPr lang="en-CA" dirty="0"/>
            </a:br>
            <a:r>
              <a:rPr lang="en-US" i="1" dirty="0" smtClean="0"/>
              <a:t>update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469" y="4665365"/>
            <a:ext cx="7480092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Richard </a:t>
            </a:r>
            <a:r>
              <a:rPr lang="en-US" dirty="0" smtClean="0">
                <a:solidFill>
                  <a:schemeClr val="tx1"/>
                </a:solidFill>
              </a:rPr>
              <a:t>Kelly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Department </a:t>
            </a:r>
            <a:r>
              <a:rPr lang="en-US" dirty="0">
                <a:solidFill>
                  <a:schemeClr val="tx1"/>
                </a:solidFill>
              </a:rPr>
              <a:t>of Geography and Environmental Management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Waterloo, Waterloo, Ontario, Canada.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PANO_20150217_1727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610"/>
            <a:ext cx="9144000" cy="2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39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FFFF"/>
                </a:solidFill>
              </a:rPr>
              <a:t>Essential Variable #2: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snow depth</a:t>
            </a:r>
          </a:p>
          <a:p>
            <a:pPr marL="0" indent="0">
              <a:buNone/>
            </a:pPr>
            <a:endParaRPr lang="en-US" sz="2400" i="1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FFFF"/>
                </a:solidFill>
              </a:rPr>
              <a:t>Once identified where the snow is, we can perform the retrieval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DMRT</a:t>
            </a:r>
            <a:r>
              <a:rPr lang="en-US" sz="2400" dirty="0">
                <a:solidFill>
                  <a:srgbClr val="FFFFFF"/>
                </a:solidFill>
              </a:rPr>
              <a:t>-ML </a:t>
            </a:r>
            <a:r>
              <a:rPr lang="en-US" sz="2400" dirty="0" smtClean="0">
                <a:solidFill>
                  <a:srgbClr val="FFFFFF"/>
                </a:solidFill>
              </a:rPr>
              <a:t>(Picard et al, 2013) Inverted: </a:t>
            </a:r>
            <a:r>
              <a:rPr lang="en-US" sz="2400" i="1" dirty="0" smtClean="0">
                <a:solidFill>
                  <a:srgbClr val="0000FF"/>
                </a:solidFill>
              </a:rPr>
              <a:t>Estimate snow depth</a:t>
            </a:r>
            <a:endParaRPr lang="en-US" sz="2400" i="1" dirty="0">
              <a:solidFill>
                <a:srgbClr val="0000FF"/>
              </a:solidFill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Snow </a:t>
            </a:r>
            <a:r>
              <a:rPr lang="en-US" sz="2000" dirty="0" smtClean="0">
                <a:solidFill>
                  <a:srgbClr val="FFFFFF"/>
                </a:solidFill>
              </a:rPr>
              <a:t>temperature (Kelly et al. 2003,</a:t>
            </a:r>
            <a:r>
              <a:rPr lang="en-US" sz="2000" i="1" dirty="0" smtClean="0">
                <a:solidFill>
                  <a:srgbClr val="FFFFFF"/>
                </a:solidFill>
              </a:rPr>
              <a:t>updated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  <a:sym typeface="Wingdings"/>
              </a:rPr>
              <a:t>Grain 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size (Kelly et al. 2003)</a:t>
            </a:r>
            <a:endParaRPr lang="en-US" sz="2000" dirty="0">
              <a:solidFill>
                <a:srgbClr val="FFFFFF"/>
              </a:solidFill>
              <a:sym typeface="Wingdings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  <a:sym typeface="Wingdings"/>
              </a:rPr>
              <a:t>Snow 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density (Kelly et al. 2003)</a:t>
            </a:r>
            <a:endParaRPr lang="en-US" sz="2000" dirty="0">
              <a:solidFill>
                <a:srgbClr val="FFFFFF"/>
              </a:solidFill>
              <a:sym typeface="Wingdings"/>
            </a:endParaRPr>
          </a:p>
          <a:p>
            <a:pPr lvl="1"/>
            <a:r>
              <a:rPr lang="en-US" sz="2000" u="sng" dirty="0" smtClean="0">
                <a:solidFill>
                  <a:srgbClr val="FFFFFF"/>
                </a:solidFill>
                <a:sym typeface="Wingdings"/>
              </a:rPr>
              <a:t>AMSR2 Tb36V (&amp; Tb18V) GHz</a:t>
            </a:r>
            <a:endParaRPr lang="en-US" sz="1600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SWE is a natural bi-product (SWE = snow depth x density)</a:t>
            </a:r>
          </a:p>
        </p:txBody>
      </p:sp>
    </p:spTree>
    <p:extLst>
      <p:ext uri="{BB962C8B-B14F-4D97-AF65-F5344CB8AC3E}">
        <p14:creationId xmlns:p14="http://schemas.microsoft.com/office/powerpoint/2010/main" val="36145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03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onstantia"/>
                <a:ea typeface="ＭＳ Ｐゴシック" charset="0"/>
                <a:cs typeface="Constant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onstantia"/>
                <a:ea typeface="ＭＳ Ｐゴシック" charset="0"/>
                <a:cs typeface="Constanti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onstantia"/>
                <a:ea typeface="ＭＳ Ｐゴシック" charset="0"/>
                <a:cs typeface="Constanti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onstantia"/>
                <a:ea typeface="ＭＳ Ｐゴシック" charset="0"/>
                <a:cs typeface="Constanti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onstantia"/>
                <a:ea typeface="ＭＳ Ｐゴシック" charset="0"/>
                <a:cs typeface="Constant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400" dirty="0" smtClean="0"/>
              <a:t>Recalibrated temperature estimation of above snow surface (Kelly </a:t>
            </a:r>
            <a:r>
              <a:rPr lang="en-US" sz="2400" i="1" dirty="0" smtClean="0"/>
              <a:t>et al. </a:t>
            </a:r>
            <a:r>
              <a:rPr lang="en-US" sz="2400" dirty="0" smtClean="0"/>
              <a:t>2003). Matched AMSRE 2005 data reveal small change from SSMI version.</a:t>
            </a:r>
          </a:p>
          <a:p>
            <a:pPr>
              <a:defRPr/>
            </a:pPr>
            <a:r>
              <a:rPr lang="en-US" sz="2000" dirty="0" err="1" smtClean="0"/>
              <a:t>T</a:t>
            </a:r>
            <a:r>
              <a:rPr lang="en-US" sz="2000" baseline="-25000" dirty="0" err="1" smtClean="0"/>
              <a:t>phys</a:t>
            </a:r>
            <a:r>
              <a:rPr lang="en-US" sz="2000" dirty="0" smtClean="0"/>
              <a:t> = 62.4-0.05</a:t>
            </a:r>
            <a:r>
              <a:rPr lang="en-US" sz="2000" i="1" dirty="0" smtClean="0"/>
              <a:t>Tb18V</a:t>
            </a:r>
            <a:r>
              <a:rPr lang="en-US" sz="2000" dirty="0" smtClean="0"/>
              <a:t>+0.84</a:t>
            </a:r>
            <a:r>
              <a:rPr lang="en-US" sz="2000" i="1" dirty="0" smtClean="0"/>
              <a:t>Tb23V</a:t>
            </a:r>
            <a:r>
              <a:rPr lang="en-US" sz="2000" dirty="0" smtClean="0"/>
              <a:t> -0.40</a:t>
            </a:r>
            <a:r>
              <a:rPr lang="en-US" sz="2000" i="1" dirty="0" smtClean="0"/>
              <a:t>Tb36H</a:t>
            </a:r>
            <a:r>
              <a:rPr lang="en-US" sz="2000" dirty="0" smtClean="0"/>
              <a:t> + 0.41</a:t>
            </a:r>
            <a:r>
              <a:rPr lang="en-US" sz="2000" i="1" dirty="0" smtClean="0"/>
              <a:t>Tb89V</a:t>
            </a:r>
          </a:p>
          <a:p>
            <a:pPr>
              <a:defRPr/>
            </a:pPr>
            <a:endParaRPr lang="en-US" sz="2000" i="1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400" dirty="0" smtClean="0"/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/>
              <a:t>Standard error (y):	6.9K						5.7K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/>
              <a:t>R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err="1" smtClean="0"/>
              <a:t>CoD</a:t>
            </a:r>
            <a:r>
              <a:rPr lang="en-US" sz="2400" dirty="0" smtClean="0"/>
              <a:t> 				80%						85%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247900"/>
            <a:ext cx="813752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0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tratigraphy-stur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9" y="899607"/>
            <a:ext cx="3358399" cy="519112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2917" y="274638"/>
            <a:ext cx="54533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Sturm &amp; Benson (1997) </a:t>
            </a:r>
            <a:r>
              <a:rPr lang="en-US" i="1" dirty="0" smtClean="0"/>
              <a:t>J. </a:t>
            </a:r>
            <a:r>
              <a:rPr lang="en-US" i="1" dirty="0" err="1" smtClean="0"/>
              <a:t>Glac</a:t>
            </a:r>
            <a:r>
              <a:rPr lang="en-US" dirty="0"/>
              <a:t>.</a:t>
            </a:r>
            <a:endParaRPr lang="en-US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94871"/>
              </p:ext>
            </p:extLst>
          </p:nvPr>
        </p:nvGraphicFramePr>
        <p:xfrm>
          <a:off x="3674783" y="899607"/>
          <a:ext cx="3743199" cy="103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5" imgW="1422400" imgH="393700" progId="Equation.3">
                  <p:embed/>
                </p:oleObj>
              </mc:Choice>
              <mc:Fallback>
                <p:oleObj name="Equation" r:id="rId5" imgW="142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4783" y="899607"/>
                        <a:ext cx="3743199" cy="10360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trajectories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83" y="2133601"/>
            <a:ext cx="52324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grain </a:t>
            </a:r>
            <a:r>
              <a:rPr lang="en-US" dirty="0"/>
              <a:t>size and </a:t>
            </a:r>
            <a:r>
              <a:rPr lang="en-US" dirty="0" smtClean="0"/>
              <a:t>density and coding </a:t>
            </a:r>
            <a:r>
              <a:rPr lang="en-US" dirty="0"/>
              <a:t>into </a:t>
            </a:r>
            <a:r>
              <a:rPr lang="en-US" dirty="0" smtClean="0"/>
              <a:t>retrieval framework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372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do you need to track to achieve this?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Is it moderate / deep snow? [Detection]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Estimated (</a:t>
            </a:r>
            <a:r>
              <a:rPr lang="en-US" dirty="0" err="1" smtClean="0">
                <a:solidFill>
                  <a:srgbClr val="FFFF00"/>
                </a:solidFill>
              </a:rPr>
              <a:t>Tphys</a:t>
            </a:r>
            <a:r>
              <a:rPr lang="en-US" dirty="0" smtClean="0">
                <a:solidFill>
                  <a:srgbClr val="FFFF00"/>
                </a:solidFill>
              </a:rPr>
              <a:t>) physical temperature in last 5 days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EFF1"/>
                </a:solidFill>
              </a:rPr>
              <a:t>How to estimate grain radius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Number of snow days in the last 10 days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Growth regime? </a:t>
            </a:r>
            <a:r>
              <a:rPr lang="en-US" dirty="0">
                <a:solidFill>
                  <a:srgbClr val="00EFF1"/>
                </a:solidFill>
              </a:rPr>
              <a:t>(kinetic, EQT, fresh</a:t>
            </a:r>
            <a:r>
              <a:rPr lang="en-US" dirty="0" smtClean="0">
                <a:solidFill>
                  <a:srgbClr val="00EFF1"/>
                </a:solidFill>
              </a:rPr>
              <a:t>): </a:t>
            </a:r>
            <a:r>
              <a:rPr lang="en-US" dirty="0" smtClean="0">
                <a:solidFill>
                  <a:srgbClr val="FF0000"/>
                </a:solidFill>
              </a:rPr>
              <a:t>defined by estimated physical temperature (</a:t>
            </a:r>
            <a:r>
              <a:rPr lang="en-US" dirty="0" err="1" smtClean="0">
                <a:solidFill>
                  <a:srgbClr val="FF0000"/>
                </a:solidFill>
              </a:rPr>
              <a:t>Tphys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00EFF1"/>
              </a:solidFill>
            </a:endParaRPr>
          </a:p>
          <a:p>
            <a:pPr lvl="1"/>
            <a:r>
              <a:rPr lang="en-US" dirty="0">
                <a:solidFill>
                  <a:srgbClr val="00EFF1"/>
                </a:solidFill>
              </a:rPr>
              <a:t>Growth </a:t>
            </a:r>
            <a:r>
              <a:rPr lang="en-US" dirty="0" smtClean="0">
                <a:solidFill>
                  <a:srgbClr val="00EFF1"/>
                </a:solidFill>
              </a:rPr>
              <a:t>Phase History  (how long within a growth regime?)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Facet evolution history (how many days along a </a:t>
            </a:r>
            <a:r>
              <a:rPr lang="en-US" u="sng" dirty="0" smtClean="0">
                <a:solidFill>
                  <a:srgbClr val="00EFF1"/>
                </a:solidFill>
              </a:rPr>
              <a:t>kinetic</a:t>
            </a:r>
            <a:r>
              <a:rPr lang="en-US" dirty="0" smtClean="0">
                <a:solidFill>
                  <a:srgbClr val="00EFF1"/>
                </a:solidFill>
              </a:rPr>
              <a:t> growth track?)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C106"/>
                </a:solidFill>
              </a:rPr>
              <a:t>Also track outputs to check conservative nature of retrieval:</a:t>
            </a:r>
          </a:p>
          <a:p>
            <a:pPr lvl="1"/>
            <a:r>
              <a:rPr lang="en-US" dirty="0" smtClean="0">
                <a:solidFill>
                  <a:srgbClr val="00C106"/>
                </a:solidFill>
              </a:rPr>
              <a:t>Snow grain radius</a:t>
            </a:r>
          </a:p>
          <a:p>
            <a:pPr lvl="1"/>
            <a:endParaRPr lang="en-US" dirty="0" smtClean="0">
              <a:solidFill>
                <a:srgbClr val="00C106"/>
              </a:solidFill>
            </a:endParaRPr>
          </a:p>
          <a:p>
            <a:r>
              <a:rPr lang="en-US" dirty="0" smtClean="0"/>
              <a:t>If </a:t>
            </a:r>
            <a:r>
              <a:rPr lang="en-US" dirty="0"/>
              <a:t>the initial state (grain size and density) is when there is snow mid-way through the season,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r>
              <a:rPr lang="en-US" dirty="0"/>
              <a:t> and </a:t>
            </a:r>
            <a:r>
              <a:rPr lang="en-US" i="1" dirty="0" err="1">
                <a:latin typeface="Symbol" charset="2"/>
                <a:cs typeface="Symbol" charset="2"/>
              </a:rPr>
              <a:t>r</a:t>
            </a:r>
            <a:r>
              <a:rPr lang="en-US" i="1" baseline="-25000" dirty="0" err="1"/>
              <a:t>t</a:t>
            </a:r>
            <a:r>
              <a:rPr lang="en-US" dirty="0"/>
              <a:t> area time-weighted averages</a:t>
            </a:r>
            <a:r>
              <a:rPr lang="en-US" dirty="0" smtClean="0"/>
              <a:t>.</a:t>
            </a:r>
          </a:p>
          <a:p>
            <a:r>
              <a:rPr lang="en-US" dirty="0"/>
              <a:t>Specified grain size range 0.2 – 1 mm (D</a:t>
            </a:r>
            <a:r>
              <a:rPr lang="en-US" i="1" dirty="0"/>
              <a:t>0</a:t>
            </a:r>
            <a:r>
              <a:rPr lang="en-US" baseline="-25000" dirty="0"/>
              <a:t>max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445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274638"/>
            <a:ext cx="829491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Grain radius (d0) progression 1 Oct 2012 – 31 May 2013 </a:t>
            </a:r>
            <a:br>
              <a:rPr lang="en-US" sz="2800" dirty="0" smtClean="0"/>
            </a:br>
            <a:r>
              <a:rPr lang="en-US" sz="2800" dirty="0" smtClean="0"/>
              <a:t>[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dirty="0" smtClean="0"/>
              <a:t>m</a:t>
            </a:r>
            <a:r>
              <a:rPr lang="en-US" sz="2800" dirty="0"/>
              <a:t>] </a:t>
            </a:r>
          </a:p>
        </p:txBody>
      </p:sp>
      <p:pic>
        <p:nvPicPr>
          <p:cNvPr id="4" name="GS-2012-13-Animation_62G2i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7678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35" y="274638"/>
            <a:ext cx="6698530" cy="6304500"/>
          </a:xfrm>
        </p:spPr>
      </p:pic>
      <p:grpSp>
        <p:nvGrpSpPr>
          <p:cNvPr id="8" name="Group 7"/>
          <p:cNvGrpSpPr/>
          <p:nvPr/>
        </p:nvGrpSpPr>
        <p:grpSpPr>
          <a:xfrm>
            <a:off x="3443843" y="2386940"/>
            <a:ext cx="5510151" cy="4086687"/>
            <a:chOff x="3443843" y="2386940"/>
            <a:chExt cx="5510151" cy="40866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843" y="4702949"/>
              <a:ext cx="5510151" cy="1770678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>
              <a:stCxn id="5" idx="0"/>
            </p:cNvCxnSpPr>
            <p:nvPr/>
          </p:nvCxnSpPr>
          <p:spPr>
            <a:xfrm flipH="1" flipV="1">
              <a:off x="5427023" y="2386940"/>
              <a:ext cx="771896" cy="23160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443843" y="355045"/>
            <a:ext cx="5438899" cy="3378602"/>
            <a:chOff x="3443843" y="355045"/>
            <a:chExt cx="5438899" cy="3378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843" y="355045"/>
              <a:ext cx="5438899" cy="174778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6163293" y="2102826"/>
              <a:ext cx="260055" cy="16308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Grain size </a:t>
            </a:r>
            <a:r>
              <a:rPr lang="en-US" sz="2000" dirty="0" smtClean="0"/>
              <a:t>1 March2013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3065" y="987831"/>
            <a:ext cx="5320145" cy="3353979"/>
            <a:chOff x="190006" y="980515"/>
            <a:chExt cx="5320145" cy="33539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06" y="980515"/>
              <a:ext cx="5320145" cy="170962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14" idx="2"/>
            </p:cNvCxnSpPr>
            <p:nvPr/>
          </p:nvCxnSpPr>
          <p:spPr>
            <a:xfrm>
              <a:off x="2850079" y="2690135"/>
              <a:ext cx="2125682" cy="16443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194853" y="2970992"/>
            <a:ext cx="5723515" cy="3213183"/>
            <a:chOff x="3194853" y="2970992"/>
            <a:chExt cx="5723515" cy="321318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843" y="4424946"/>
              <a:ext cx="5474525" cy="1759229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>
              <a:stCxn id="19" idx="0"/>
            </p:cNvCxnSpPr>
            <p:nvPr/>
          </p:nvCxnSpPr>
          <p:spPr>
            <a:xfrm flipH="1" flipV="1">
              <a:off x="3194853" y="2970992"/>
              <a:ext cx="2986253" cy="14539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632" y="2487881"/>
            <a:ext cx="5842660" cy="4136483"/>
            <a:chOff x="225632" y="2487881"/>
            <a:chExt cx="5842660" cy="413648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32" y="4746835"/>
              <a:ext cx="5842660" cy="1877529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H="1" flipV="1">
              <a:off x="1986147" y="2487881"/>
              <a:ext cx="1160815" cy="22589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5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density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372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What do you need to track to achieve this?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Is it moderate / deep snow? [Detection]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EFF1"/>
                </a:solidFill>
              </a:rPr>
              <a:t>How to estimate density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Number of snow days in the last 10 days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Initial fresh snow density (</a:t>
            </a:r>
            <a:r>
              <a:rPr lang="en-US" dirty="0" err="1" smtClean="0">
                <a:solidFill>
                  <a:srgbClr val="00EFF1"/>
                </a:solidFill>
              </a:rPr>
              <a:t>Hedstrom</a:t>
            </a:r>
            <a:r>
              <a:rPr lang="en-US" dirty="0" smtClean="0">
                <a:solidFill>
                  <a:srgbClr val="00EFF1"/>
                </a:solidFill>
              </a:rPr>
              <a:t> and Pomeroy 1998) ~0.97 g cm</a:t>
            </a:r>
            <a:r>
              <a:rPr lang="en-US" baseline="30000" dirty="0" smtClean="0">
                <a:solidFill>
                  <a:srgbClr val="00EFF1"/>
                </a:solidFill>
              </a:rPr>
              <a:t>-3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Which </a:t>
            </a:r>
            <a:r>
              <a:rPr lang="en-US" dirty="0">
                <a:solidFill>
                  <a:srgbClr val="00EFF1"/>
                </a:solidFill>
              </a:rPr>
              <a:t>S</a:t>
            </a:r>
            <a:r>
              <a:rPr lang="en-US" dirty="0" smtClean="0">
                <a:solidFill>
                  <a:srgbClr val="00EFF1"/>
                </a:solidFill>
              </a:rPr>
              <a:t>turm et al (1995) seasonal snow class?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Upper and lower limits of early to late season snow (Sturm et al. 2010)</a:t>
            </a:r>
          </a:p>
          <a:p>
            <a:pPr lvl="1"/>
            <a:endParaRPr lang="en-US" dirty="0" smtClean="0">
              <a:solidFill>
                <a:srgbClr val="00EFF1"/>
              </a:solidFill>
            </a:endParaRPr>
          </a:p>
          <a:p>
            <a:pPr lvl="1"/>
            <a:endParaRPr lang="en-US" dirty="0">
              <a:solidFill>
                <a:srgbClr val="00EFF1"/>
              </a:solidFill>
            </a:endParaRPr>
          </a:p>
          <a:p>
            <a:pPr lvl="1"/>
            <a:endParaRPr lang="en-US" dirty="0" smtClean="0">
              <a:solidFill>
                <a:srgbClr val="00EFF1"/>
              </a:solidFill>
            </a:endParaRPr>
          </a:p>
          <a:p>
            <a:pPr lvl="1"/>
            <a:endParaRPr lang="en-US" dirty="0">
              <a:solidFill>
                <a:srgbClr val="00EFF1"/>
              </a:solidFill>
            </a:endParaRPr>
          </a:p>
          <a:p>
            <a:pPr lvl="1"/>
            <a:r>
              <a:rPr lang="en-US" dirty="0">
                <a:solidFill>
                  <a:srgbClr val="00EFF1"/>
                </a:solidFill>
              </a:rPr>
              <a:t>Rapid densification over initial 5 days to lower limit in Sturm snow class</a:t>
            </a:r>
          </a:p>
          <a:p>
            <a:pPr lvl="1"/>
            <a:r>
              <a:rPr lang="en-US" dirty="0" smtClean="0">
                <a:solidFill>
                  <a:srgbClr val="00EFF1"/>
                </a:solidFill>
              </a:rPr>
              <a:t>Use a simple logistic growth curve after day 5.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042063"/>
            <a:ext cx="9029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Density progression </a:t>
            </a:r>
            <a:r>
              <a:rPr lang="en-US" sz="2800" dirty="0">
                <a:solidFill>
                  <a:prstClr val="white"/>
                </a:solidFill>
              </a:rPr>
              <a:t>1 Oct 2012 – 31 May </a:t>
            </a:r>
            <a:r>
              <a:rPr lang="en-US" sz="2800" dirty="0" smtClean="0">
                <a:solidFill>
                  <a:prstClr val="white"/>
                </a:solidFill>
              </a:rPr>
              <a:t>2013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>
                <a:solidFill>
                  <a:prstClr val="white"/>
                </a:solidFill>
              </a:rPr>
              <a:t> (kg m</a:t>
            </a:r>
            <a:r>
              <a:rPr lang="en-US" sz="2800" baseline="30000" dirty="0">
                <a:solidFill>
                  <a:prstClr val="white"/>
                </a:solidFill>
              </a:rPr>
              <a:t>-3</a:t>
            </a:r>
            <a:r>
              <a:rPr lang="en-US" sz="2800" dirty="0">
                <a:solidFill>
                  <a:prstClr val="white"/>
                </a:solidFill>
              </a:rPr>
              <a:t>) </a:t>
            </a:r>
            <a:endParaRPr lang="en-US" dirty="0"/>
          </a:p>
        </p:txBody>
      </p:sp>
      <p:pic>
        <p:nvPicPr>
          <p:cNvPr id="4" name="DENSITY-2012-13-Animation_RksC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4995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3556659" y="2410691"/>
            <a:ext cx="2030681" cy="2030681"/>
          </a:xfrm>
          <a:prstGeom prst="smileyFace">
            <a:avLst/>
          </a:prstGeom>
          <a:solidFill>
            <a:srgbClr val="81E0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layer DMRT-ML model</a:t>
            </a:r>
          </a:p>
          <a:p>
            <a:r>
              <a:rPr lang="en-US" dirty="0" smtClean="0"/>
              <a:t>Infinite background (difficult to parameterize soil background for DMRT at this time)</a:t>
            </a:r>
          </a:p>
          <a:p>
            <a:r>
              <a:rPr lang="en-US" dirty="0" smtClean="0"/>
              <a:t>Stickiness tau (</a:t>
            </a:r>
            <a:r>
              <a:rPr lang="en-US" i="1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) is set to 0.3 </a:t>
            </a:r>
          </a:p>
          <a:p>
            <a:r>
              <a:rPr lang="en-US" i="1" dirty="0" smtClean="0"/>
              <a:t>Forward mode estimates Tb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Satellite-based Microwave Snow Algorithm </a:t>
            </a:r>
            <a:r>
              <a:rPr lang="en-US" dirty="0"/>
              <a:t>(</a:t>
            </a:r>
            <a:r>
              <a:rPr lang="en-US" dirty="0" smtClean="0"/>
              <a:t>SMSA) :: </a:t>
            </a:r>
            <a:r>
              <a:rPr lang="en-US" i="1" dirty="0" smtClean="0"/>
              <a:t>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Remember: estimate snow depth using AMSR2 and any static ancillary data</a:t>
            </a:r>
            <a:br>
              <a:rPr lang="en-US" dirty="0" smtClean="0"/>
            </a:br>
            <a:r>
              <a:rPr lang="en-US" i="1" dirty="0" smtClean="0">
                <a:solidFill>
                  <a:srgbClr val="FFFF00"/>
                </a:solidFill>
              </a:rPr>
              <a:t>a purely space-based approach</a:t>
            </a:r>
            <a:endParaRPr lang="en-US" i="1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Essential variable #1 </a:t>
            </a:r>
            <a:r>
              <a:rPr lang="en-US" i="1" dirty="0" smtClean="0">
                <a:solidFill>
                  <a:srgbClr val="FFFFFF"/>
                </a:solidFill>
              </a:rPr>
              <a:t>snow detection</a:t>
            </a:r>
          </a:p>
          <a:p>
            <a:r>
              <a:rPr lang="en-US" dirty="0" smtClean="0"/>
              <a:t>Essential variable #2 </a:t>
            </a:r>
            <a:r>
              <a:rPr lang="en-US" i="1" dirty="0" smtClean="0"/>
              <a:t>snow depth estimation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017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retrieval inversion. Method: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Either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In 2003 we used a polynomial inversion of DMRT look-up table</a:t>
            </a:r>
          </a:p>
          <a:p>
            <a:pPr marL="857250" lvl="2" indent="0">
              <a:buNone/>
            </a:pPr>
            <a:r>
              <a:rPr lang="en-US" i="1" dirty="0" smtClean="0"/>
              <a:t>SD =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i="1" dirty="0" smtClean="0"/>
              <a:t>(Tb18V-Tb36V)</a:t>
            </a:r>
            <a:r>
              <a:rPr lang="en-US" i="1" baseline="30000" dirty="0" smtClean="0"/>
              <a:t>2</a:t>
            </a:r>
            <a:r>
              <a:rPr lang="en-US" i="1" dirty="0"/>
              <a:t> </a:t>
            </a:r>
            <a:r>
              <a:rPr lang="en-US" i="1" dirty="0" smtClean="0"/>
              <a:t>+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(Tb18V-Tb36V) </a:t>
            </a:r>
            <a:r>
              <a:rPr lang="en-US" dirty="0" smtClean="0"/>
              <a:t>[cm]</a:t>
            </a:r>
            <a:br>
              <a:rPr lang="en-US" dirty="0" smtClean="0"/>
            </a:br>
            <a:r>
              <a:rPr lang="en-US" dirty="0" smtClean="0"/>
              <a:t>where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&amp;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specified by grain size and density</a:t>
            </a:r>
          </a:p>
          <a:p>
            <a:pPr marL="11113" lvl="2" indent="0">
              <a:buNone/>
            </a:pPr>
            <a:r>
              <a:rPr lang="en-US" sz="2800" i="1" dirty="0" smtClean="0">
                <a:solidFill>
                  <a:srgbClr val="FFFF00"/>
                </a:solidFill>
              </a:rPr>
              <a:t>Or</a:t>
            </a:r>
            <a:endParaRPr lang="en-US" dirty="0" smtClean="0">
              <a:solidFill>
                <a:srgbClr val="FFFF00"/>
              </a:solidFill>
            </a:endParaRPr>
          </a:p>
          <a:p>
            <a:pPr marL="514350" lvl="1" indent="-514350">
              <a:buFont typeface="+mj-lt"/>
              <a:buAutoNum type="alphaUcPeriod" startAt="2"/>
              <a:tabLst>
                <a:tab pos="7500938" algn="l"/>
              </a:tabLst>
            </a:pPr>
            <a:r>
              <a:rPr lang="en-US" sz="3200" dirty="0" smtClean="0"/>
              <a:t>DMRT-ML minimization with cost function and constraints using a single or dual channel (36 and/or 18 </a:t>
            </a:r>
            <a:r>
              <a:rPr lang="en-US" sz="3200" dirty="0" err="1" smtClean="0"/>
              <a:t>Ghz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sp>
        <p:nvSpPr>
          <p:cNvPr id="7" name="Smiley Face 6"/>
          <p:cNvSpPr/>
          <p:nvPr/>
        </p:nvSpPr>
        <p:spPr>
          <a:xfrm>
            <a:off x="6912978" y="661032"/>
            <a:ext cx="370211" cy="370211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retrieval inversion. Method: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Either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2003 we used a polynomial inversion of DMRT look-up table</a:t>
            </a:r>
          </a:p>
          <a:p>
            <a:pPr marL="857250" lvl="2" indent="0">
              <a:buNone/>
            </a:pPr>
            <a:r>
              <a:rPr lang="en-US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SD = a(Tb18V-Tb36V)</a:t>
            </a:r>
            <a:r>
              <a:rPr lang="en-US" i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</a:t>
            </a:r>
            <a:r>
              <a:rPr lang="en-US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+ b(Tb18V-Tb36V)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[cm]</a:t>
            </a:r>
            <a:b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where </a:t>
            </a:r>
            <a:r>
              <a:rPr lang="en-US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specified by grain size and density</a:t>
            </a:r>
          </a:p>
          <a:p>
            <a:pPr marL="11113" lvl="2" indent="0">
              <a:buNone/>
            </a:pPr>
            <a:r>
              <a:rPr lang="en-US" sz="2800" i="1" dirty="0" smtClean="0">
                <a:solidFill>
                  <a:srgbClr val="FFFF00"/>
                </a:solidFill>
              </a:rPr>
              <a:t>Or</a:t>
            </a:r>
            <a:endParaRPr lang="en-US" dirty="0" smtClean="0">
              <a:solidFill>
                <a:srgbClr val="FFFF00"/>
              </a:solidFill>
            </a:endParaRPr>
          </a:p>
          <a:p>
            <a:pPr marL="514350" lvl="1" indent="-514350">
              <a:buFont typeface="+mj-lt"/>
              <a:buAutoNum type="alphaUcPeriod" startAt="2"/>
              <a:tabLst>
                <a:tab pos="7500938" algn="l"/>
              </a:tabLst>
            </a:pPr>
            <a:r>
              <a:rPr lang="en-US" sz="3200" dirty="0" smtClean="0"/>
              <a:t>DMRT-ML minimization with cost function and constraints using a single or dual channel (36 and/or 18 </a:t>
            </a:r>
            <a:r>
              <a:rPr lang="en-US" sz="3200" dirty="0" err="1" smtClean="0"/>
              <a:t>Ghz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sp>
        <p:nvSpPr>
          <p:cNvPr id="7" name="Smiley Face 6"/>
          <p:cNvSpPr/>
          <p:nvPr/>
        </p:nvSpPr>
        <p:spPr>
          <a:xfrm>
            <a:off x="6912978" y="661032"/>
            <a:ext cx="370211" cy="370211"/>
          </a:xfrm>
          <a:prstGeom prst="smileyFac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6148409"/>
            <a:ext cx="8811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>
              <a:spcBef>
                <a:spcPct val="20000"/>
              </a:spcBef>
            </a:pP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DMRT-ML implemented in F90. AMSR2 code is in ANSI-C (it’s adorable).</a:t>
            </a:r>
          </a:p>
        </p:txBody>
      </p:sp>
    </p:spTree>
    <p:extLst>
      <p:ext uri="{BB962C8B-B14F-4D97-AF65-F5344CB8AC3E}">
        <p14:creationId xmlns:p14="http://schemas.microsoft.com/office/powerpoint/2010/main" val="14446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44774"/>
                <a:ext cx="8229600" cy="57813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Iteratively run the DMRT-ML </a:t>
                </a:r>
                <a:r>
                  <a:rPr lang="en-US" i="1" dirty="0" smtClean="0"/>
                  <a:t>single layer </a:t>
                </a:r>
                <a:r>
                  <a:rPr lang="en-US" dirty="0" smtClean="0"/>
                  <a:t>to ‘sweep’ a constrained range of snow depths around </a:t>
                </a:r>
                <a:r>
                  <a:rPr lang="en-US" i="1" dirty="0" smtClean="0"/>
                  <a:t>t-1</a:t>
                </a:r>
                <a:r>
                  <a:rPr lang="en-US" dirty="0" smtClean="0"/>
                  <a:t> depths</a:t>
                </a:r>
              </a:p>
              <a:p>
                <a:r>
                  <a:rPr lang="en-US" dirty="0" smtClean="0"/>
                  <a:t>Cost function: </a:t>
                </a:r>
                <a:r>
                  <a:rPr lang="en-US" i="1" dirty="0" smtClean="0"/>
                  <a:t>D </a:t>
                </a:r>
                <a:r>
                  <a:rPr lang="en-US" dirty="0" smtClean="0"/>
                  <a:t>is snow depth, </a:t>
                </a:r>
                <a:r>
                  <a:rPr lang="en-US" i="1" dirty="0" smtClean="0"/>
                  <a:t>Tb36</a:t>
                </a:r>
                <a:r>
                  <a:rPr lang="en-US" i="1" baseline="-25000" dirty="0" smtClean="0"/>
                  <a:t>m</a:t>
                </a:r>
                <a:r>
                  <a:rPr lang="en-US" dirty="0" smtClean="0"/>
                  <a:t> is DMRT model and </a:t>
                </a:r>
                <a:r>
                  <a:rPr lang="en-US" i="1" dirty="0" smtClean="0"/>
                  <a:t>Tb36</a:t>
                </a:r>
                <a:r>
                  <a:rPr lang="en-US" i="1" baseline="-25000" dirty="0" smtClean="0"/>
                  <a:t>O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is AMSR2-observed). </a:t>
                </a:r>
                <a:br>
                  <a:rPr lang="en-US" dirty="0" smtClean="0"/>
                </a:br>
                <a:r>
                  <a:rPr lang="en-US" dirty="0" smtClean="0"/>
                  <a:t>(Use V and H-pol</a:t>
                </a:r>
                <a:r>
                  <a:rPr lang="en-US" dirty="0"/>
                  <a:t>)</a:t>
                </a:r>
                <a:endParaRPr lang="en-US" baseline="-25000" dirty="0" smtClean="0"/>
              </a:p>
              <a:p>
                <a:endParaRPr lang="en-US" dirty="0" smtClean="0"/>
              </a:p>
              <a:p>
                <a:pPr marL="142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EFF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EFF1"/>
                              </a:solidFill>
                              <a:latin typeface="Cambria Math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EFF1"/>
                              </a:solidFill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EFF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EFF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𝑇𝑏</m:t>
                                  </m:r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36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EFF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𝑇𝑏</m:t>
                                  </m:r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36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EFF1"/>
                                      </a:solidFill>
                                      <a:latin typeface="Cambria Math" charset="0"/>
                                    </a:rPr>
                                    <m:t>𝑂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EFF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rgbClr val="00EFF1"/>
                  </a:solidFill>
                </a:endParaRPr>
              </a:p>
              <a:p>
                <a:pPr marL="14288" lvl="1" indent="0" algn="ctr">
                  <a:buNone/>
                </a:pPr>
                <a:r>
                  <a:rPr lang="en-US" i="1" dirty="0" smtClean="0">
                    <a:solidFill>
                      <a:srgbClr val="00EFF1"/>
                    </a:solidFill>
                  </a:rPr>
                  <a:t>(Tb calibration dependent)</a:t>
                </a:r>
              </a:p>
              <a:p>
                <a:pPr marL="400050" lvl="1" indent="0">
                  <a:buNone/>
                </a:pPr>
                <a:r>
                  <a:rPr lang="en-US" dirty="0" smtClean="0"/>
                  <a:t>or</a:t>
                </a:r>
              </a:p>
              <a:p>
                <a:pPr marL="14288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𝑚𝑖𝑛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𝐷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𝑇𝑏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18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𝑇𝑏</m:t>
                                    </m:r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36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𝑇𝑏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18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𝑂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𝑇𝑏</m:t>
                                    </m:r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36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𝑂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C000"/>
                    </a:solidFill>
                    <a:effectLst/>
                  </a:rPr>
                  <a:t> </a:t>
                </a:r>
                <a:endParaRPr lang="en-US" dirty="0" smtClean="0">
                  <a:solidFill>
                    <a:srgbClr val="FFC000"/>
                  </a:solidFill>
                  <a:effectLst/>
                </a:endParaRPr>
              </a:p>
              <a:p>
                <a:pPr marL="14288" lvl="1" indent="0" algn="ctr">
                  <a:buNone/>
                </a:pPr>
                <a:r>
                  <a:rPr lang="en-US" i="1" dirty="0" smtClean="0">
                    <a:solidFill>
                      <a:srgbClr val="FFC000"/>
                    </a:solidFill>
                  </a:rPr>
                  <a:t>(less Tb calibration dependent)</a:t>
                </a:r>
                <a:endParaRPr lang="en-US" i="1" dirty="0">
                  <a:solidFill>
                    <a:srgbClr val="FFC000"/>
                  </a:solidFill>
                </a:endParaRPr>
              </a:p>
              <a:p>
                <a:pPr marL="40005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44774"/>
                <a:ext cx="8229600" cy="5781389"/>
              </a:xfrm>
              <a:blipFill rotWithShape="0">
                <a:blip r:embed="rId2"/>
                <a:stretch>
                  <a:fillRect l="-1704" t="-2215" r="-148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8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roduct evaluation is being run</a:t>
            </a:r>
          </a:p>
          <a:p>
            <a:r>
              <a:rPr lang="en-US" dirty="0" smtClean="0"/>
              <a:t>Delivery to JAXA this month for implementation “ironing”</a:t>
            </a:r>
          </a:p>
          <a:p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L2 – swath product</a:t>
            </a:r>
          </a:p>
          <a:p>
            <a:pPr lvl="1"/>
            <a:r>
              <a:rPr lang="en-US" dirty="0" smtClean="0"/>
              <a:t>L3 PSG and Geographic  projection</a:t>
            </a:r>
          </a:p>
          <a:p>
            <a:pPr lvl="2"/>
            <a:r>
              <a:rPr lang="en-US" dirty="0" smtClean="0"/>
              <a:t>Possible to do EASE2.0</a:t>
            </a:r>
          </a:p>
          <a:p>
            <a:r>
              <a:rPr lang="en-US" dirty="0" smtClean="0"/>
              <a:t>Uncertainty estimates </a:t>
            </a:r>
          </a:p>
          <a:p>
            <a:pPr lvl="1"/>
            <a:r>
              <a:rPr lang="en-US" dirty="0" smtClean="0"/>
              <a:t>Historical variability (10 day moving estimate)</a:t>
            </a:r>
          </a:p>
          <a:p>
            <a:pPr lvl="1"/>
            <a:r>
              <a:rPr lang="en-US" dirty="0" smtClean="0"/>
              <a:t>Error analysis field</a:t>
            </a:r>
          </a:p>
          <a:p>
            <a:r>
              <a:rPr lang="en-US" dirty="0" smtClean="0"/>
              <a:t>Should go </a:t>
            </a:r>
            <a:r>
              <a:rPr lang="en-US" dirty="0"/>
              <a:t>into </a:t>
            </a:r>
            <a:r>
              <a:rPr lang="en-US" dirty="0" smtClean="0"/>
              <a:t>production </a:t>
            </a:r>
            <a:r>
              <a:rPr lang="en-US" dirty="0"/>
              <a:t>for the next </a:t>
            </a:r>
            <a:r>
              <a:rPr lang="en-US" dirty="0" smtClean="0"/>
              <a:t>version</a:t>
            </a:r>
          </a:p>
          <a:p>
            <a:r>
              <a:rPr lang="en-US" dirty="0" smtClean="0"/>
              <a:t>Will be assessing a downscaled version in the fall</a:t>
            </a:r>
          </a:p>
        </p:txBody>
      </p:sp>
    </p:spTree>
    <p:extLst>
      <p:ext uri="{BB962C8B-B14F-4D97-AF65-F5344CB8AC3E}">
        <p14:creationId xmlns:p14="http://schemas.microsoft.com/office/powerpoint/2010/main" val="5217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58"/>
            <a:ext cx="8229600" cy="1143000"/>
          </a:xfrm>
        </p:spPr>
        <p:txBody>
          <a:bodyPr/>
          <a:lstStyle/>
          <a:p>
            <a:r>
              <a:rPr lang="en-US" dirty="0" smtClean="0"/>
              <a:t>Summary: SMSA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973780"/>
            <a:ext cx="8514608" cy="533202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81E027"/>
                </a:solidFill>
              </a:rPr>
              <a:t>Snow cover detection is done (for now!)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Snow depth retrieval is being assembled.</a:t>
            </a:r>
            <a:r>
              <a:rPr lang="en-US" sz="1800" i="1" dirty="0" smtClean="0">
                <a:solidFill>
                  <a:srgbClr val="00B0F0"/>
                </a:solidFill>
              </a:rPr>
              <a:t>…</a:t>
            </a:r>
          </a:p>
          <a:p>
            <a:pPr lvl="1"/>
            <a:r>
              <a:rPr lang="en-US" sz="1600" i="1" dirty="0" smtClean="0">
                <a:solidFill>
                  <a:srgbClr val="00B0F0"/>
                </a:solidFill>
              </a:rPr>
              <a:t>Grain size </a:t>
            </a:r>
            <a:r>
              <a:rPr lang="en-US" sz="1600" dirty="0" smtClean="0">
                <a:solidFill>
                  <a:srgbClr val="00B0F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600" dirty="0" smtClean="0">
              <a:solidFill>
                <a:srgbClr val="00B0F0"/>
              </a:solidFill>
            </a:endParaRPr>
          </a:p>
          <a:p>
            <a:pPr lvl="1"/>
            <a:r>
              <a:rPr lang="en-US" sz="1600" i="1" dirty="0" smtClean="0">
                <a:solidFill>
                  <a:srgbClr val="00B0F0"/>
                </a:solidFill>
              </a:rPr>
              <a:t>Density / volume fraction </a:t>
            </a:r>
            <a:r>
              <a:rPr lang="en-US" sz="1600" dirty="0" smtClean="0">
                <a:solidFill>
                  <a:srgbClr val="00B0F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lvl="1"/>
            <a:r>
              <a:rPr lang="en-US" sz="1600" i="1" dirty="0" smtClean="0">
                <a:solidFill>
                  <a:srgbClr val="00B0F0"/>
                </a:solidFill>
              </a:rPr>
              <a:t>Estimated physical temperature </a:t>
            </a:r>
            <a:r>
              <a:rPr lang="en-US" sz="1600" dirty="0" smtClean="0">
                <a:solidFill>
                  <a:srgbClr val="00B0F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lvl="1"/>
            <a:r>
              <a:rPr lang="en-US" sz="1600" i="1" dirty="0" smtClean="0">
                <a:solidFill>
                  <a:srgbClr val="00B0F0"/>
                </a:solidFill>
                <a:ea typeface="Zapf Dingbats"/>
                <a:cs typeface="Zapf Dingbats"/>
                <a:sym typeface="Zapf Dingbats"/>
              </a:rPr>
              <a:t>DMRT-ML implementation </a:t>
            </a:r>
            <a:r>
              <a:rPr lang="is-IS" sz="1600" i="1" dirty="0" smtClean="0">
                <a:solidFill>
                  <a:srgbClr val="00B0F0"/>
                </a:solidFill>
                <a:ea typeface="Zapf Dingbats"/>
                <a:cs typeface="Zapf Dingbats"/>
                <a:sym typeface="Zapf Dingbats"/>
              </a:rPr>
              <a:t>…..</a:t>
            </a:r>
            <a:r>
              <a:rPr lang="en-US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6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DMRT-ML is tractable (snow depth is only unknown).</a:t>
            </a:r>
          </a:p>
          <a:p>
            <a:pPr lvl="1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Single layer for mid-latitudes is probably adequate. High latitude less so.</a:t>
            </a:r>
          </a:p>
          <a:p>
            <a:pPr lvl="1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Multi-layer is preferable at high latitudes or where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TPhys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is cold &lt;-10C</a:t>
            </a:r>
          </a:p>
          <a:p>
            <a:r>
              <a:rPr lang="en-US" sz="1800" dirty="0" smtClean="0">
                <a:solidFill>
                  <a:srgbClr val="00B0F0"/>
                </a:solidFill>
              </a:rPr>
              <a:t>Coding is in C language mixed with Fortran90 (it’s adorable!). </a:t>
            </a:r>
          </a:p>
          <a:p>
            <a:pPr lvl="1"/>
            <a:r>
              <a:rPr lang="en-US" sz="1600" dirty="0" smtClean="0">
                <a:solidFill>
                  <a:srgbClr val="00B0F0"/>
                </a:solidFill>
              </a:rPr>
              <a:t>Retrievals on the granule basis, BUT, need to track multiple variables in NH+SH EASE2.0 grid projection space for continuity of grain size/density estimation.</a:t>
            </a:r>
          </a:p>
          <a:p>
            <a:pPr lvl="1"/>
            <a:r>
              <a:rPr lang="en-US" sz="1600" dirty="0" smtClean="0">
                <a:solidFill>
                  <a:srgbClr val="00B0F0"/>
                </a:solidFill>
              </a:rPr>
              <a:t>Minimizing DMRT-ML cost function based on estimates of grain size, density and </a:t>
            </a:r>
            <a:r>
              <a:rPr lang="en-US" sz="1600" dirty="0" err="1" smtClean="0">
                <a:solidFill>
                  <a:srgbClr val="00B0F0"/>
                </a:solidFill>
              </a:rPr>
              <a:t>TPhys</a:t>
            </a:r>
            <a:endParaRPr lang="en-US" sz="1600" dirty="0" smtClean="0">
              <a:solidFill>
                <a:srgbClr val="00B0F0"/>
              </a:solidFill>
            </a:endParaRPr>
          </a:p>
          <a:p>
            <a:r>
              <a:rPr lang="en-US" sz="1800" dirty="0" smtClean="0"/>
              <a:t>Output is granule level SD that are gridded to global </a:t>
            </a:r>
            <a:r>
              <a:rPr lang="en-US" sz="1800" dirty="0" err="1" smtClean="0"/>
              <a:t>lat</a:t>
            </a:r>
            <a:r>
              <a:rPr lang="en-US" sz="1800" dirty="0" smtClean="0"/>
              <a:t>/</a:t>
            </a:r>
            <a:r>
              <a:rPr lang="en-US" sz="1800" dirty="0" err="1" smtClean="0"/>
              <a:t>lon</a:t>
            </a:r>
            <a:r>
              <a:rPr lang="en-US" sz="1800" dirty="0" smtClean="0"/>
              <a:t> and polar stereographic grid.</a:t>
            </a:r>
            <a:r>
              <a:rPr lang="en-US" sz="1800" i="1" dirty="0"/>
              <a:t> Can also be EASE2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Product delivery and testing (imminent).  Anticipate release later this year.</a:t>
            </a:r>
          </a:p>
        </p:txBody>
      </p:sp>
    </p:spTree>
    <p:extLst>
      <p:ext uri="{BB962C8B-B14F-4D97-AF65-F5344CB8AC3E}">
        <p14:creationId xmlns:p14="http://schemas.microsoft.com/office/powerpoint/2010/main" val="38016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50216_1614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6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1" y="1600200"/>
            <a:ext cx="869273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Thank you!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Acknowledgements</a:t>
            </a:r>
            <a:br>
              <a:rPr lang="en-US" dirty="0" smtClean="0"/>
            </a:br>
            <a:r>
              <a:rPr lang="en-US" sz="2400" i="1" dirty="0" smtClean="0"/>
              <a:t>(JAXA) Dr. Hiroyuki </a:t>
            </a:r>
            <a:r>
              <a:rPr lang="en-US" sz="2400" i="1" dirty="0" err="1" smtClean="0"/>
              <a:t>Tsutsui</a:t>
            </a:r>
            <a:r>
              <a:rPr lang="en-US" sz="2400" i="1" dirty="0" smtClean="0"/>
              <a:t>: Tibetan Plateau work.</a:t>
            </a:r>
          </a:p>
          <a:p>
            <a:pPr marL="0" indent="0" algn="r">
              <a:buNone/>
            </a:pPr>
            <a:r>
              <a:rPr lang="en-US" sz="2400" i="1" dirty="0" smtClean="0"/>
              <a:t>(UW) </a:t>
            </a:r>
            <a:r>
              <a:rPr lang="en-US" sz="2400" i="1" dirty="0" err="1" smtClean="0"/>
              <a:t>Nastaran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Saberi</a:t>
            </a:r>
            <a:r>
              <a:rPr lang="en-US" sz="2400" i="1" dirty="0" smtClean="0"/>
              <a:t>: DMRT-ML &amp; </a:t>
            </a:r>
            <a:r>
              <a:rPr lang="en-US" sz="2400" i="1" dirty="0" err="1" smtClean="0"/>
              <a:t>Qinghuan</a:t>
            </a:r>
            <a:r>
              <a:rPr lang="en-US" sz="2400" i="1" dirty="0" smtClean="0"/>
              <a:t> Li: forest correction.</a:t>
            </a:r>
            <a:endParaRPr lang="en-US" sz="2400" i="1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08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" name="Content Placeholder 2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60" y="274638"/>
            <a:ext cx="4741001" cy="641117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256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Satellite-based Microwave Snow Algorithm </a:t>
            </a:r>
            <a:r>
              <a:rPr lang="en-US" dirty="0" smtClean="0"/>
              <a:t>[SMSA]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Remember: estimate snow depth using AMSR2 and any static ancillary data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i="1" dirty="0" smtClean="0">
                <a:solidFill>
                  <a:srgbClr val="000000"/>
                </a:solidFill>
              </a:rPr>
              <a:t>a purely space-based approach</a:t>
            </a:r>
            <a:endParaRPr lang="en-US" i="1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Essential variable #1 </a:t>
            </a:r>
            <a:r>
              <a:rPr lang="en-US" i="1" dirty="0" smtClean="0">
                <a:solidFill>
                  <a:srgbClr val="FFFFFF"/>
                </a:solidFill>
              </a:rPr>
              <a:t>snow detection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Essential variable #2 </a:t>
            </a:r>
            <a:r>
              <a:rPr lang="en-US" i="1" dirty="0" smtClean="0">
                <a:solidFill>
                  <a:srgbClr val="7F7F7F"/>
                </a:solidFill>
              </a:rPr>
              <a:t>snow depth estimation</a:t>
            </a:r>
            <a:endParaRPr lang="en-US" i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39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FFFF"/>
                </a:solidFill>
              </a:rPr>
              <a:t>Essential Variable #1: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s</a:t>
            </a:r>
            <a:r>
              <a:rPr lang="en-US" i="1" dirty="0" smtClean="0">
                <a:solidFill>
                  <a:srgbClr val="FFFFFF"/>
                </a:solidFill>
              </a:rPr>
              <a:t>now detection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FFFF"/>
                </a:solidFill>
              </a:rPr>
              <a:t>Required to obtain snow onset/renewal date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Geophysical estimates, correction factors, screening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T-surf </a:t>
            </a:r>
            <a:r>
              <a:rPr lang="en-US" sz="2000" dirty="0" smtClean="0">
                <a:solidFill>
                  <a:srgbClr val="FFFFFF"/>
                </a:solidFill>
              </a:rPr>
              <a:t>estimation (empirical) </a:t>
            </a:r>
            <a:r>
              <a:rPr lang="en-US" sz="2000" dirty="0">
                <a:solidFill>
                  <a:srgbClr val="FFFFFF"/>
                </a:solidFill>
              </a:rPr>
              <a:t>– </a:t>
            </a:r>
            <a:r>
              <a:rPr lang="en-US" sz="2000" i="1" dirty="0">
                <a:solidFill>
                  <a:srgbClr val="FFFFFF"/>
                </a:solidFill>
              </a:rPr>
              <a:t>for </a:t>
            </a:r>
            <a:r>
              <a:rPr lang="en-US" sz="2000" i="1" dirty="0">
                <a:solidFill>
                  <a:srgbClr val="FFFF00"/>
                </a:solidFill>
              </a:rPr>
              <a:t>detection</a:t>
            </a:r>
            <a:r>
              <a:rPr lang="en-US" sz="2000" i="1" dirty="0">
                <a:solidFill>
                  <a:srgbClr val="FFFFFF"/>
                </a:solidFill>
              </a:rPr>
              <a:t> and </a:t>
            </a:r>
            <a:r>
              <a:rPr lang="en-US" sz="2000" i="1" dirty="0">
                <a:solidFill>
                  <a:srgbClr val="3366FF"/>
                </a:solidFill>
              </a:rPr>
              <a:t>retrievals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Forest correction: transmissivity </a:t>
            </a:r>
            <a:r>
              <a:rPr lang="en-US" sz="2000" i="1" dirty="0" smtClean="0">
                <a:solidFill>
                  <a:srgbClr val="FFFFFF"/>
                </a:solidFill>
              </a:rPr>
              <a:t>– for </a:t>
            </a:r>
            <a:r>
              <a:rPr lang="en-US" sz="2000" i="1" dirty="0" smtClean="0">
                <a:solidFill>
                  <a:srgbClr val="FFFF00"/>
                </a:solidFill>
              </a:rPr>
              <a:t>detection</a:t>
            </a:r>
            <a:r>
              <a:rPr lang="en-US" sz="2000" i="1" dirty="0" smtClean="0">
                <a:solidFill>
                  <a:srgbClr val="FFFFFF"/>
                </a:solidFill>
              </a:rPr>
              <a:t> and </a:t>
            </a:r>
            <a:r>
              <a:rPr lang="en-US" sz="2000" i="1" dirty="0" smtClean="0">
                <a:solidFill>
                  <a:srgbClr val="3366FF"/>
                </a:solidFill>
              </a:rPr>
              <a:t>retrievals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Water fraction (&gt;40%</a:t>
            </a:r>
            <a:r>
              <a:rPr lang="en-US" sz="2000" dirty="0" smtClean="0">
                <a:solidFill>
                  <a:srgbClr val="FFFFFF"/>
                </a:solidFill>
              </a:rPr>
              <a:t>) (Un)Frozen – </a:t>
            </a:r>
            <a:r>
              <a:rPr lang="en-US" sz="2000" i="1" dirty="0" smtClean="0">
                <a:solidFill>
                  <a:srgbClr val="FFFFFF"/>
                </a:solidFill>
              </a:rPr>
              <a:t>for </a:t>
            </a:r>
            <a:r>
              <a:rPr lang="en-US" sz="2000" i="1" dirty="0" smtClean="0">
                <a:solidFill>
                  <a:srgbClr val="FFFF00"/>
                </a:solidFill>
              </a:rPr>
              <a:t>detection </a:t>
            </a:r>
            <a:r>
              <a:rPr lang="en-US" sz="2000" i="1" dirty="0" smtClean="0">
                <a:solidFill>
                  <a:srgbClr val="FFFFFF"/>
                </a:solidFill>
              </a:rPr>
              <a:t>and </a:t>
            </a:r>
            <a:r>
              <a:rPr lang="en-US" sz="2000" i="1" dirty="0" smtClean="0">
                <a:solidFill>
                  <a:srgbClr val="3366FF"/>
                </a:solidFill>
              </a:rPr>
              <a:t>retrievals</a:t>
            </a:r>
            <a:endParaRPr lang="en-US" sz="2000" i="1" dirty="0">
              <a:solidFill>
                <a:srgbClr val="3366FF"/>
              </a:solidFill>
            </a:endParaRP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TP correction (</a:t>
            </a:r>
            <a:r>
              <a:rPr lang="en-US" sz="2000" dirty="0" err="1" smtClean="0">
                <a:solidFill>
                  <a:srgbClr val="FFFFFF"/>
                </a:solidFill>
              </a:rPr>
              <a:t>Tsustui</a:t>
            </a:r>
            <a:r>
              <a:rPr lang="en-US" sz="2000" dirty="0" smtClean="0">
                <a:solidFill>
                  <a:srgbClr val="FFFFFF"/>
                </a:solidFill>
              </a:rPr>
              <a:t> approach adopted) – </a:t>
            </a:r>
            <a:r>
              <a:rPr lang="en-US" sz="2000" i="1" dirty="0" smtClean="0">
                <a:solidFill>
                  <a:srgbClr val="FFFFFF"/>
                </a:solidFill>
              </a:rPr>
              <a:t>for </a:t>
            </a:r>
            <a:r>
              <a:rPr lang="en-US" sz="2000" i="1" dirty="0" smtClean="0">
                <a:solidFill>
                  <a:srgbClr val="FFFF00"/>
                </a:solidFill>
              </a:rPr>
              <a:t>detection </a:t>
            </a:r>
            <a:r>
              <a:rPr lang="en-US" sz="2000" i="1" dirty="0">
                <a:solidFill>
                  <a:srgbClr val="FFFFFF"/>
                </a:solidFill>
              </a:rPr>
              <a:t>and </a:t>
            </a:r>
            <a:r>
              <a:rPr lang="en-US" sz="2000" i="1" dirty="0">
                <a:solidFill>
                  <a:srgbClr val="3366FF"/>
                </a:solidFill>
              </a:rPr>
              <a:t>retrievals</a:t>
            </a:r>
            <a:endParaRPr lang="en-US" sz="2000" i="1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Desert/non-snow </a:t>
            </a:r>
            <a:r>
              <a:rPr lang="en-US" sz="2000" dirty="0" err="1" smtClean="0">
                <a:solidFill>
                  <a:srgbClr val="FFFFFF"/>
                </a:solidFill>
              </a:rPr>
              <a:t>scatterers</a:t>
            </a:r>
            <a:r>
              <a:rPr lang="en-US" sz="2000" dirty="0" smtClean="0">
                <a:solidFill>
                  <a:srgbClr val="FFFFFF"/>
                </a:solidFill>
              </a:rPr>
              <a:t> – </a:t>
            </a:r>
            <a:r>
              <a:rPr lang="en-US" sz="2000" i="1" dirty="0" smtClean="0">
                <a:solidFill>
                  <a:srgbClr val="FFFFFF"/>
                </a:solidFill>
              </a:rPr>
              <a:t>for </a:t>
            </a:r>
            <a:r>
              <a:rPr lang="en-US" sz="2000" i="1" dirty="0" smtClean="0">
                <a:solidFill>
                  <a:srgbClr val="FFFF00"/>
                </a:solidFill>
              </a:rPr>
              <a:t>detection</a:t>
            </a:r>
            <a:r>
              <a:rPr lang="en-US" sz="2000" i="1" dirty="0" smtClean="0">
                <a:solidFill>
                  <a:srgbClr val="FFFFFF"/>
                </a:solidFill>
              </a:rPr>
              <a:t> only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Moderate | Shallow | Wet snow – </a:t>
            </a:r>
            <a:r>
              <a:rPr lang="en-US" sz="2000" i="1" dirty="0" smtClean="0">
                <a:solidFill>
                  <a:srgbClr val="FFFFFF"/>
                </a:solidFill>
              </a:rPr>
              <a:t>for </a:t>
            </a:r>
            <a:r>
              <a:rPr lang="en-US" sz="2000" i="1" dirty="0" smtClean="0">
                <a:solidFill>
                  <a:srgbClr val="FFFF00"/>
                </a:solidFill>
              </a:rPr>
              <a:t>detection </a:t>
            </a:r>
            <a:r>
              <a:rPr lang="en-US" sz="2000" i="1" dirty="0" smtClean="0">
                <a:solidFill>
                  <a:srgbClr val="FFFFFF"/>
                </a:solidFill>
              </a:rPr>
              <a:t>and </a:t>
            </a:r>
            <a:r>
              <a:rPr lang="en-US" sz="2000" i="1" dirty="0" smtClean="0">
                <a:solidFill>
                  <a:srgbClr val="3366FF"/>
                </a:solidFill>
              </a:rPr>
              <a:t>retrievals</a:t>
            </a:r>
            <a:endParaRPr lang="en-US" sz="2000" i="1" dirty="0">
              <a:solidFill>
                <a:srgbClr val="FFFFFF"/>
              </a:solidFill>
            </a:endParaRPr>
          </a:p>
          <a:p>
            <a:pPr lvl="1"/>
            <a:endParaRPr lang="en-US" sz="2000" i="1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223"/>
            <a:ext cx="9144000" cy="43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latin typeface="Constantia" charset="0"/>
              </a:rPr>
              <a:t>Detection record 2012-14</a:t>
            </a:r>
            <a:endParaRPr lang="en-US">
              <a:solidFill>
                <a:srgbClr val="FFFFFF"/>
              </a:solidFill>
              <a:latin typeface="Constantia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7325" y="5062538"/>
            <a:ext cx="4730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onstantia" charset="0"/>
                <a:cs typeface="Constantia" charset="0"/>
              </a:rPr>
              <a:t>Northern hemisphere snow.</a:t>
            </a:r>
          </a:p>
          <a:p>
            <a:endParaRPr lang="en-US">
              <a:solidFill>
                <a:srgbClr val="FFFFFF"/>
              </a:solidFill>
              <a:latin typeface="Constantia" charset="0"/>
              <a:cs typeface="Constantia" charset="0"/>
            </a:endParaRPr>
          </a:p>
          <a:p>
            <a:r>
              <a:rPr lang="en-US">
                <a:solidFill>
                  <a:srgbClr val="FFFFFF"/>
                </a:solidFill>
                <a:latin typeface="Constantia" charset="0"/>
                <a:cs typeface="Constantia" charset="0"/>
              </a:rPr>
              <a:t>Shallow snow detector is off (on for SND_25).</a:t>
            </a:r>
          </a:p>
          <a:p>
            <a:r>
              <a:rPr lang="en-US">
                <a:solidFill>
                  <a:srgbClr val="FFFFFF"/>
                </a:solidFill>
                <a:latin typeface="Constantia" charset="0"/>
                <a:cs typeface="Constantia" charset="0"/>
              </a:rPr>
              <a:t>Forest correction is off (on for SND_25)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1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  <a:latin typeface="Constantia" charset="0"/>
                <a:ea typeface="ＭＳ Ｐゴシック" charset="-128"/>
              </a:rPr>
              <a:t>Metrics of fit with MODIS SCA</a:t>
            </a:r>
            <a:endParaRPr lang="en-US" altLang="en-US">
              <a:latin typeface="Constantia" charset="0"/>
              <a:ea typeface="ＭＳ Ｐゴシック" charset="-128"/>
            </a:endParaRPr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</p:nvPr>
        </p:nvGraphicFramePr>
        <p:xfrm>
          <a:off x="106363" y="2738438"/>
          <a:ext cx="3644900" cy="2661906"/>
        </p:xfrm>
        <a:graphic>
          <a:graphicData uri="http://schemas.openxmlformats.org/drawingml/2006/table">
            <a:tbl>
              <a:tblPr/>
              <a:tblGrid>
                <a:gridCol w="1411287"/>
                <a:gridCol w="1019175"/>
                <a:gridCol w="1214438"/>
              </a:tblGrid>
              <a:tr h="914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RMSE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x10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km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Bias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x10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km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6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AMSR2 v2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5.632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0.916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6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AMSR2 standard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6.025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onstant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2.902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pSp>
        <p:nvGrpSpPr>
          <p:cNvPr id="47124" name="Group 17"/>
          <p:cNvGrpSpPr>
            <a:grpSpLocks/>
          </p:cNvGrpSpPr>
          <p:nvPr/>
        </p:nvGrpSpPr>
        <p:grpSpPr bwMode="auto">
          <a:xfrm>
            <a:off x="3836988" y="1617663"/>
            <a:ext cx="5208587" cy="4508500"/>
            <a:chOff x="4270964" y="1079980"/>
            <a:chExt cx="6324600" cy="5473700"/>
          </a:xfrm>
        </p:grpSpPr>
        <p:pic>
          <p:nvPicPr>
            <p:cNvPr id="4712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964" y="1079980"/>
              <a:ext cx="6324600" cy="547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5387069" y="1299699"/>
              <a:ext cx="4387318" cy="452543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2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Remember: estimate snow depth using AMSR2 and any static ancillary data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i="1" dirty="0" smtClean="0">
                <a:solidFill>
                  <a:srgbClr val="000000"/>
                </a:solidFill>
              </a:rPr>
              <a:t>a purely space-based approach</a:t>
            </a:r>
            <a:endParaRPr lang="en-US" i="1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7F7F7F"/>
                </a:solidFill>
              </a:rPr>
              <a:t>Essential variable #1 </a:t>
            </a:r>
            <a:r>
              <a:rPr lang="en-US" i="1" dirty="0" smtClean="0">
                <a:solidFill>
                  <a:srgbClr val="7F7F7F"/>
                </a:solidFill>
              </a:rPr>
              <a:t>snow detection</a:t>
            </a:r>
          </a:p>
          <a:p>
            <a:r>
              <a:rPr lang="en-US" dirty="0" smtClean="0"/>
              <a:t>Essential variable #2 </a:t>
            </a:r>
            <a:r>
              <a:rPr lang="en-US" i="1" dirty="0" smtClean="0"/>
              <a:t>snow depth estimation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46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4156</TotalTime>
  <Words>1000</Words>
  <Application>Microsoft Macintosh PowerPoint</Application>
  <PresentationFormat>On-screen Show (4:3)</PresentationFormat>
  <Paragraphs>167</Paragraphs>
  <Slides>25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Cambria Math</vt:lpstr>
      <vt:lpstr>ＭＳ Ｐゴシック</vt:lpstr>
      <vt:lpstr>Zapf Dingbats</vt:lpstr>
      <vt:lpstr>Arial</vt:lpstr>
      <vt:lpstr>Calibri</vt:lpstr>
      <vt:lpstr>Constantia</vt:lpstr>
      <vt:lpstr>Symbol</vt:lpstr>
      <vt:lpstr>Wingdings</vt:lpstr>
      <vt:lpstr> Black </vt:lpstr>
      <vt:lpstr>Equation</vt:lpstr>
      <vt:lpstr>The GCOM-W1 AMSR2 snow depth and snow water equivalent product: update</vt:lpstr>
      <vt:lpstr>Satellite-based Microwave Snow Algorithm (SMSA) :: update</vt:lpstr>
      <vt:lpstr>PowerPoint Presentation</vt:lpstr>
      <vt:lpstr>Satellite-based Microwave Snow Algorithm [SMSA]</vt:lpstr>
      <vt:lpstr>PowerPoint Presentation</vt:lpstr>
      <vt:lpstr>PowerPoint Presentation</vt:lpstr>
      <vt:lpstr>PowerPoint Presentation</vt:lpstr>
      <vt:lpstr>Metrics of fit with MODIS SCA</vt:lpstr>
      <vt:lpstr>PowerPoint Presentation</vt:lpstr>
      <vt:lpstr>PowerPoint Presentation</vt:lpstr>
      <vt:lpstr>PowerPoint Presentation</vt:lpstr>
      <vt:lpstr>PowerPoint Presentation</vt:lpstr>
      <vt:lpstr>Estimating grain size and density and coding into retrieval framework</vt:lpstr>
      <vt:lpstr>Grain radius (d0) progression 1 Oct 2012 – 31 May 2013  [mm] </vt:lpstr>
      <vt:lpstr>Grain size 1 March2013</vt:lpstr>
      <vt:lpstr>Estimating density</vt:lpstr>
      <vt:lpstr>Density progression 1 Oct 2012 – 31 May 2013  (kg m-3) </vt:lpstr>
      <vt:lpstr>PowerPoint Presentation</vt:lpstr>
      <vt:lpstr>The Model</vt:lpstr>
      <vt:lpstr>The retrieval</vt:lpstr>
      <vt:lpstr>The retrieval</vt:lpstr>
      <vt:lpstr>PowerPoint Presentation</vt:lpstr>
      <vt:lpstr>Implementation</vt:lpstr>
      <vt:lpstr>Summary: SMSA</vt:lpstr>
      <vt:lpstr> </vt:lpstr>
    </vt:vector>
  </TitlesOfParts>
  <Company>UW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AMSR2 snow algorithm development update</dc:title>
  <dc:creator>R K</dc:creator>
  <cp:lastModifiedBy>Richard Kelly</cp:lastModifiedBy>
  <cp:revision>125</cp:revision>
  <dcterms:created xsi:type="dcterms:W3CDTF">2015-01-14T04:37:42Z</dcterms:created>
  <dcterms:modified xsi:type="dcterms:W3CDTF">2016-06-13T19:00:51Z</dcterms:modified>
</cp:coreProperties>
</file>