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22"/>
  </p:notesMasterIdLst>
  <p:handoutMasterIdLst>
    <p:handoutMasterId r:id="rId23"/>
  </p:handoutMasterIdLst>
  <p:sldIdLst>
    <p:sldId id="589" r:id="rId2"/>
    <p:sldId id="771" r:id="rId3"/>
    <p:sldId id="772" r:id="rId4"/>
    <p:sldId id="773" r:id="rId5"/>
    <p:sldId id="783" r:id="rId6"/>
    <p:sldId id="784" r:id="rId7"/>
    <p:sldId id="781" r:id="rId8"/>
    <p:sldId id="782" r:id="rId9"/>
    <p:sldId id="774" r:id="rId10"/>
    <p:sldId id="776" r:id="rId11"/>
    <p:sldId id="777" r:id="rId12"/>
    <p:sldId id="785" r:id="rId13"/>
    <p:sldId id="664" r:id="rId14"/>
    <p:sldId id="786" r:id="rId15"/>
    <p:sldId id="787" r:id="rId16"/>
    <p:sldId id="788" r:id="rId17"/>
    <p:sldId id="789" r:id="rId18"/>
    <p:sldId id="779" r:id="rId19"/>
    <p:sldId id="675" r:id="rId20"/>
    <p:sldId id="678" r:id="rId21"/>
  </p:sldIdLst>
  <p:sldSz cx="9906000" cy="6858000" type="A4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196">
          <p15:clr>
            <a:srgbClr val="A4A3A4"/>
          </p15:clr>
        </p15:guide>
        <p15:guide id="11" pos="155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2235">
          <p15:clr>
            <a:srgbClr val="A4A3A4"/>
          </p15:clr>
        </p15:guide>
        <p15:guide id="15" pos="87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4522">
          <p15:clr>
            <a:srgbClr val="A4A3A4"/>
          </p15:clr>
        </p15:guide>
        <p15:guide id="2" pos="312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80808"/>
    <a:srgbClr val="00205B"/>
    <a:srgbClr val="00B5E2"/>
    <a:srgbClr val="FE5000"/>
    <a:srgbClr val="C5B9AC"/>
    <a:srgbClr val="CB333B"/>
    <a:srgbClr val="FEDB00"/>
    <a:srgbClr val="968C83"/>
    <a:srgbClr val="99C22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0334" autoAdjust="0"/>
  </p:normalViewPr>
  <p:slideViewPr>
    <p:cSldViewPr snapToGrid="0">
      <p:cViewPr varScale="1">
        <p:scale>
          <a:sx n="60" d="100"/>
          <a:sy n="60" d="100"/>
        </p:scale>
        <p:origin x="-738" y="-90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-250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3127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2015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832382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2015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34292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2015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44467" y="9734644"/>
            <a:ext cx="187979" cy="18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2015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6621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645" cy="49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1" tIns="45974" rIns="91951" bIns="45974" numCol="1" anchor="t" anchorCtr="0" compatLnSpc="1">
            <a:prstTxWarp prst="textNoShape">
              <a:avLst/>
            </a:prstTxWarp>
          </a:bodyPr>
          <a:lstStyle>
            <a:lvl1pPr defTabSz="92015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3031" y="1"/>
            <a:ext cx="2944645" cy="49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1" tIns="45974" rIns="91951" bIns="45974" numCol="1" anchor="t" anchorCtr="0" compatLnSpc="1">
            <a:prstTxWarp prst="textNoShape">
              <a:avLst/>
            </a:prstTxWarp>
          </a:bodyPr>
          <a:lstStyle>
            <a:lvl1pPr algn="r" defTabSz="92015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126" y="4713178"/>
            <a:ext cx="4987425" cy="447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1" tIns="45974" rIns="91951" bIns="459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648"/>
            <a:ext cx="2944645" cy="49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1" tIns="45974" rIns="91951" bIns="45974" numCol="1" anchor="b" anchorCtr="0" compatLnSpc="1">
            <a:prstTxWarp prst="textNoShape">
              <a:avLst/>
            </a:prstTxWarp>
          </a:bodyPr>
          <a:lstStyle>
            <a:lvl1pPr defTabSz="92015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3031" y="9429648"/>
            <a:ext cx="2944645" cy="49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1" tIns="45974" rIns="91951" bIns="45974" numCol="1" anchor="b" anchorCtr="0" compatLnSpc="1">
            <a:prstTxWarp prst="textNoShape">
              <a:avLst/>
            </a:prstTxWarp>
          </a:bodyPr>
          <a:lstStyle>
            <a:lvl1pPr algn="r" defTabSz="92015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092069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778"/>
            <a:fld id="{B3123BCD-06C1-4979-A4B6-929E88FE602B}" type="slidenum">
              <a:rPr lang="de-DE" smtClean="0"/>
              <a:pPr defTabSz="917778"/>
              <a:t>1</a:t>
            </a:fld>
            <a:endParaRPr lang="de-DE" dirty="0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="" xmlns:p14="http://schemas.microsoft.com/office/powerpoint/2010/main" val="2395997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651"/>
            <a:fld id="{A1F0CEA1-E696-42A4-B3CF-E6074414E57E}" type="slidenum">
              <a:rPr lang="de-DE" smtClean="0">
                <a:solidFill>
                  <a:prstClr val="white"/>
                </a:solidFill>
              </a:rPr>
              <a:pPr defTabSz="917651"/>
              <a:t>20</a:t>
            </a:fld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8121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7554">
              <a:defRPr/>
            </a:pPr>
            <a:fld id="{F81BA267-B48A-4E4D-A92E-A47674C1D67D}" type="slidenum">
              <a:rPr lang="de-DE" smtClean="0"/>
              <a:pPr defTabSz="917554">
                <a:defRPr/>
              </a:pPr>
              <a:t>3</a:t>
            </a:fld>
            <a:endParaRPr lang="de-DE" dirty="0" smtClean="0"/>
          </a:p>
        </p:txBody>
      </p:sp>
    </p:spTree>
    <p:extLst>
      <p:ext uri="{BB962C8B-B14F-4D97-AF65-F5344CB8AC3E}">
        <p14:creationId xmlns="" xmlns:p14="http://schemas.microsoft.com/office/powerpoint/2010/main" val="948455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3CD811-BE81-4644-A041-59BD62183160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270727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C34BE-57CC-4DF0-96C6-1A2102AEA523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51488" y="9430307"/>
            <a:ext cx="294618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6" rIns="91371" bIns="45686" anchor="b"/>
          <a:lstStyle/>
          <a:p>
            <a:pPr algn="r"/>
            <a:fld id="{1C1CD50A-DAD2-45A0-A35D-55E25FA01DD5}" type="slidenum">
              <a:rPr lang="en-GB" sz="1200">
                <a:latin typeface="Times New Roman" pitchFamily="18" charset="0"/>
              </a:rPr>
              <a:pPr algn="r"/>
              <a:t>5</a:t>
            </a:fld>
            <a:endParaRPr lang="en-GB" sz="1200" dirty="0">
              <a:latin typeface="Times New Roman" pitchFamily="18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5695">
              <a:defRPr/>
            </a:pPr>
            <a:fld id="{4B904345-6406-4EC6-A155-EA82B06C158F}" type="slidenum">
              <a:rPr lang="de-DE" smtClean="0">
                <a:solidFill>
                  <a:srgbClr val="FFFFFF"/>
                </a:solidFill>
              </a:rPr>
              <a:pPr defTabSz="915695">
                <a:defRPr/>
              </a:pPr>
              <a:t>6</a:t>
            </a:fld>
            <a:endParaRPr lang="de-DE" dirty="0" smtClean="0">
              <a:solidFill>
                <a:srgbClr val="FFFFFF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39775"/>
            <a:ext cx="5380038" cy="3725863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298" y="4712616"/>
            <a:ext cx="4987080" cy="447301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em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 cstate="print">
            <a:lum/>
          </a:blip>
          <a:srcRect/>
          <a:stretch>
            <a:fillRect t="-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575729" y="230586"/>
            <a:ext cx="3330271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558" y="532564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579303" y="5858397"/>
            <a:ext cx="3135008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p:oleObj spid="_x0000_s365574" name="Clip" r:id="rId5" imgW="3809524" imgH="2619048" progId="">
                <p:embed/>
              </p:oleObj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p:oleObj spid="_x0000_s365575" name="Clip" r:id="rId6" imgW="2835360" imgH="1920600" progId="">
                <p:embed/>
              </p:oleObj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pic>
        <p:nvPicPr>
          <p:cNvPr id="243" name="Picture 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54066" y="6319135"/>
            <a:ext cx="164978" cy="10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" name="Rectangle 244"/>
          <p:cNvSpPr/>
          <p:nvPr userDrawn="1"/>
        </p:nvSpPr>
        <p:spPr bwMode="auto">
          <a:xfrm>
            <a:off x="8817935" y="6613451"/>
            <a:ext cx="921488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245" descr="30years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230493" y="108058"/>
            <a:ext cx="1045419" cy="138758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4" name="Picture 3" descr="30year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59808" y="0"/>
            <a:ext cx="646192" cy="857693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 bwMode="auto">
          <a:xfrm>
            <a:off x="0" y="0"/>
            <a:ext cx="9906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2B8ED73A-A226-49A4-A9DE-02208C1B04A2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1"/>
          <p:cNvSpPr>
            <a:spLocks noChangeArrowheads="1"/>
          </p:cNvSpPr>
          <p:nvPr userDrawn="1"/>
        </p:nvSpPr>
        <p:spPr bwMode="auto">
          <a:xfrm>
            <a:off x="513852" y="6607901"/>
            <a:ext cx="299440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Winter College on Optics, ICTP, Trieste, 17 February 2015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27867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91588" y="6646528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24039" y="6652878"/>
            <a:ext cx="12503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FF9CC606-8418-49EA-9DB7-3FFD72983DD3}" type="slidenum">
              <a:rPr lang="de-DE" sz="800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sz="800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627063" y="6652878"/>
            <a:ext cx="314669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WMO GCW 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Snow Watch </a:t>
            </a:r>
            <a:r>
              <a:rPr lang="de-DE" sz="800" b="0" baseline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meeting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800" b="0" baseline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Coumbus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OH, 13-14 June 2016</a:t>
            </a: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71" r:id="rId3"/>
    <p:sldLayoutId id="2147487682" r:id="rId4"/>
    <p:sldLayoutId id="2147487683" r:id="rId5"/>
  </p:sldLayoutIdLst>
  <p:transition/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osisaf.met.no/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3657601" y="3096929"/>
            <a:ext cx="6019800" cy="1701799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ts val="3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Bojan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R. Bojkov</a:t>
            </a:r>
          </a:p>
          <a:p>
            <a:pPr marL="0" marR="0" lvl="0" indent="0" algn="r" defTabSz="914400" rtl="0" eaLnBrk="1" fontAlgn="base" latinLnBrk="0" hangingPunct="1">
              <a:lnSpc>
                <a:spcPts val="3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Head</a:t>
            </a:r>
            <a:r>
              <a:rPr lang="en-US" kern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of Remote Sensing and Products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ts val="3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EUMETSAT</a:t>
            </a:r>
          </a:p>
        </p:txBody>
      </p:sp>
      <p:sp>
        <p:nvSpPr>
          <p:cNvPr id="6" name="Title 247"/>
          <p:cNvSpPr txBox="1">
            <a:spLocks/>
          </p:cNvSpPr>
          <p:nvPr/>
        </p:nvSpPr>
        <p:spPr>
          <a:xfrm>
            <a:off x="2565400" y="1103029"/>
            <a:ext cx="7112000" cy="1981200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rgbClr val="00B5E2"/>
                </a:solidFill>
              </a:defRPr>
            </a:lvl1pPr>
          </a:lstStyle>
          <a:p>
            <a:pPr marL="179388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EUMETSAT Snow-related activities</a:t>
            </a:r>
            <a:endParaRPr lang="en-US" sz="2800" kern="0" noProof="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179388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GCW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needs and expectations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Sentinel-3 SLSTR high latitude SST examples</a:t>
            </a:r>
            <a:endParaRPr lang="en-GB" dirty="0"/>
          </a:p>
        </p:txBody>
      </p:sp>
      <p:pic>
        <p:nvPicPr>
          <p:cNvPr id="4" name="Picture 4" descr="C:\Users\Dash\Documents\Presentations\GHRSST_2016\images\slstr_maps\20160422_s3a_slstr_wct_n2_b_map_roi_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7872" y="849853"/>
            <a:ext cx="2757055" cy="2996799"/>
          </a:xfrm>
          <a:prstGeom prst="rect">
            <a:avLst/>
          </a:prstGeom>
          <a:noFill/>
        </p:spPr>
      </p:pic>
      <p:pic>
        <p:nvPicPr>
          <p:cNvPr id="5" name="Picture 4" descr="C:\Users\Dash\Documents\Presentations\GHRSST_2016\images\slstr_maps\20160422_s3a_slstr_wct_n2_b_map_roi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014" y="871425"/>
            <a:ext cx="5165767" cy="5614964"/>
          </a:xfrm>
          <a:prstGeom prst="rect">
            <a:avLst/>
          </a:prstGeom>
          <a:noFill/>
        </p:spPr>
      </p:pic>
      <p:pic>
        <p:nvPicPr>
          <p:cNvPr id="6" name="Picture 8" descr="C:\Users\Dash\Documents\Presentations\GHRSST_2016\images\slstr_maps\20160422_s3a_slstr_wct_n2_b_map_roi_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7894" y="3874951"/>
            <a:ext cx="2851232" cy="2640029"/>
          </a:xfrm>
          <a:prstGeom prst="rect">
            <a:avLst/>
          </a:prstGeom>
          <a:noFill/>
        </p:spPr>
      </p:pic>
      <p:pic>
        <p:nvPicPr>
          <p:cNvPr id="7" name="Picture 6" descr="copernicus-figurative-trade-mar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5420" y="6534678"/>
            <a:ext cx="966665" cy="3233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Sea-ice Surface Temperature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83566"/>
            <a:ext cx="6780810" cy="55102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SLSTR: Sea-ice surface temperature</a:t>
            </a:r>
          </a:p>
          <a:p>
            <a:pPr lvl="1"/>
            <a:r>
              <a:rPr lang="en-US" sz="2400" dirty="0" smtClean="0"/>
              <a:t>Cloud-screening (2016) </a:t>
            </a:r>
          </a:p>
          <a:p>
            <a:pPr lvl="2"/>
            <a:r>
              <a:rPr lang="en-US" sz="2000" dirty="0" smtClean="0"/>
              <a:t>Project began in May 2016 (running for 6 months) to provide algorithm and auxiliary LUT / PDFs for SLSTR cloud-screening over sea-ice</a:t>
            </a:r>
          </a:p>
          <a:p>
            <a:pPr lvl="2">
              <a:buNone/>
            </a:pPr>
            <a:endParaRPr lang="en-US" sz="2000" dirty="0" smtClean="0"/>
          </a:p>
          <a:p>
            <a:pPr lvl="1"/>
            <a:r>
              <a:rPr lang="en-US" sz="2400" dirty="0" smtClean="0"/>
              <a:t>Retrieval and validation (2017) – ITT late 2016</a:t>
            </a:r>
          </a:p>
          <a:p>
            <a:pPr lvl="1"/>
            <a:r>
              <a:rPr lang="en-US" sz="2400" dirty="0" smtClean="0"/>
              <a:t>Implementation (2018/2019)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IASI: Ice Surface Temperature</a:t>
            </a:r>
          </a:p>
          <a:p>
            <a:pPr lvl="1"/>
            <a:r>
              <a:rPr lang="en-US" sz="2400" dirty="0" smtClean="0"/>
              <a:t>Assessment of in situ dataset and validation of current L2 retrieval. Towards an IST product from IASI. KO July 2016.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5" name="Picture 4" descr="logo-geok_r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737" y="881239"/>
            <a:ext cx="2547218" cy="981428"/>
          </a:xfrm>
          <a:prstGeom prst="rect">
            <a:avLst/>
          </a:prstGeom>
        </p:spPr>
      </p:pic>
      <p:pic>
        <p:nvPicPr>
          <p:cNvPr id="6" name="Picture 5" descr="cnr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3881" y="1896138"/>
            <a:ext cx="2812119" cy="937373"/>
          </a:xfrm>
          <a:prstGeom prst="rect">
            <a:avLst/>
          </a:prstGeom>
        </p:spPr>
      </p:pic>
      <p:pic>
        <p:nvPicPr>
          <p:cNvPr id="8" name="Picture 7" descr="copernicus-figurative-trade-mar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5420" y="6534678"/>
            <a:ext cx="966665" cy="3233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1" y="2"/>
            <a:ext cx="9150350" cy="839788"/>
          </a:xfrm>
        </p:spPr>
        <p:txBody>
          <a:bodyPr>
            <a:normAutofit/>
          </a:bodyPr>
          <a:lstStyle/>
          <a:p>
            <a:r>
              <a:rPr lang="en-GB" dirty="0" smtClean="0"/>
              <a:t>AVHRR winds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89708" y="1268760"/>
            <a:ext cx="4105591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fr-FR" sz="1400" b="1" dirty="0" smtClean="0">
                <a:solidFill>
                  <a:srgbClr val="3BCCFF"/>
                </a:solidFill>
              </a:rPr>
              <a:t>Single </a:t>
            </a:r>
            <a:r>
              <a:rPr lang="fr-FR" sz="1400" b="1" dirty="0" err="1" smtClean="0">
                <a:solidFill>
                  <a:srgbClr val="3BCCFF"/>
                </a:solidFill>
              </a:rPr>
              <a:t>Metop</a:t>
            </a:r>
            <a:r>
              <a:rPr lang="fr-FR" sz="1400" b="1" dirty="0" smtClean="0">
                <a:solidFill>
                  <a:srgbClr val="3BCCFF"/>
                </a:solidFill>
              </a:rPr>
              <a:t> </a:t>
            </a:r>
            <a:r>
              <a:rPr lang="fr-FR" sz="1400" b="1" dirty="0" smtClean="0">
                <a:solidFill>
                  <a:srgbClr val="3BCCFF"/>
                </a:solidFill>
              </a:rPr>
              <a:t>polar, 17/09/2014, 1:31-1:52</a:t>
            </a:r>
            <a:endParaRPr lang="en-GB" sz="1400" b="1" dirty="0">
              <a:solidFill>
                <a:srgbClr val="3BCC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3539" y="1268760"/>
            <a:ext cx="3682398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fr-FR" sz="1400" b="1" dirty="0" smtClean="0">
                <a:solidFill>
                  <a:srgbClr val="3BCCFF"/>
                </a:solidFill>
              </a:rPr>
              <a:t>Global AVHRR, 18/09/2014, 9:04-9:46</a:t>
            </a:r>
            <a:endParaRPr lang="en-GB" sz="1400" b="1" dirty="0">
              <a:solidFill>
                <a:srgbClr val="3BCC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41" y="1772816"/>
            <a:ext cx="4884896" cy="409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160" y="1772816"/>
            <a:ext cx="4891659" cy="410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37439" y="6172990"/>
            <a:ext cx="2988298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fr-FR" sz="1400" b="1" dirty="0" err="1" smtClean="0">
                <a:solidFill>
                  <a:srgbClr val="3BCCFF"/>
                </a:solidFill>
              </a:rPr>
              <a:t>Sentinel</a:t>
            </a:r>
            <a:r>
              <a:rPr lang="fr-FR" sz="1400" b="1" dirty="0" smtClean="0">
                <a:solidFill>
                  <a:srgbClr val="3BCCFF"/>
                </a:solidFill>
              </a:rPr>
              <a:t>-3 </a:t>
            </a:r>
            <a:r>
              <a:rPr lang="fr-FR" sz="1400" b="1" dirty="0" err="1" smtClean="0">
                <a:solidFill>
                  <a:srgbClr val="3BCCFF"/>
                </a:solidFill>
              </a:rPr>
              <a:t>integration</a:t>
            </a:r>
            <a:r>
              <a:rPr lang="fr-FR" sz="1400" b="1" dirty="0" smtClean="0">
                <a:solidFill>
                  <a:srgbClr val="3BCCFF"/>
                </a:solidFill>
              </a:rPr>
              <a:t> </a:t>
            </a:r>
            <a:r>
              <a:rPr lang="fr-FR" sz="1400" b="1" dirty="0" err="1" smtClean="0">
                <a:solidFill>
                  <a:srgbClr val="3BCCFF"/>
                </a:solidFill>
              </a:rPr>
              <a:t>initiated</a:t>
            </a:r>
            <a:endParaRPr lang="en-GB" sz="1400" b="1" dirty="0">
              <a:solidFill>
                <a:srgbClr val="3BCC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6363" y="1419225"/>
            <a:ext cx="9799637" cy="854075"/>
          </a:xfrm>
        </p:spPr>
        <p:txBody>
          <a:bodyPr/>
          <a:lstStyle/>
          <a:p>
            <a:pPr lvl="0" algn="ctr"/>
            <a:r>
              <a:rPr lang="en-US" i="1" dirty="0" smtClean="0"/>
              <a:t>GCW needs and </a:t>
            </a:r>
            <a:r>
              <a:rPr lang="en-US" i="1" dirty="0" smtClean="0"/>
              <a:t>expectations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requirements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830" y="983566"/>
            <a:ext cx="9488775" cy="5510212"/>
          </a:xfrm>
        </p:spPr>
        <p:txBody>
          <a:bodyPr>
            <a:normAutofit fontScale="92500" lnSpcReduction="10000"/>
          </a:bodyPr>
          <a:lstStyle/>
          <a:p>
            <a:pPr marL="742950" indent="-742950">
              <a:buAutoNum type="arabicPeriod"/>
            </a:pPr>
            <a:endParaRPr lang="en-US" sz="3200" dirty="0" smtClean="0"/>
          </a:p>
          <a:p>
            <a:pPr marL="742950" indent="-742950">
              <a:buAutoNum type="arabicPeriod"/>
            </a:pPr>
            <a:r>
              <a:rPr lang="en-US" sz="2800" dirty="0" smtClean="0"/>
              <a:t>Need for independent “</a:t>
            </a:r>
            <a:r>
              <a:rPr lang="en-US" sz="2800" dirty="0" err="1" smtClean="0"/>
              <a:t>insitu</a:t>
            </a:r>
            <a:r>
              <a:rPr lang="en-US" sz="2800" dirty="0" smtClean="0"/>
              <a:t>” data for validation and </a:t>
            </a:r>
            <a:r>
              <a:rPr lang="en-US" sz="2800" dirty="0" err="1" smtClean="0"/>
              <a:t>intercomparison</a:t>
            </a:r>
            <a:r>
              <a:rPr lang="en-US" sz="2800" dirty="0" smtClean="0"/>
              <a:t> of satellite datasets</a:t>
            </a:r>
          </a:p>
          <a:p>
            <a:pPr marL="742950" indent="-742950">
              <a:buAutoNum type="arabicPeriod"/>
            </a:pPr>
            <a:endParaRPr lang="en-US" sz="2800" i="1" dirty="0" smtClean="0"/>
          </a:p>
          <a:p>
            <a:pPr marL="742950" indent="-742950">
              <a:buNone/>
            </a:pPr>
            <a:r>
              <a:rPr lang="en-US" sz="2800" i="1" dirty="0" smtClean="0"/>
              <a:t>	Two </a:t>
            </a:r>
            <a:r>
              <a:rPr lang="en-US" sz="2800" i="1" dirty="0" smtClean="0"/>
              <a:t>considerations:</a:t>
            </a:r>
          </a:p>
          <a:p>
            <a:pPr marL="1633950" lvl="2" indent="-742950"/>
            <a:r>
              <a:rPr lang="en-US" i="1" dirty="0" smtClean="0">
                <a:ea typeface="+mn-ea"/>
              </a:rPr>
              <a:t>Data needs </a:t>
            </a:r>
            <a:r>
              <a:rPr lang="en-US" i="1" dirty="0" smtClean="0">
                <a:ea typeface="+mn-ea"/>
              </a:rPr>
              <a:t>to be quality controlled, </a:t>
            </a:r>
            <a:r>
              <a:rPr lang="en-US" i="1" dirty="0" smtClean="0">
                <a:ea typeface="+mn-ea"/>
              </a:rPr>
              <a:t>measurement </a:t>
            </a:r>
            <a:r>
              <a:rPr lang="en-US" i="1" dirty="0" err="1" smtClean="0">
                <a:ea typeface="+mn-ea"/>
              </a:rPr>
              <a:t>characterisation</a:t>
            </a:r>
            <a:r>
              <a:rPr lang="en-US" i="1" dirty="0" smtClean="0">
                <a:ea typeface="+mn-ea"/>
              </a:rPr>
              <a:t>, </a:t>
            </a:r>
            <a:r>
              <a:rPr lang="en-US" i="1" dirty="0" smtClean="0">
                <a:ea typeface="+mn-ea"/>
              </a:rPr>
              <a:t>traceability </a:t>
            </a:r>
            <a:r>
              <a:rPr lang="en-US" i="1" dirty="0" smtClean="0">
                <a:ea typeface="+mn-ea"/>
              </a:rPr>
              <a:t>to </a:t>
            </a:r>
            <a:r>
              <a:rPr lang="en-US" i="1" dirty="0" smtClean="0">
                <a:ea typeface="+mn-ea"/>
              </a:rPr>
              <a:t>“standards”, and SOPs or </a:t>
            </a:r>
            <a:r>
              <a:rPr lang="en-US" i="1" dirty="0" smtClean="0">
                <a:ea typeface="+mn-ea"/>
              </a:rPr>
              <a:t>”Best Practice” for </a:t>
            </a:r>
            <a:r>
              <a:rPr lang="en-US" i="1" dirty="0" smtClean="0">
                <a:ea typeface="+mn-ea"/>
              </a:rPr>
              <a:t>traceability</a:t>
            </a:r>
            <a:endParaRPr lang="en-US" i="1" dirty="0" smtClean="0">
              <a:ea typeface="+mn-ea"/>
            </a:endParaRPr>
          </a:p>
          <a:p>
            <a:pPr marL="1633950" lvl="2" indent="-742950"/>
            <a:r>
              <a:rPr lang="en-US" i="1" dirty="0" smtClean="0">
                <a:ea typeface="+mn-ea"/>
              </a:rPr>
              <a:t>Timely </a:t>
            </a:r>
            <a:r>
              <a:rPr lang="en-US" i="1" dirty="0" smtClean="0">
                <a:ea typeface="+mn-ea"/>
              </a:rPr>
              <a:t>availability (, and </a:t>
            </a:r>
            <a:r>
              <a:rPr lang="en-US" i="1" dirty="0" smtClean="0">
                <a:ea typeface="+mn-ea"/>
              </a:rPr>
              <a:t>preferably </a:t>
            </a:r>
            <a:r>
              <a:rPr lang="en-US" i="1" dirty="0" smtClean="0">
                <a:ea typeface="+mn-ea"/>
              </a:rPr>
              <a:t>centrally)</a:t>
            </a:r>
            <a:endParaRPr lang="en-US" i="1" dirty="0" smtClean="0">
              <a:ea typeface="+mn-ea"/>
            </a:endParaRPr>
          </a:p>
          <a:p>
            <a:pPr marL="1633950" lvl="2" indent="-742950">
              <a:buNone/>
            </a:pPr>
            <a:endParaRPr lang="en-US" dirty="0" smtClean="0">
              <a:ea typeface="+mn-ea"/>
            </a:endParaRPr>
          </a:p>
          <a:p>
            <a:pPr marL="742950" indent="-742950">
              <a:buNone/>
            </a:pPr>
            <a:r>
              <a:rPr lang="en-US" sz="2800" b="1" dirty="0" smtClean="0"/>
              <a:t>With some planning and clear </a:t>
            </a:r>
            <a:r>
              <a:rPr lang="en-US" sz="2800" b="1" dirty="0" smtClean="0"/>
              <a:t>“</a:t>
            </a:r>
            <a:r>
              <a:rPr lang="en-US" sz="2800" b="1" dirty="0" smtClean="0"/>
              <a:t>u</a:t>
            </a:r>
            <a:r>
              <a:rPr lang="en-US" sz="2800" b="1" dirty="0" smtClean="0"/>
              <a:t>ser” requirements, GCW (through </a:t>
            </a:r>
            <a:r>
              <a:rPr lang="en-US" sz="2800" b="1" dirty="0" smtClean="0"/>
              <a:t>the WMO and its Member </a:t>
            </a:r>
            <a:r>
              <a:rPr lang="en-US" sz="2800" b="1" dirty="0" smtClean="0"/>
              <a:t>States) </a:t>
            </a:r>
            <a:r>
              <a:rPr lang="en-US" sz="2800" b="1" dirty="0" smtClean="0"/>
              <a:t>is in the unique position to further these for snow products.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requirements (ii)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850" y="983566"/>
            <a:ext cx="9488775" cy="551021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endParaRPr lang="en-US" sz="2400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 smtClean="0"/>
              <a:t>Need </a:t>
            </a:r>
            <a:r>
              <a:rPr lang="en-US" sz="2400" dirty="0" smtClean="0"/>
              <a:t>for </a:t>
            </a:r>
            <a:r>
              <a:rPr lang="en-US" sz="2400" dirty="0" smtClean="0"/>
              <a:t>“ancillary </a:t>
            </a:r>
            <a:r>
              <a:rPr lang="en-US" sz="2400" dirty="0" smtClean="0"/>
              <a:t>datasets</a:t>
            </a:r>
            <a:r>
              <a:rPr lang="en-US" sz="2400" dirty="0" smtClean="0"/>
              <a:t>”</a:t>
            </a:r>
            <a:endParaRPr lang="en-US" sz="2400" dirty="0" smtClean="0"/>
          </a:p>
          <a:p>
            <a:pPr marL="1005300" lvl="1" indent="-514350">
              <a:buFont typeface="+mj-lt"/>
              <a:buAutoNum type="arabicPeriod" startAt="2"/>
            </a:pPr>
            <a:endParaRPr lang="en-US" sz="2400" dirty="0" smtClean="0"/>
          </a:p>
          <a:p>
            <a:pPr marL="1005300" lvl="1" indent="-514350">
              <a:buNone/>
            </a:pPr>
            <a:r>
              <a:rPr lang="en-US" sz="2400" i="1" dirty="0" smtClean="0"/>
              <a:t>Satellite </a:t>
            </a:r>
            <a:r>
              <a:rPr lang="en-US" sz="2400" i="1" dirty="0" smtClean="0"/>
              <a:t>requirement is for </a:t>
            </a:r>
            <a:r>
              <a:rPr lang="en-US" sz="2400" i="1" dirty="0" smtClean="0"/>
              <a:t>(timely) interpretation</a:t>
            </a:r>
            <a:r>
              <a:rPr lang="en-US" sz="2400" i="1" dirty="0" smtClean="0"/>
              <a:t>, diagnostics, </a:t>
            </a:r>
            <a:r>
              <a:rPr lang="en-US" sz="2400" i="1" dirty="0" smtClean="0"/>
              <a:t>and snow product </a:t>
            </a:r>
            <a:r>
              <a:rPr lang="en-US" sz="2400" i="1" dirty="0" smtClean="0"/>
              <a:t>improvements… but </a:t>
            </a:r>
            <a:r>
              <a:rPr lang="en-US" sz="2400" i="1" dirty="0" smtClean="0"/>
              <a:t>ancillary data can also be </a:t>
            </a:r>
            <a:r>
              <a:rPr lang="en-US" sz="2400" i="1" dirty="0" smtClean="0"/>
              <a:t>complimentary </a:t>
            </a:r>
            <a:r>
              <a:rPr lang="en-US" sz="2400" i="1" dirty="0" smtClean="0"/>
              <a:t>for </a:t>
            </a:r>
            <a:r>
              <a:rPr lang="en-US" sz="2400" i="1" dirty="0" smtClean="0"/>
              <a:t>other satellite </a:t>
            </a:r>
            <a:r>
              <a:rPr lang="en-US" sz="2400" i="1" dirty="0" smtClean="0"/>
              <a:t>retrievals (especially </a:t>
            </a:r>
            <a:r>
              <a:rPr lang="en-US" sz="2400" i="1" dirty="0" smtClean="0"/>
              <a:t>when considering EO data on </a:t>
            </a:r>
            <a:r>
              <a:rPr lang="en-US" sz="2400" i="1" dirty="0" smtClean="0"/>
              <a:t>the </a:t>
            </a:r>
            <a:r>
              <a:rPr lang="en-US" sz="2400" i="1" dirty="0" smtClean="0"/>
              <a:t>hemispheric </a:t>
            </a:r>
            <a:r>
              <a:rPr lang="en-US" sz="2400" i="1" dirty="0" smtClean="0"/>
              <a:t>scale)</a:t>
            </a:r>
            <a:endParaRPr lang="en-US" sz="2400" i="1" dirty="0" smtClean="0"/>
          </a:p>
          <a:p>
            <a:pPr lvl="2">
              <a:buNone/>
            </a:pPr>
            <a:endParaRPr lang="en-US" sz="2400" dirty="0" smtClean="0">
              <a:ea typeface="+mn-ea"/>
            </a:endParaRPr>
          </a:p>
          <a:p>
            <a:pPr>
              <a:buNone/>
            </a:pPr>
            <a:r>
              <a:rPr lang="en-US" sz="2400" b="1" dirty="0" smtClean="0"/>
              <a:t>GCW </a:t>
            </a:r>
            <a:r>
              <a:rPr lang="en-US" sz="2400" b="1" dirty="0" smtClean="0"/>
              <a:t>is </a:t>
            </a:r>
            <a:r>
              <a:rPr lang="en-US" sz="2400" b="1" dirty="0" smtClean="0"/>
              <a:t>in the unique position within WMO to ensure that this can be </a:t>
            </a:r>
            <a:r>
              <a:rPr lang="en-US" sz="2400" b="1" dirty="0" smtClean="0"/>
              <a:t>met for EO…</a:t>
            </a:r>
            <a:endParaRPr 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requirements (iii)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850" y="983566"/>
            <a:ext cx="9488775" cy="551021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endParaRPr lang="en-US" sz="2400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en-US" sz="2400" dirty="0" smtClean="0"/>
              <a:t>Defining the “base” or “minimum” measurements for GCW sites</a:t>
            </a:r>
            <a:endParaRPr lang="en-US" sz="2400" dirty="0" smtClean="0"/>
          </a:p>
          <a:p>
            <a:pPr marL="1005300" lvl="1" indent="-514350">
              <a:buFont typeface="+mj-lt"/>
              <a:buAutoNum type="arabicPeriod" startAt="2"/>
            </a:pPr>
            <a:endParaRPr lang="en-US" sz="2400" dirty="0" smtClean="0"/>
          </a:p>
          <a:p>
            <a:pPr marL="1005300" lvl="1" indent="-514350">
              <a:buNone/>
            </a:pPr>
            <a:r>
              <a:rPr lang="en-US" sz="2400" i="1" dirty="0" smtClean="0"/>
              <a:t>Ground-based measurements (“</a:t>
            </a:r>
            <a:r>
              <a:rPr lang="en-US" sz="2400" i="1" dirty="0" err="1" smtClean="0"/>
              <a:t>insitu</a:t>
            </a:r>
            <a:r>
              <a:rPr lang="en-US" sz="2400" i="1" dirty="0" smtClean="0"/>
              <a:t>”) at remote sites (high-latitude, mountainous) should be complete/comprehensive, covering snow parameters but also for example the upper air, the atmospheric composition (including aerosol and clouds), as well as </a:t>
            </a:r>
            <a:r>
              <a:rPr lang="en-US" sz="2400" i="1" dirty="0" err="1" smtClean="0"/>
              <a:t>radiative</a:t>
            </a:r>
            <a:r>
              <a:rPr lang="en-US" sz="2400" i="1" dirty="0" smtClean="0"/>
              <a:t> properties (BSRN), etc. </a:t>
            </a:r>
            <a:endParaRPr lang="en-US" sz="2400" i="1" dirty="0" smtClean="0"/>
          </a:p>
          <a:p>
            <a:pPr lvl="2">
              <a:buNone/>
            </a:pPr>
            <a:endParaRPr lang="en-US" sz="2400" dirty="0" smtClean="0">
              <a:ea typeface="+mn-ea"/>
            </a:endParaRPr>
          </a:p>
          <a:p>
            <a:pPr>
              <a:buNone/>
            </a:pPr>
            <a:r>
              <a:rPr lang="en-US" sz="2400" b="1" dirty="0" smtClean="0"/>
              <a:t>GCW </a:t>
            </a:r>
            <a:r>
              <a:rPr lang="en-US" sz="2400" b="1" dirty="0" smtClean="0"/>
              <a:t>is </a:t>
            </a:r>
            <a:r>
              <a:rPr lang="en-US" sz="2400" b="1" dirty="0" smtClean="0"/>
              <a:t>in the unique position </a:t>
            </a:r>
            <a:r>
              <a:rPr lang="en-US" sz="2400" b="1" dirty="0" smtClean="0"/>
              <a:t>to coordinate within WMO with the Upper Air measurement groups, GAW and other “bodies”, to ensure </a:t>
            </a:r>
            <a:r>
              <a:rPr lang="en-US" sz="2400" b="1" dirty="0" smtClean="0"/>
              <a:t>that this can be </a:t>
            </a:r>
            <a:r>
              <a:rPr lang="en-US" sz="2400" b="1" dirty="0" smtClean="0"/>
              <a:t>met in </a:t>
            </a:r>
            <a:r>
              <a:rPr lang="en-US" sz="2400" b="1" dirty="0" err="1" smtClean="0"/>
              <a:t>CryoNet</a:t>
            </a:r>
            <a:r>
              <a:rPr lang="en-US" sz="2400" b="1" dirty="0" smtClean="0"/>
              <a:t>…</a:t>
            </a:r>
            <a:endParaRPr 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agency requirements (iv)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850" y="983566"/>
            <a:ext cx="9488775" cy="551021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endParaRPr lang="en-US" sz="2400" dirty="0" smtClean="0"/>
          </a:p>
          <a:p>
            <a:pPr marL="514350" indent="-514350">
              <a:buFont typeface="+mj-lt"/>
              <a:buAutoNum type="arabicPeriod" startAt="4"/>
            </a:pPr>
            <a:r>
              <a:rPr lang="en-US" sz="2400" dirty="0" smtClean="0"/>
              <a:t>Continued activities on “</a:t>
            </a:r>
            <a:r>
              <a:rPr lang="en-US" sz="2400" dirty="0" err="1" smtClean="0"/>
              <a:t>standardisation</a:t>
            </a:r>
            <a:r>
              <a:rPr lang="en-US" sz="2400" dirty="0" smtClean="0"/>
              <a:t>” through GCW</a:t>
            </a:r>
            <a:endParaRPr lang="en-US" sz="2400" dirty="0" smtClean="0"/>
          </a:p>
          <a:p>
            <a:pPr marL="1005300" lvl="1" indent="-514350">
              <a:buFont typeface="+mj-lt"/>
              <a:buAutoNum type="arabicPeriod" startAt="2"/>
            </a:pPr>
            <a:endParaRPr lang="en-US" sz="2400" dirty="0" smtClean="0"/>
          </a:p>
          <a:p>
            <a:pPr marL="1005300" lvl="1" indent="-514350">
              <a:buNone/>
            </a:pPr>
            <a:r>
              <a:rPr lang="en-US" sz="2400" i="1" dirty="0" smtClean="0"/>
              <a:t>In addition to the “</a:t>
            </a:r>
            <a:r>
              <a:rPr lang="en-US" sz="2400" i="1" dirty="0" err="1" smtClean="0"/>
              <a:t>insitu</a:t>
            </a:r>
            <a:r>
              <a:rPr lang="en-US" sz="2400" i="1" dirty="0" smtClean="0"/>
              <a:t>” requirements and “</a:t>
            </a:r>
            <a:r>
              <a:rPr lang="en-US" sz="2400" i="1" dirty="0" err="1" smtClean="0"/>
              <a:t>SnowPEx</a:t>
            </a:r>
            <a:r>
              <a:rPr lang="en-US" sz="2400" i="1" dirty="0" smtClean="0"/>
              <a:t>” EO </a:t>
            </a:r>
            <a:r>
              <a:rPr lang="en-US" sz="2400" i="1" dirty="0" err="1" smtClean="0"/>
              <a:t>intercomparison</a:t>
            </a:r>
            <a:r>
              <a:rPr lang="en-US" sz="2400" i="1" dirty="0" smtClean="0"/>
              <a:t> aspects, there is also a need for continued </a:t>
            </a:r>
            <a:r>
              <a:rPr lang="en-US" sz="2400" i="1" dirty="0" err="1" smtClean="0"/>
              <a:t>standardisation</a:t>
            </a:r>
            <a:r>
              <a:rPr lang="en-US" sz="2400" i="1" dirty="0" smtClean="0"/>
              <a:t> and the development of “Best Practices” to ensure a high level of interoperability and transparency for end-users and services</a:t>
            </a:r>
          </a:p>
          <a:p>
            <a:pPr marL="1005300" lvl="1" indent="-514350">
              <a:buNone/>
            </a:pPr>
            <a:endParaRPr lang="en-US" sz="2400" dirty="0" smtClean="0">
              <a:ea typeface="+mn-ea"/>
            </a:endParaRPr>
          </a:p>
          <a:p>
            <a:pPr>
              <a:buNone/>
            </a:pPr>
            <a:r>
              <a:rPr lang="en-US" sz="2400" b="1" dirty="0" smtClean="0"/>
              <a:t>GCW, through </a:t>
            </a:r>
            <a:r>
              <a:rPr lang="en-US" sz="2400" b="1" dirty="0" err="1" smtClean="0"/>
              <a:t>SnowWatch</a:t>
            </a:r>
            <a:r>
              <a:rPr lang="en-US" sz="2400" b="1" dirty="0" smtClean="0"/>
              <a:t> and/or with WMO PSTG (?), can priorities the EO efforts, and coordinate for example targeted “expert meetings”… </a:t>
            </a:r>
            <a:r>
              <a:rPr lang="en-US" sz="2400" b="1" i="1" dirty="0" smtClean="0"/>
              <a:t>and there will certainly be interest in contributions by Space Agencies.</a:t>
            </a:r>
            <a:endParaRPr lang="en-US" sz="2400" b="1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6363" y="1419225"/>
            <a:ext cx="9799637" cy="854075"/>
          </a:xfrm>
        </p:spPr>
        <p:txBody>
          <a:bodyPr/>
          <a:lstStyle/>
          <a:p>
            <a:pPr algn="ctr"/>
            <a:r>
              <a:rPr lang="en-GB" i="1" dirty="0" smtClean="0"/>
              <a:t>Outlook and Conclusions</a:t>
            </a:r>
            <a:endParaRPr lang="en-GB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and 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2188"/>
            <a:ext cx="9713913" cy="5391150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2800" dirty="0" smtClean="0"/>
          </a:p>
          <a:p>
            <a:pPr>
              <a:buNone/>
            </a:pPr>
            <a:endParaRPr lang="en-GB" sz="2800" dirty="0" smtClean="0"/>
          </a:p>
          <a:p>
            <a:pPr>
              <a:buNone/>
            </a:pPr>
            <a:r>
              <a:rPr lang="en-GB" sz="2800" dirty="0" smtClean="0"/>
              <a:t>EUMETSAT </a:t>
            </a:r>
            <a:endParaRPr lang="en-GB" sz="2800" dirty="0" smtClean="0"/>
          </a:p>
          <a:p>
            <a:pPr lvl="1"/>
            <a:r>
              <a:rPr lang="en-GB" sz="2400" dirty="0" smtClean="0"/>
              <a:t>Provides stable and reliable observation services for weather and </a:t>
            </a:r>
            <a:r>
              <a:rPr lang="en-GB" sz="2400" dirty="0" smtClean="0"/>
              <a:t>climate, providing a large </a:t>
            </a:r>
            <a:r>
              <a:rPr lang="en-GB" sz="2400" dirty="0" smtClean="0"/>
              <a:t>portfolio of products and services with perspectives for the timeframe until 2040 and beyond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Cooperation with the GCW</a:t>
            </a:r>
            <a:endParaRPr lang="en-US" sz="2400" dirty="0" smtClean="0"/>
          </a:p>
          <a:p>
            <a:pPr lvl="1"/>
            <a:r>
              <a:rPr lang="en-US" sz="2400" dirty="0" smtClean="0"/>
              <a:t>Essential for improvements of </a:t>
            </a:r>
            <a:r>
              <a:rPr lang="en-US" sz="2400" dirty="0" err="1" smtClean="0"/>
              <a:t>cryospheric</a:t>
            </a:r>
            <a:r>
              <a:rPr lang="en-US" sz="2400" dirty="0" smtClean="0"/>
              <a:t> EO products</a:t>
            </a:r>
          </a:p>
          <a:p>
            <a:pPr lvl="1"/>
            <a:r>
              <a:rPr lang="en-US" sz="2400" dirty="0" smtClean="0"/>
              <a:t>Opportunity to reinforce the partnership with Space Agencies on definition of requirements and activities (</a:t>
            </a:r>
            <a:r>
              <a:rPr lang="en-US" sz="2400" dirty="0" err="1" smtClean="0"/>
              <a:t>CryoNet</a:t>
            </a:r>
            <a:r>
              <a:rPr lang="en-US" sz="2400" dirty="0" smtClean="0"/>
              <a:t>?, ISSPI-3?)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6363" y="1419225"/>
            <a:ext cx="9799637" cy="854075"/>
          </a:xfrm>
        </p:spPr>
        <p:txBody>
          <a:bodyPr/>
          <a:lstStyle/>
          <a:p>
            <a:pPr algn="ctr"/>
            <a:r>
              <a:rPr lang="en-GB" i="1" dirty="0" smtClean="0"/>
              <a:t>Introduction to EUMETSAT</a:t>
            </a:r>
            <a:endParaRPr lang="en-GB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olution Backgro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" y="0"/>
            <a:ext cx="990461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3076" y="5178582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EUMETSAT is 30 years old  !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944129" y="164757"/>
            <a:ext cx="6247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Thank you for your attention!</a:t>
            </a:r>
            <a:endParaRPr lang="en-GB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79"/>
          <p:cNvSpPr>
            <a:spLocks noChangeArrowheads="1"/>
          </p:cNvSpPr>
          <p:nvPr/>
        </p:nvSpPr>
        <p:spPr bwMode="auto">
          <a:xfrm>
            <a:off x="293688" y="4065588"/>
            <a:ext cx="388937" cy="257175"/>
          </a:xfrm>
          <a:prstGeom prst="rect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endParaRPr lang="en-US" dirty="0">
              <a:latin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40088" y="4708525"/>
            <a:ext cx="390525" cy="255588"/>
            <a:chOff x="4182" y="1087"/>
            <a:chExt cx="238" cy="161"/>
          </a:xfrm>
        </p:grpSpPr>
        <p:sp>
          <p:nvSpPr>
            <p:cNvPr id="8461" name="Freeform 5"/>
            <p:cNvSpPr>
              <a:spLocks/>
            </p:cNvSpPr>
            <p:nvPr/>
          </p:nvSpPr>
          <p:spPr bwMode="auto">
            <a:xfrm>
              <a:off x="4182" y="1087"/>
              <a:ext cx="238" cy="161"/>
            </a:xfrm>
            <a:custGeom>
              <a:avLst/>
              <a:gdLst>
                <a:gd name="T0" fmla="*/ 10 w 250"/>
                <a:gd name="T1" fmla="*/ 81 h 162"/>
                <a:gd name="T2" fmla="*/ 10 w 250"/>
                <a:gd name="T3" fmla="*/ 0 h 162"/>
                <a:gd name="T4" fmla="*/ 0 w 250"/>
                <a:gd name="T5" fmla="*/ 0 h 162"/>
                <a:gd name="T6" fmla="*/ 0 w 250"/>
                <a:gd name="T7" fmla="*/ 81 h 162"/>
                <a:gd name="T8" fmla="*/ 10 w 250"/>
                <a:gd name="T9" fmla="*/ 81 h 162"/>
                <a:gd name="T10" fmla="*/ 10 w 250"/>
                <a:gd name="T11" fmla="*/ 81 h 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162"/>
                <a:gd name="T20" fmla="*/ 250 w 250"/>
                <a:gd name="T21" fmla="*/ 162 h 1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162">
                  <a:moveTo>
                    <a:pt x="250" y="162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162"/>
                  </a:lnTo>
                  <a:lnTo>
                    <a:pt x="250" y="162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62" name="Freeform 6"/>
            <p:cNvSpPr>
              <a:spLocks/>
            </p:cNvSpPr>
            <p:nvPr/>
          </p:nvSpPr>
          <p:spPr bwMode="auto">
            <a:xfrm>
              <a:off x="4182" y="1087"/>
              <a:ext cx="238" cy="51"/>
            </a:xfrm>
            <a:custGeom>
              <a:avLst/>
              <a:gdLst>
                <a:gd name="T0" fmla="*/ 10 w 250"/>
                <a:gd name="T1" fmla="*/ 51 h 51"/>
                <a:gd name="T2" fmla="*/ 10 w 250"/>
                <a:gd name="T3" fmla="*/ 0 h 51"/>
                <a:gd name="T4" fmla="*/ 0 w 250"/>
                <a:gd name="T5" fmla="*/ 0 h 51"/>
                <a:gd name="T6" fmla="*/ 0 w 250"/>
                <a:gd name="T7" fmla="*/ 51 h 51"/>
                <a:gd name="T8" fmla="*/ 10 w 250"/>
                <a:gd name="T9" fmla="*/ 51 h 51"/>
                <a:gd name="T10" fmla="*/ 10 w 250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51"/>
                <a:gd name="T20" fmla="*/ 250 w 250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51">
                  <a:moveTo>
                    <a:pt x="250" y="51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50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63" name="Freeform 7"/>
            <p:cNvSpPr>
              <a:spLocks/>
            </p:cNvSpPr>
            <p:nvPr/>
          </p:nvSpPr>
          <p:spPr bwMode="auto">
            <a:xfrm>
              <a:off x="4182" y="1198"/>
              <a:ext cx="238" cy="50"/>
            </a:xfrm>
            <a:custGeom>
              <a:avLst/>
              <a:gdLst>
                <a:gd name="T0" fmla="*/ 10 w 250"/>
                <a:gd name="T1" fmla="*/ 50 h 50"/>
                <a:gd name="T2" fmla="*/ 10 w 250"/>
                <a:gd name="T3" fmla="*/ 0 h 50"/>
                <a:gd name="T4" fmla="*/ 0 w 250"/>
                <a:gd name="T5" fmla="*/ 0 h 50"/>
                <a:gd name="T6" fmla="*/ 0 w 250"/>
                <a:gd name="T7" fmla="*/ 50 h 50"/>
                <a:gd name="T8" fmla="*/ 10 w 250"/>
                <a:gd name="T9" fmla="*/ 50 h 50"/>
                <a:gd name="T10" fmla="*/ 10 w 250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50"/>
                <a:gd name="T20" fmla="*/ 250 w 250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50">
                  <a:moveTo>
                    <a:pt x="250" y="50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50" y="50"/>
                  </a:lnTo>
                  <a:close/>
                </a:path>
              </a:pathLst>
            </a:custGeom>
            <a:solidFill>
              <a:srgbClr val="FF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64" name="Freeform 8"/>
            <p:cNvSpPr>
              <a:spLocks/>
            </p:cNvSpPr>
            <p:nvPr/>
          </p:nvSpPr>
          <p:spPr bwMode="auto">
            <a:xfrm>
              <a:off x="4182" y="1087"/>
              <a:ext cx="238" cy="161"/>
            </a:xfrm>
            <a:custGeom>
              <a:avLst/>
              <a:gdLst>
                <a:gd name="T0" fmla="*/ 10 w 250"/>
                <a:gd name="T1" fmla="*/ 81 h 162"/>
                <a:gd name="T2" fmla="*/ 0 w 250"/>
                <a:gd name="T3" fmla="*/ 81 h 162"/>
                <a:gd name="T4" fmla="*/ 0 w 250"/>
                <a:gd name="T5" fmla="*/ 0 h 162"/>
                <a:gd name="T6" fmla="*/ 10 w 250"/>
                <a:gd name="T7" fmla="*/ 0 h 162"/>
                <a:gd name="T8" fmla="*/ 10 w 250"/>
                <a:gd name="T9" fmla="*/ 81 h 162"/>
                <a:gd name="T10" fmla="*/ 10 w 250"/>
                <a:gd name="T11" fmla="*/ 81 h 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162"/>
                <a:gd name="T20" fmla="*/ 250 w 250"/>
                <a:gd name="T21" fmla="*/ 162 h 1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162">
                  <a:moveTo>
                    <a:pt x="250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250" y="0"/>
                  </a:lnTo>
                  <a:lnTo>
                    <a:pt x="250" y="16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65" name="Freeform 9"/>
            <p:cNvSpPr>
              <a:spLocks/>
            </p:cNvSpPr>
            <p:nvPr/>
          </p:nvSpPr>
          <p:spPr bwMode="auto">
            <a:xfrm>
              <a:off x="4238" y="1132"/>
              <a:ext cx="69" cy="83"/>
            </a:xfrm>
            <a:custGeom>
              <a:avLst/>
              <a:gdLst>
                <a:gd name="T0" fmla="*/ 11 w 72"/>
                <a:gd name="T1" fmla="*/ 42 h 84"/>
                <a:gd name="T2" fmla="*/ 11 w 72"/>
                <a:gd name="T3" fmla="*/ 42 h 84"/>
                <a:gd name="T4" fmla="*/ 11 w 72"/>
                <a:gd name="T5" fmla="*/ 42 h 84"/>
                <a:gd name="T6" fmla="*/ 11 w 72"/>
                <a:gd name="T7" fmla="*/ 42 h 84"/>
                <a:gd name="T8" fmla="*/ 11 w 72"/>
                <a:gd name="T9" fmla="*/ 42 h 84"/>
                <a:gd name="T10" fmla="*/ 11 w 72"/>
                <a:gd name="T11" fmla="*/ 42 h 84"/>
                <a:gd name="T12" fmla="*/ 11 w 72"/>
                <a:gd name="T13" fmla="*/ 42 h 84"/>
                <a:gd name="T14" fmla="*/ 6 w 72"/>
                <a:gd name="T15" fmla="*/ 42 h 84"/>
                <a:gd name="T16" fmla="*/ 0 w 72"/>
                <a:gd name="T17" fmla="*/ 42 h 84"/>
                <a:gd name="T18" fmla="*/ 0 w 72"/>
                <a:gd name="T19" fmla="*/ 42 h 84"/>
                <a:gd name="T20" fmla="*/ 0 w 72"/>
                <a:gd name="T21" fmla="*/ 39 h 84"/>
                <a:gd name="T22" fmla="*/ 0 w 72"/>
                <a:gd name="T23" fmla="*/ 22 h 84"/>
                <a:gd name="T24" fmla="*/ 0 w 72"/>
                <a:gd name="T25" fmla="*/ 0 h 84"/>
                <a:gd name="T26" fmla="*/ 11 w 72"/>
                <a:gd name="T27" fmla="*/ 0 h 84"/>
                <a:gd name="T28" fmla="*/ 11 w 72"/>
                <a:gd name="T29" fmla="*/ 6 h 84"/>
                <a:gd name="T30" fmla="*/ 11 w 72"/>
                <a:gd name="T31" fmla="*/ 22 h 84"/>
                <a:gd name="T32" fmla="*/ 11 w 72"/>
                <a:gd name="T33" fmla="*/ 39 h 84"/>
                <a:gd name="T34" fmla="*/ 11 w 72"/>
                <a:gd name="T35" fmla="*/ 42 h 84"/>
                <a:gd name="T36" fmla="*/ 11 w 72"/>
                <a:gd name="T37" fmla="*/ 42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84"/>
                <a:gd name="T59" fmla="*/ 72 w 72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84">
                  <a:moveTo>
                    <a:pt x="72" y="45"/>
                  </a:moveTo>
                  <a:lnTo>
                    <a:pt x="66" y="61"/>
                  </a:lnTo>
                  <a:lnTo>
                    <a:pt x="54" y="73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18" y="78"/>
                  </a:lnTo>
                  <a:lnTo>
                    <a:pt x="6" y="67"/>
                  </a:lnTo>
                  <a:lnTo>
                    <a:pt x="0" y="50"/>
                  </a:lnTo>
                  <a:lnTo>
                    <a:pt x="0" y="39"/>
                  </a:lnTo>
                  <a:lnTo>
                    <a:pt x="0" y="2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2" y="22"/>
                  </a:lnTo>
                  <a:lnTo>
                    <a:pt x="72" y="39"/>
                  </a:lnTo>
                  <a:lnTo>
                    <a:pt x="72" y="45"/>
                  </a:lnTo>
                  <a:close/>
                </a:path>
              </a:pathLst>
            </a:custGeom>
            <a:solidFill>
              <a:srgbClr val="FF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66" name="Freeform 10"/>
            <p:cNvSpPr>
              <a:spLocks/>
            </p:cNvSpPr>
            <p:nvPr/>
          </p:nvSpPr>
          <p:spPr bwMode="auto">
            <a:xfrm>
              <a:off x="4267" y="1138"/>
              <a:ext cx="5" cy="49"/>
            </a:xfrm>
            <a:custGeom>
              <a:avLst/>
              <a:gdLst>
                <a:gd name="T0" fmla="*/ 3 w 6"/>
                <a:gd name="T1" fmla="*/ 25 h 50"/>
                <a:gd name="T2" fmla="*/ 0 w 6"/>
                <a:gd name="T3" fmla="*/ 25 h 50"/>
                <a:gd name="T4" fmla="*/ 0 w 6"/>
                <a:gd name="T5" fmla="*/ 0 h 50"/>
                <a:gd name="T6" fmla="*/ 3 w 6"/>
                <a:gd name="T7" fmla="*/ 0 h 50"/>
                <a:gd name="T8" fmla="*/ 3 w 6"/>
                <a:gd name="T9" fmla="*/ 25 h 50"/>
                <a:gd name="T10" fmla="*/ 3 w 6"/>
                <a:gd name="T11" fmla="*/ 25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0"/>
                <a:gd name="T20" fmla="*/ 6 w 6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0">
                  <a:moveTo>
                    <a:pt x="6" y="50"/>
                  </a:moveTo>
                  <a:lnTo>
                    <a:pt x="0" y="5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67" name="Freeform 11"/>
            <p:cNvSpPr>
              <a:spLocks/>
            </p:cNvSpPr>
            <p:nvPr/>
          </p:nvSpPr>
          <p:spPr bwMode="auto">
            <a:xfrm>
              <a:off x="4255" y="1149"/>
              <a:ext cx="35" cy="5"/>
            </a:xfrm>
            <a:custGeom>
              <a:avLst/>
              <a:gdLst>
                <a:gd name="T0" fmla="*/ 18 w 36"/>
                <a:gd name="T1" fmla="*/ 5 h 5"/>
                <a:gd name="T2" fmla="*/ 0 w 36"/>
                <a:gd name="T3" fmla="*/ 5 h 5"/>
                <a:gd name="T4" fmla="*/ 0 w 36"/>
                <a:gd name="T5" fmla="*/ 0 h 5"/>
                <a:gd name="T6" fmla="*/ 18 w 36"/>
                <a:gd name="T7" fmla="*/ 0 h 5"/>
                <a:gd name="T8" fmla="*/ 18 w 36"/>
                <a:gd name="T9" fmla="*/ 5 h 5"/>
                <a:gd name="T10" fmla="*/ 18 w 36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5"/>
                <a:gd name="T20" fmla="*/ 36 w 3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5">
                  <a:moveTo>
                    <a:pt x="36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68" name="Freeform 12"/>
            <p:cNvSpPr>
              <a:spLocks/>
            </p:cNvSpPr>
            <p:nvPr/>
          </p:nvSpPr>
          <p:spPr bwMode="auto">
            <a:xfrm>
              <a:off x="4250" y="1165"/>
              <a:ext cx="40" cy="5"/>
            </a:xfrm>
            <a:custGeom>
              <a:avLst/>
              <a:gdLst>
                <a:gd name="T0" fmla="*/ 10 w 42"/>
                <a:gd name="T1" fmla="*/ 3 h 6"/>
                <a:gd name="T2" fmla="*/ 0 w 42"/>
                <a:gd name="T3" fmla="*/ 3 h 6"/>
                <a:gd name="T4" fmla="*/ 0 w 42"/>
                <a:gd name="T5" fmla="*/ 0 h 6"/>
                <a:gd name="T6" fmla="*/ 10 w 42"/>
                <a:gd name="T7" fmla="*/ 0 h 6"/>
                <a:gd name="T8" fmla="*/ 10 w 42"/>
                <a:gd name="T9" fmla="*/ 3 h 6"/>
                <a:gd name="T10" fmla="*/ 10 w 42"/>
                <a:gd name="T11" fmla="*/ 3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6"/>
                <a:gd name="T20" fmla="*/ 42 w 4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6">
                  <a:moveTo>
                    <a:pt x="42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69" name="Freeform 13"/>
            <p:cNvSpPr>
              <a:spLocks/>
            </p:cNvSpPr>
            <p:nvPr/>
          </p:nvSpPr>
          <p:spPr bwMode="auto">
            <a:xfrm>
              <a:off x="4244" y="1181"/>
              <a:ext cx="57" cy="34"/>
            </a:xfrm>
            <a:custGeom>
              <a:avLst/>
              <a:gdLst>
                <a:gd name="T0" fmla="*/ 0 w 60"/>
                <a:gd name="T1" fmla="*/ 11 h 34"/>
                <a:gd name="T2" fmla="*/ 6 w 60"/>
                <a:gd name="T3" fmla="*/ 6 h 34"/>
                <a:gd name="T4" fmla="*/ 10 w 60"/>
                <a:gd name="T5" fmla="*/ 6 h 34"/>
                <a:gd name="T6" fmla="*/ 10 w 60"/>
                <a:gd name="T7" fmla="*/ 6 h 34"/>
                <a:gd name="T8" fmla="*/ 10 w 60"/>
                <a:gd name="T9" fmla="*/ 11 h 34"/>
                <a:gd name="T10" fmla="*/ 10 w 60"/>
                <a:gd name="T11" fmla="*/ 6 h 34"/>
                <a:gd name="T12" fmla="*/ 10 w 60"/>
                <a:gd name="T13" fmla="*/ 0 h 34"/>
                <a:gd name="T14" fmla="*/ 10 w 60"/>
                <a:gd name="T15" fmla="*/ 6 h 34"/>
                <a:gd name="T16" fmla="*/ 10 w 60"/>
                <a:gd name="T17" fmla="*/ 11 h 34"/>
                <a:gd name="T18" fmla="*/ 10 w 60"/>
                <a:gd name="T19" fmla="*/ 11 h 34"/>
                <a:gd name="T20" fmla="*/ 10 w 60"/>
                <a:gd name="T21" fmla="*/ 6 h 34"/>
                <a:gd name="T22" fmla="*/ 10 w 60"/>
                <a:gd name="T23" fmla="*/ 6 h 34"/>
                <a:gd name="T24" fmla="*/ 10 w 60"/>
                <a:gd name="T25" fmla="*/ 11 h 34"/>
                <a:gd name="T26" fmla="*/ 10 w 60"/>
                <a:gd name="T27" fmla="*/ 11 h 34"/>
                <a:gd name="T28" fmla="*/ 10 w 60"/>
                <a:gd name="T29" fmla="*/ 23 h 34"/>
                <a:gd name="T30" fmla="*/ 10 w 60"/>
                <a:gd name="T31" fmla="*/ 34 h 34"/>
                <a:gd name="T32" fmla="*/ 10 w 60"/>
                <a:gd name="T33" fmla="*/ 34 h 34"/>
                <a:gd name="T34" fmla="*/ 10 w 60"/>
                <a:gd name="T35" fmla="*/ 34 h 34"/>
                <a:gd name="T36" fmla="*/ 10 w 60"/>
                <a:gd name="T37" fmla="*/ 28 h 34"/>
                <a:gd name="T38" fmla="*/ 10 w 60"/>
                <a:gd name="T39" fmla="*/ 23 h 34"/>
                <a:gd name="T40" fmla="*/ 6 w 60"/>
                <a:gd name="T41" fmla="*/ 17 h 34"/>
                <a:gd name="T42" fmla="*/ 6 w 60"/>
                <a:gd name="T43" fmla="*/ 11 h 34"/>
                <a:gd name="T44" fmla="*/ 0 w 60"/>
                <a:gd name="T45" fmla="*/ 11 h 34"/>
                <a:gd name="T46" fmla="*/ 0 w 60"/>
                <a:gd name="T47" fmla="*/ 11 h 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"/>
                <a:gd name="T73" fmla="*/ 0 h 34"/>
                <a:gd name="T74" fmla="*/ 60 w 60"/>
                <a:gd name="T75" fmla="*/ 34 h 3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" h="34">
                  <a:moveTo>
                    <a:pt x="0" y="11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11"/>
                  </a:lnTo>
                  <a:lnTo>
                    <a:pt x="18" y="6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42" y="11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11"/>
                  </a:lnTo>
                  <a:lnTo>
                    <a:pt x="60" y="11"/>
                  </a:lnTo>
                  <a:lnTo>
                    <a:pt x="48" y="23"/>
                  </a:lnTo>
                  <a:lnTo>
                    <a:pt x="42" y="34"/>
                  </a:lnTo>
                  <a:lnTo>
                    <a:pt x="30" y="34"/>
                  </a:lnTo>
                  <a:lnTo>
                    <a:pt x="24" y="34"/>
                  </a:lnTo>
                  <a:lnTo>
                    <a:pt x="18" y="28"/>
                  </a:lnTo>
                  <a:lnTo>
                    <a:pt x="12" y="23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70" name="Freeform 14"/>
            <p:cNvSpPr>
              <a:spLocks/>
            </p:cNvSpPr>
            <p:nvPr/>
          </p:nvSpPr>
          <p:spPr bwMode="auto">
            <a:xfrm>
              <a:off x="4238" y="1132"/>
              <a:ext cx="69" cy="83"/>
            </a:xfrm>
            <a:custGeom>
              <a:avLst/>
              <a:gdLst>
                <a:gd name="T0" fmla="*/ 11 w 72"/>
                <a:gd name="T1" fmla="*/ 42 h 84"/>
                <a:gd name="T2" fmla="*/ 11 w 72"/>
                <a:gd name="T3" fmla="*/ 42 h 84"/>
                <a:gd name="T4" fmla="*/ 11 w 72"/>
                <a:gd name="T5" fmla="*/ 42 h 84"/>
                <a:gd name="T6" fmla="*/ 11 w 72"/>
                <a:gd name="T7" fmla="*/ 42 h 84"/>
                <a:gd name="T8" fmla="*/ 11 w 72"/>
                <a:gd name="T9" fmla="*/ 42 h 84"/>
                <a:gd name="T10" fmla="*/ 11 w 72"/>
                <a:gd name="T11" fmla="*/ 42 h 84"/>
                <a:gd name="T12" fmla="*/ 11 w 72"/>
                <a:gd name="T13" fmla="*/ 42 h 84"/>
                <a:gd name="T14" fmla="*/ 6 w 72"/>
                <a:gd name="T15" fmla="*/ 42 h 84"/>
                <a:gd name="T16" fmla="*/ 0 w 72"/>
                <a:gd name="T17" fmla="*/ 42 h 84"/>
                <a:gd name="T18" fmla="*/ 0 w 72"/>
                <a:gd name="T19" fmla="*/ 42 h 84"/>
                <a:gd name="T20" fmla="*/ 0 w 72"/>
                <a:gd name="T21" fmla="*/ 39 h 84"/>
                <a:gd name="T22" fmla="*/ 0 w 72"/>
                <a:gd name="T23" fmla="*/ 22 h 84"/>
                <a:gd name="T24" fmla="*/ 0 w 72"/>
                <a:gd name="T25" fmla="*/ 0 h 84"/>
                <a:gd name="T26" fmla="*/ 11 w 72"/>
                <a:gd name="T27" fmla="*/ 0 h 84"/>
                <a:gd name="T28" fmla="*/ 11 w 72"/>
                <a:gd name="T29" fmla="*/ 6 h 84"/>
                <a:gd name="T30" fmla="*/ 11 w 72"/>
                <a:gd name="T31" fmla="*/ 22 h 84"/>
                <a:gd name="T32" fmla="*/ 11 w 72"/>
                <a:gd name="T33" fmla="*/ 39 h 84"/>
                <a:gd name="T34" fmla="*/ 11 w 72"/>
                <a:gd name="T35" fmla="*/ 42 h 84"/>
                <a:gd name="T36" fmla="*/ 11 w 72"/>
                <a:gd name="T37" fmla="*/ 42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84"/>
                <a:gd name="T59" fmla="*/ 72 w 72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84">
                  <a:moveTo>
                    <a:pt x="72" y="45"/>
                  </a:moveTo>
                  <a:lnTo>
                    <a:pt x="66" y="61"/>
                  </a:lnTo>
                  <a:lnTo>
                    <a:pt x="54" y="73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18" y="78"/>
                  </a:lnTo>
                  <a:lnTo>
                    <a:pt x="6" y="67"/>
                  </a:lnTo>
                  <a:lnTo>
                    <a:pt x="0" y="50"/>
                  </a:lnTo>
                  <a:lnTo>
                    <a:pt x="0" y="39"/>
                  </a:lnTo>
                  <a:lnTo>
                    <a:pt x="0" y="2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2" y="22"/>
                  </a:lnTo>
                  <a:lnTo>
                    <a:pt x="72" y="39"/>
                  </a:lnTo>
                  <a:lnTo>
                    <a:pt x="72" y="4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240088" y="2222500"/>
            <a:ext cx="387350" cy="239713"/>
            <a:chOff x="1117" y="1646"/>
            <a:chExt cx="244" cy="151"/>
          </a:xfrm>
        </p:grpSpPr>
        <p:sp>
          <p:nvSpPr>
            <p:cNvPr id="8458" name="Freeform 17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59" name="Freeform 18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60" name="Freeform 19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61 h 151"/>
                <a:gd name="T2" fmla="*/ 89 w 244"/>
                <a:gd name="T3" fmla="*/ 61 h 151"/>
                <a:gd name="T4" fmla="*/ 89 w 244"/>
                <a:gd name="T5" fmla="*/ 0 h 151"/>
                <a:gd name="T6" fmla="*/ 59 w 244"/>
                <a:gd name="T7" fmla="*/ 0 h 151"/>
                <a:gd name="T8" fmla="*/ 59 w 244"/>
                <a:gd name="T9" fmla="*/ 61 h 151"/>
                <a:gd name="T10" fmla="*/ 0 w 244"/>
                <a:gd name="T11" fmla="*/ 61 h 151"/>
                <a:gd name="T12" fmla="*/ 0 w 244"/>
                <a:gd name="T13" fmla="*/ 89 h 151"/>
                <a:gd name="T14" fmla="*/ 59 w 244"/>
                <a:gd name="T15" fmla="*/ 89 h 151"/>
                <a:gd name="T16" fmla="*/ 59 w 244"/>
                <a:gd name="T17" fmla="*/ 151 h 151"/>
                <a:gd name="T18" fmla="*/ 89 w 244"/>
                <a:gd name="T19" fmla="*/ 151 h 151"/>
                <a:gd name="T20" fmla="*/ 89 w 244"/>
                <a:gd name="T21" fmla="*/ 89 h 151"/>
                <a:gd name="T22" fmla="*/ 244 w 244"/>
                <a:gd name="T23" fmla="*/ 89 h 151"/>
                <a:gd name="T24" fmla="*/ 244 w 244"/>
                <a:gd name="T25" fmla="*/ 61 h 151"/>
                <a:gd name="T26" fmla="*/ 244 w 244"/>
                <a:gd name="T27" fmla="*/ 61 h 1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4"/>
                <a:gd name="T43" fmla="*/ 0 h 151"/>
                <a:gd name="T44" fmla="*/ 244 w 244"/>
                <a:gd name="T45" fmla="*/ 151 h 1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4" h="151">
                  <a:moveTo>
                    <a:pt x="244" y="61"/>
                  </a:moveTo>
                  <a:lnTo>
                    <a:pt x="89" y="61"/>
                  </a:lnTo>
                  <a:lnTo>
                    <a:pt x="89" y="0"/>
                  </a:lnTo>
                  <a:lnTo>
                    <a:pt x="59" y="0"/>
                  </a:lnTo>
                  <a:lnTo>
                    <a:pt x="59" y="61"/>
                  </a:lnTo>
                  <a:lnTo>
                    <a:pt x="0" y="61"/>
                  </a:lnTo>
                  <a:lnTo>
                    <a:pt x="0" y="89"/>
                  </a:lnTo>
                  <a:lnTo>
                    <a:pt x="59" y="89"/>
                  </a:lnTo>
                  <a:lnTo>
                    <a:pt x="59" y="151"/>
                  </a:lnTo>
                  <a:lnTo>
                    <a:pt x="89" y="151"/>
                  </a:lnTo>
                  <a:lnTo>
                    <a:pt x="89" y="89"/>
                  </a:lnTo>
                  <a:lnTo>
                    <a:pt x="244" y="89"/>
                  </a:lnTo>
                  <a:lnTo>
                    <a:pt x="244" y="6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190750" y="3452813"/>
            <a:ext cx="387350" cy="247650"/>
            <a:chOff x="1117" y="2897"/>
            <a:chExt cx="244" cy="156"/>
          </a:xfrm>
        </p:grpSpPr>
        <p:sp>
          <p:nvSpPr>
            <p:cNvPr id="8454" name="Freeform 21"/>
            <p:cNvSpPr>
              <a:spLocks/>
            </p:cNvSpPr>
            <p:nvPr/>
          </p:nvSpPr>
          <p:spPr bwMode="auto">
            <a:xfrm>
              <a:off x="1117" y="2897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55" name="Freeform 22"/>
            <p:cNvSpPr>
              <a:spLocks/>
            </p:cNvSpPr>
            <p:nvPr/>
          </p:nvSpPr>
          <p:spPr bwMode="auto">
            <a:xfrm>
              <a:off x="1117" y="2897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83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56" name="Freeform 23"/>
            <p:cNvSpPr>
              <a:spLocks/>
            </p:cNvSpPr>
            <p:nvPr/>
          </p:nvSpPr>
          <p:spPr bwMode="auto">
            <a:xfrm>
              <a:off x="1277" y="2897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57" name="Freeform 24"/>
            <p:cNvSpPr>
              <a:spLocks/>
            </p:cNvSpPr>
            <p:nvPr/>
          </p:nvSpPr>
          <p:spPr bwMode="auto">
            <a:xfrm>
              <a:off x="1117" y="2897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223963" y="3452813"/>
            <a:ext cx="387350" cy="247650"/>
            <a:chOff x="1117" y="2646"/>
            <a:chExt cx="244" cy="156"/>
          </a:xfrm>
        </p:grpSpPr>
        <p:sp>
          <p:nvSpPr>
            <p:cNvPr id="8450" name="Freeform 26"/>
            <p:cNvSpPr>
              <a:spLocks/>
            </p:cNvSpPr>
            <p:nvPr/>
          </p:nvSpPr>
          <p:spPr bwMode="auto">
            <a:xfrm>
              <a:off x="1117" y="264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51" name="Freeform 27"/>
            <p:cNvSpPr>
              <a:spLocks/>
            </p:cNvSpPr>
            <p:nvPr/>
          </p:nvSpPr>
          <p:spPr bwMode="auto">
            <a:xfrm>
              <a:off x="1117" y="2646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83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52" name="Freeform 28"/>
            <p:cNvSpPr>
              <a:spLocks/>
            </p:cNvSpPr>
            <p:nvPr/>
          </p:nvSpPr>
          <p:spPr bwMode="auto">
            <a:xfrm>
              <a:off x="1277" y="2646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53" name="Freeform 29"/>
            <p:cNvSpPr>
              <a:spLocks/>
            </p:cNvSpPr>
            <p:nvPr/>
          </p:nvSpPr>
          <p:spPr bwMode="auto">
            <a:xfrm>
              <a:off x="1117" y="264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1223963" y="2832100"/>
            <a:ext cx="387350" cy="247650"/>
            <a:chOff x="1117" y="2143"/>
            <a:chExt cx="244" cy="156"/>
          </a:xfrm>
        </p:grpSpPr>
        <p:sp>
          <p:nvSpPr>
            <p:cNvPr id="8446" name="Freeform 31"/>
            <p:cNvSpPr>
              <a:spLocks/>
            </p:cNvSpPr>
            <p:nvPr/>
          </p:nvSpPr>
          <p:spPr bwMode="auto">
            <a:xfrm>
              <a:off x="1117" y="2143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47" name="Freeform 32"/>
            <p:cNvSpPr>
              <a:spLocks/>
            </p:cNvSpPr>
            <p:nvPr/>
          </p:nvSpPr>
          <p:spPr bwMode="auto">
            <a:xfrm>
              <a:off x="1117" y="2143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48" name="Freeform 33"/>
            <p:cNvSpPr>
              <a:spLocks/>
            </p:cNvSpPr>
            <p:nvPr/>
          </p:nvSpPr>
          <p:spPr bwMode="auto">
            <a:xfrm>
              <a:off x="1117" y="2249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49" name="Freeform 34"/>
            <p:cNvSpPr>
              <a:spLocks/>
            </p:cNvSpPr>
            <p:nvPr/>
          </p:nvSpPr>
          <p:spPr bwMode="auto">
            <a:xfrm>
              <a:off x="1117" y="2143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93688" y="2832100"/>
            <a:ext cx="387350" cy="247650"/>
            <a:chOff x="1117" y="1892"/>
            <a:chExt cx="244" cy="156"/>
          </a:xfrm>
        </p:grpSpPr>
        <p:sp>
          <p:nvSpPr>
            <p:cNvPr id="8442" name="Freeform 36"/>
            <p:cNvSpPr>
              <a:spLocks/>
            </p:cNvSpPr>
            <p:nvPr/>
          </p:nvSpPr>
          <p:spPr bwMode="auto">
            <a:xfrm>
              <a:off x="1117" y="1892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43" name="Freeform 37"/>
            <p:cNvSpPr>
              <a:spLocks/>
            </p:cNvSpPr>
            <p:nvPr/>
          </p:nvSpPr>
          <p:spPr bwMode="auto">
            <a:xfrm>
              <a:off x="1117" y="1892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44" name="Freeform 38"/>
            <p:cNvSpPr>
              <a:spLocks/>
            </p:cNvSpPr>
            <p:nvPr/>
          </p:nvSpPr>
          <p:spPr bwMode="auto">
            <a:xfrm>
              <a:off x="1277" y="1892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45" name="Freeform 39"/>
            <p:cNvSpPr>
              <a:spLocks/>
            </p:cNvSpPr>
            <p:nvPr/>
          </p:nvSpPr>
          <p:spPr bwMode="auto">
            <a:xfrm>
              <a:off x="1117" y="1892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1223963" y="2222500"/>
            <a:ext cx="387350" cy="249238"/>
            <a:chOff x="522" y="1730"/>
            <a:chExt cx="244" cy="157"/>
          </a:xfrm>
        </p:grpSpPr>
        <p:sp>
          <p:nvSpPr>
            <p:cNvPr id="8439" name="Freeform 41"/>
            <p:cNvSpPr>
              <a:spLocks/>
            </p:cNvSpPr>
            <p:nvPr/>
          </p:nvSpPr>
          <p:spPr bwMode="auto">
            <a:xfrm>
              <a:off x="522" y="1730"/>
              <a:ext cx="244" cy="157"/>
            </a:xfrm>
            <a:custGeom>
              <a:avLst/>
              <a:gdLst>
                <a:gd name="T0" fmla="*/ 244 w 244"/>
                <a:gd name="T1" fmla="*/ 17674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7674 h 151"/>
                <a:gd name="T8" fmla="*/ 244 w 244"/>
                <a:gd name="T9" fmla="*/ 17674 h 151"/>
                <a:gd name="T10" fmla="*/ 244 w 244"/>
                <a:gd name="T11" fmla="*/ 17674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40" name="Freeform 42"/>
            <p:cNvSpPr>
              <a:spLocks/>
            </p:cNvSpPr>
            <p:nvPr/>
          </p:nvSpPr>
          <p:spPr bwMode="auto">
            <a:xfrm>
              <a:off x="522" y="1733"/>
              <a:ext cx="244" cy="154"/>
            </a:xfrm>
            <a:custGeom>
              <a:avLst/>
              <a:gdLst>
                <a:gd name="T0" fmla="*/ 244 w 244"/>
                <a:gd name="T1" fmla="*/ 650 h 151"/>
                <a:gd name="T2" fmla="*/ 95 w 244"/>
                <a:gd name="T3" fmla="*/ 650 h 151"/>
                <a:gd name="T4" fmla="*/ 95 w 244"/>
                <a:gd name="T5" fmla="*/ 0 h 151"/>
                <a:gd name="T6" fmla="*/ 65 w 244"/>
                <a:gd name="T7" fmla="*/ 0 h 151"/>
                <a:gd name="T8" fmla="*/ 65 w 244"/>
                <a:gd name="T9" fmla="*/ 650 h 151"/>
                <a:gd name="T10" fmla="*/ 0 w 244"/>
                <a:gd name="T11" fmla="*/ 650 h 151"/>
                <a:gd name="T12" fmla="*/ 0 w 244"/>
                <a:gd name="T13" fmla="*/ 982 h 151"/>
                <a:gd name="T14" fmla="*/ 65 w 244"/>
                <a:gd name="T15" fmla="*/ 982 h 151"/>
                <a:gd name="T16" fmla="*/ 65 w 244"/>
                <a:gd name="T17" fmla="*/ 1642 h 151"/>
                <a:gd name="T18" fmla="*/ 95 w 244"/>
                <a:gd name="T19" fmla="*/ 1642 h 151"/>
                <a:gd name="T20" fmla="*/ 95 w 244"/>
                <a:gd name="T21" fmla="*/ 982 h 151"/>
                <a:gd name="T22" fmla="*/ 244 w 244"/>
                <a:gd name="T23" fmla="*/ 982 h 151"/>
                <a:gd name="T24" fmla="*/ 244 w 244"/>
                <a:gd name="T25" fmla="*/ 650 h 151"/>
                <a:gd name="T26" fmla="*/ 244 w 244"/>
                <a:gd name="T27" fmla="*/ 650 h 1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4"/>
                <a:gd name="T43" fmla="*/ 0 h 151"/>
                <a:gd name="T44" fmla="*/ 244 w 244"/>
                <a:gd name="T45" fmla="*/ 151 h 1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4" h="151">
                  <a:moveTo>
                    <a:pt x="244" y="62"/>
                  </a:moveTo>
                  <a:lnTo>
                    <a:pt x="95" y="62"/>
                  </a:lnTo>
                  <a:lnTo>
                    <a:pt x="95" y="0"/>
                  </a:lnTo>
                  <a:lnTo>
                    <a:pt x="65" y="0"/>
                  </a:lnTo>
                  <a:lnTo>
                    <a:pt x="65" y="62"/>
                  </a:lnTo>
                  <a:lnTo>
                    <a:pt x="0" y="62"/>
                  </a:lnTo>
                  <a:lnTo>
                    <a:pt x="0" y="90"/>
                  </a:lnTo>
                  <a:lnTo>
                    <a:pt x="65" y="90"/>
                  </a:lnTo>
                  <a:lnTo>
                    <a:pt x="65" y="151"/>
                  </a:lnTo>
                  <a:lnTo>
                    <a:pt x="95" y="151"/>
                  </a:lnTo>
                  <a:lnTo>
                    <a:pt x="95" y="90"/>
                  </a:lnTo>
                  <a:lnTo>
                    <a:pt x="244" y="90"/>
                  </a:lnTo>
                  <a:lnTo>
                    <a:pt x="244" y="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41" name="Freeform 43"/>
            <p:cNvSpPr>
              <a:spLocks/>
            </p:cNvSpPr>
            <p:nvPr/>
          </p:nvSpPr>
          <p:spPr bwMode="auto">
            <a:xfrm>
              <a:off x="522" y="1731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1223963" y="1598613"/>
            <a:ext cx="387350" cy="258762"/>
            <a:chOff x="530" y="1457"/>
            <a:chExt cx="244" cy="151"/>
          </a:xfrm>
        </p:grpSpPr>
        <p:sp>
          <p:nvSpPr>
            <p:cNvPr id="8435" name="Freeform 45"/>
            <p:cNvSpPr>
              <a:spLocks/>
            </p:cNvSpPr>
            <p:nvPr/>
          </p:nvSpPr>
          <p:spPr bwMode="auto">
            <a:xfrm>
              <a:off x="530" y="1457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36" name="Freeform 46"/>
            <p:cNvSpPr>
              <a:spLocks/>
            </p:cNvSpPr>
            <p:nvPr/>
          </p:nvSpPr>
          <p:spPr bwMode="auto">
            <a:xfrm>
              <a:off x="530" y="1457"/>
              <a:ext cx="77" cy="151"/>
            </a:xfrm>
            <a:custGeom>
              <a:avLst/>
              <a:gdLst>
                <a:gd name="T0" fmla="*/ 77 w 77"/>
                <a:gd name="T1" fmla="*/ 151 h 151"/>
                <a:gd name="T2" fmla="*/ 77 w 77"/>
                <a:gd name="T3" fmla="*/ 0 h 151"/>
                <a:gd name="T4" fmla="*/ 0 w 77"/>
                <a:gd name="T5" fmla="*/ 0 h 151"/>
                <a:gd name="T6" fmla="*/ 0 w 77"/>
                <a:gd name="T7" fmla="*/ 151 h 151"/>
                <a:gd name="T8" fmla="*/ 77 w 77"/>
                <a:gd name="T9" fmla="*/ 151 h 151"/>
                <a:gd name="T10" fmla="*/ 77 w 77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1"/>
                <a:gd name="T20" fmla="*/ 77 w 77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1">
                  <a:moveTo>
                    <a:pt x="77" y="151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77" y="1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37" name="Freeform 47"/>
            <p:cNvSpPr>
              <a:spLocks/>
            </p:cNvSpPr>
            <p:nvPr/>
          </p:nvSpPr>
          <p:spPr bwMode="auto">
            <a:xfrm>
              <a:off x="690" y="1457"/>
              <a:ext cx="84" cy="151"/>
            </a:xfrm>
            <a:custGeom>
              <a:avLst/>
              <a:gdLst>
                <a:gd name="T0" fmla="*/ 84 w 84"/>
                <a:gd name="T1" fmla="*/ 151 h 151"/>
                <a:gd name="T2" fmla="*/ 84 w 84"/>
                <a:gd name="T3" fmla="*/ 0 h 151"/>
                <a:gd name="T4" fmla="*/ 0 w 84"/>
                <a:gd name="T5" fmla="*/ 0 h 151"/>
                <a:gd name="T6" fmla="*/ 0 w 84"/>
                <a:gd name="T7" fmla="*/ 151 h 151"/>
                <a:gd name="T8" fmla="*/ 84 w 84"/>
                <a:gd name="T9" fmla="*/ 151 h 151"/>
                <a:gd name="T10" fmla="*/ 84 w 8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1"/>
                <a:gd name="T20" fmla="*/ 84 w 8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1">
                  <a:moveTo>
                    <a:pt x="84" y="151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84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38" name="Freeform 48"/>
            <p:cNvSpPr>
              <a:spLocks/>
            </p:cNvSpPr>
            <p:nvPr/>
          </p:nvSpPr>
          <p:spPr bwMode="auto">
            <a:xfrm>
              <a:off x="530" y="1457"/>
              <a:ext cx="244" cy="148"/>
            </a:xfrm>
            <a:custGeom>
              <a:avLst/>
              <a:gdLst>
                <a:gd name="T0" fmla="*/ 244 w 244"/>
                <a:gd name="T1" fmla="*/ 8 h 157"/>
                <a:gd name="T2" fmla="*/ 244 w 244"/>
                <a:gd name="T3" fmla="*/ 0 h 157"/>
                <a:gd name="T4" fmla="*/ 0 w 244"/>
                <a:gd name="T5" fmla="*/ 0 h 157"/>
                <a:gd name="T6" fmla="*/ 0 w 244"/>
                <a:gd name="T7" fmla="*/ 8 h 157"/>
                <a:gd name="T8" fmla="*/ 244 w 244"/>
                <a:gd name="T9" fmla="*/ 8 h 157"/>
                <a:gd name="T10" fmla="*/ 244 w 244"/>
                <a:gd name="T11" fmla="*/ 8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293688" y="1598613"/>
            <a:ext cx="387350" cy="249237"/>
            <a:chOff x="530" y="1166"/>
            <a:chExt cx="244" cy="157"/>
          </a:xfrm>
        </p:grpSpPr>
        <p:sp>
          <p:nvSpPr>
            <p:cNvPr id="8431" name="Freeform 50"/>
            <p:cNvSpPr>
              <a:spLocks/>
            </p:cNvSpPr>
            <p:nvPr/>
          </p:nvSpPr>
          <p:spPr bwMode="auto">
            <a:xfrm>
              <a:off x="530" y="116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32" name="Freeform 51"/>
            <p:cNvSpPr>
              <a:spLocks/>
            </p:cNvSpPr>
            <p:nvPr/>
          </p:nvSpPr>
          <p:spPr bwMode="auto">
            <a:xfrm>
              <a:off x="530" y="1166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33" name="Freeform 52"/>
            <p:cNvSpPr>
              <a:spLocks/>
            </p:cNvSpPr>
            <p:nvPr/>
          </p:nvSpPr>
          <p:spPr bwMode="auto">
            <a:xfrm>
              <a:off x="530" y="1272"/>
              <a:ext cx="244" cy="51"/>
            </a:xfrm>
            <a:custGeom>
              <a:avLst/>
              <a:gdLst>
                <a:gd name="T0" fmla="*/ 244 w 244"/>
                <a:gd name="T1" fmla="*/ 51 h 51"/>
                <a:gd name="T2" fmla="*/ 244 w 244"/>
                <a:gd name="T3" fmla="*/ 0 h 51"/>
                <a:gd name="T4" fmla="*/ 0 w 244"/>
                <a:gd name="T5" fmla="*/ 0 h 51"/>
                <a:gd name="T6" fmla="*/ 0 w 244"/>
                <a:gd name="T7" fmla="*/ 51 h 51"/>
                <a:gd name="T8" fmla="*/ 244 w 244"/>
                <a:gd name="T9" fmla="*/ 51 h 51"/>
                <a:gd name="T10" fmla="*/ 244 w 244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1"/>
                <a:gd name="T20" fmla="*/ 244 w 244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1">
                  <a:moveTo>
                    <a:pt x="244" y="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4" y="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34" name="Freeform 53"/>
            <p:cNvSpPr>
              <a:spLocks/>
            </p:cNvSpPr>
            <p:nvPr/>
          </p:nvSpPr>
          <p:spPr bwMode="auto">
            <a:xfrm>
              <a:off x="530" y="116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2190750" y="2832100"/>
            <a:ext cx="387350" cy="249238"/>
            <a:chOff x="1117" y="2394"/>
            <a:chExt cx="244" cy="157"/>
          </a:xfrm>
        </p:grpSpPr>
        <p:sp>
          <p:nvSpPr>
            <p:cNvPr id="8420" name="Freeform 55"/>
            <p:cNvSpPr>
              <a:spLocks/>
            </p:cNvSpPr>
            <p:nvPr/>
          </p:nvSpPr>
          <p:spPr bwMode="auto">
            <a:xfrm>
              <a:off x="1117" y="2394"/>
              <a:ext cx="244" cy="157"/>
            </a:xfrm>
            <a:custGeom>
              <a:avLst/>
              <a:gdLst>
                <a:gd name="T0" fmla="*/ 244 w 244"/>
                <a:gd name="T1" fmla="*/ 157 h 157"/>
                <a:gd name="T2" fmla="*/ 0 w 244"/>
                <a:gd name="T3" fmla="*/ 157 h 157"/>
                <a:gd name="T4" fmla="*/ 0 w 244"/>
                <a:gd name="T5" fmla="*/ 0 h 157"/>
                <a:gd name="T6" fmla="*/ 244 w 244"/>
                <a:gd name="T7" fmla="*/ 0 h 157"/>
                <a:gd name="T8" fmla="*/ 244 w 244"/>
                <a:gd name="T9" fmla="*/ 157 h 157"/>
                <a:gd name="T10" fmla="*/ 244 w 244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0" y="157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44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21" name="Freeform 56"/>
            <p:cNvSpPr>
              <a:spLocks/>
            </p:cNvSpPr>
            <p:nvPr/>
          </p:nvSpPr>
          <p:spPr bwMode="auto">
            <a:xfrm>
              <a:off x="1117" y="2394"/>
              <a:ext cx="35" cy="34"/>
            </a:xfrm>
            <a:custGeom>
              <a:avLst/>
              <a:gdLst>
                <a:gd name="T0" fmla="*/ 35 w 35"/>
                <a:gd name="T1" fmla="*/ 34 h 34"/>
                <a:gd name="T2" fmla="*/ 0 w 35"/>
                <a:gd name="T3" fmla="*/ 34 h 34"/>
                <a:gd name="T4" fmla="*/ 0 w 35"/>
                <a:gd name="T5" fmla="*/ 0 h 34"/>
                <a:gd name="T6" fmla="*/ 35 w 35"/>
                <a:gd name="T7" fmla="*/ 0 h 34"/>
                <a:gd name="T8" fmla="*/ 35 w 35"/>
                <a:gd name="T9" fmla="*/ 34 h 34"/>
                <a:gd name="T10" fmla="*/ 35 w 35"/>
                <a:gd name="T11" fmla="*/ 34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34"/>
                <a:gd name="T20" fmla="*/ 35 w 35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34">
                  <a:moveTo>
                    <a:pt x="35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34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22" name="Freeform 57"/>
            <p:cNvSpPr>
              <a:spLocks/>
            </p:cNvSpPr>
            <p:nvPr/>
          </p:nvSpPr>
          <p:spPr bwMode="auto">
            <a:xfrm>
              <a:off x="1117" y="2445"/>
              <a:ext cx="35" cy="33"/>
            </a:xfrm>
            <a:custGeom>
              <a:avLst/>
              <a:gdLst>
                <a:gd name="T0" fmla="*/ 35 w 35"/>
                <a:gd name="T1" fmla="*/ 33 h 33"/>
                <a:gd name="T2" fmla="*/ 0 w 35"/>
                <a:gd name="T3" fmla="*/ 33 h 33"/>
                <a:gd name="T4" fmla="*/ 0 w 35"/>
                <a:gd name="T5" fmla="*/ 0 h 33"/>
                <a:gd name="T6" fmla="*/ 35 w 35"/>
                <a:gd name="T7" fmla="*/ 0 h 33"/>
                <a:gd name="T8" fmla="*/ 35 w 35"/>
                <a:gd name="T9" fmla="*/ 33 h 33"/>
                <a:gd name="T10" fmla="*/ 35 w 35"/>
                <a:gd name="T11" fmla="*/ 33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33"/>
                <a:gd name="T20" fmla="*/ 35 w 3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33">
                  <a:moveTo>
                    <a:pt x="35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33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23" name="Freeform 58"/>
            <p:cNvSpPr>
              <a:spLocks/>
            </p:cNvSpPr>
            <p:nvPr/>
          </p:nvSpPr>
          <p:spPr bwMode="auto">
            <a:xfrm>
              <a:off x="1176" y="2394"/>
              <a:ext cx="36" cy="34"/>
            </a:xfrm>
            <a:custGeom>
              <a:avLst/>
              <a:gdLst>
                <a:gd name="T0" fmla="*/ 36 w 36"/>
                <a:gd name="T1" fmla="*/ 34 h 34"/>
                <a:gd name="T2" fmla="*/ 0 w 36"/>
                <a:gd name="T3" fmla="*/ 34 h 34"/>
                <a:gd name="T4" fmla="*/ 0 w 36"/>
                <a:gd name="T5" fmla="*/ 0 h 34"/>
                <a:gd name="T6" fmla="*/ 36 w 36"/>
                <a:gd name="T7" fmla="*/ 0 h 34"/>
                <a:gd name="T8" fmla="*/ 36 w 36"/>
                <a:gd name="T9" fmla="*/ 34 h 34"/>
                <a:gd name="T10" fmla="*/ 36 w 36"/>
                <a:gd name="T11" fmla="*/ 34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4"/>
                <a:gd name="T20" fmla="*/ 36 w 3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4">
                  <a:moveTo>
                    <a:pt x="36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34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24" name="Freeform 59"/>
            <p:cNvSpPr>
              <a:spLocks/>
            </p:cNvSpPr>
            <p:nvPr/>
          </p:nvSpPr>
          <p:spPr bwMode="auto">
            <a:xfrm>
              <a:off x="1176" y="2445"/>
              <a:ext cx="36" cy="33"/>
            </a:xfrm>
            <a:custGeom>
              <a:avLst/>
              <a:gdLst>
                <a:gd name="T0" fmla="*/ 36 w 36"/>
                <a:gd name="T1" fmla="*/ 33 h 33"/>
                <a:gd name="T2" fmla="*/ 0 w 36"/>
                <a:gd name="T3" fmla="*/ 33 h 33"/>
                <a:gd name="T4" fmla="*/ 0 w 36"/>
                <a:gd name="T5" fmla="*/ 0 h 33"/>
                <a:gd name="T6" fmla="*/ 36 w 36"/>
                <a:gd name="T7" fmla="*/ 0 h 33"/>
                <a:gd name="T8" fmla="*/ 36 w 36"/>
                <a:gd name="T9" fmla="*/ 33 h 33"/>
                <a:gd name="T10" fmla="*/ 36 w 36"/>
                <a:gd name="T11" fmla="*/ 33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3"/>
                <a:gd name="T20" fmla="*/ 36 w 36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3">
                  <a:moveTo>
                    <a:pt x="36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33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25" name="Freeform 60"/>
            <p:cNvSpPr>
              <a:spLocks/>
            </p:cNvSpPr>
            <p:nvPr/>
          </p:nvSpPr>
          <p:spPr bwMode="auto">
            <a:xfrm>
              <a:off x="1117" y="2500"/>
              <a:ext cx="244" cy="17"/>
            </a:xfrm>
            <a:custGeom>
              <a:avLst/>
              <a:gdLst>
                <a:gd name="T0" fmla="*/ 244 w 244"/>
                <a:gd name="T1" fmla="*/ 0 h 17"/>
                <a:gd name="T2" fmla="*/ 0 w 244"/>
                <a:gd name="T3" fmla="*/ 0 h 17"/>
                <a:gd name="T4" fmla="*/ 0 w 244"/>
                <a:gd name="T5" fmla="*/ 17 h 17"/>
                <a:gd name="T6" fmla="*/ 244 w 244"/>
                <a:gd name="T7" fmla="*/ 17 h 17"/>
                <a:gd name="T8" fmla="*/ 244 w 244"/>
                <a:gd name="T9" fmla="*/ 0 h 17"/>
                <a:gd name="T10" fmla="*/ 244 w 244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7"/>
                <a:gd name="T20" fmla="*/ 244 w 24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7">
                  <a:moveTo>
                    <a:pt x="244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44" y="1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26" name="Freeform 61"/>
            <p:cNvSpPr>
              <a:spLocks/>
            </p:cNvSpPr>
            <p:nvPr/>
          </p:nvSpPr>
          <p:spPr bwMode="auto">
            <a:xfrm>
              <a:off x="1117" y="2534"/>
              <a:ext cx="244" cy="17"/>
            </a:xfrm>
            <a:custGeom>
              <a:avLst/>
              <a:gdLst>
                <a:gd name="T0" fmla="*/ 244 w 244"/>
                <a:gd name="T1" fmla="*/ 0 h 17"/>
                <a:gd name="T2" fmla="*/ 0 w 244"/>
                <a:gd name="T3" fmla="*/ 0 h 17"/>
                <a:gd name="T4" fmla="*/ 0 w 244"/>
                <a:gd name="T5" fmla="*/ 17 h 17"/>
                <a:gd name="T6" fmla="*/ 244 w 244"/>
                <a:gd name="T7" fmla="*/ 17 h 17"/>
                <a:gd name="T8" fmla="*/ 244 w 244"/>
                <a:gd name="T9" fmla="*/ 0 h 17"/>
                <a:gd name="T10" fmla="*/ 244 w 244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7"/>
                <a:gd name="T20" fmla="*/ 244 w 24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7">
                  <a:moveTo>
                    <a:pt x="244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44" y="1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27" name="Freeform 62"/>
            <p:cNvSpPr>
              <a:spLocks/>
            </p:cNvSpPr>
            <p:nvPr/>
          </p:nvSpPr>
          <p:spPr bwMode="auto">
            <a:xfrm>
              <a:off x="1212" y="2428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28" name="Freeform 63"/>
            <p:cNvSpPr>
              <a:spLocks/>
            </p:cNvSpPr>
            <p:nvPr/>
          </p:nvSpPr>
          <p:spPr bwMode="auto">
            <a:xfrm>
              <a:off x="1212" y="2394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29" name="Freeform 64"/>
            <p:cNvSpPr>
              <a:spLocks/>
            </p:cNvSpPr>
            <p:nvPr/>
          </p:nvSpPr>
          <p:spPr bwMode="auto">
            <a:xfrm>
              <a:off x="1212" y="2461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30" name="Freeform 65"/>
            <p:cNvSpPr>
              <a:spLocks/>
            </p:cNvSpPr>
            <p:nvPr/>
          </p:nvSpPr>
          <p:spPr bwMode="auto">
            <a:xfrm>
              <a:off x="1117" y="2394"/>
              <a:ext cx="244" cy="157"/>
            </a:xfrm>
            <a:custGeom>
              <a:avLst/>
              <a:gdLst>
                <a:gd name="T0" fmla="*/ 244 w 244"/>
                <a:gd name="T1" fmla="*/ 157 h 157"/>
                <a:gd name="T2" fmla="*/ 244 w 244"/>
                <a:gd name="T3" fmla="*/ 0 h 157"/>
                <a:gd name="T4" fmla="*/ 0 w 244"/>
                <a:gd name="T5" fmla="*/ 0 h 157"/>
                <a:gd name="T6" fmla="*/ 0 w 244"/>
                <a:gd name="T7" fmla="*/ 157 h 157"/>
                <a:gd name="T8" fmla="*/ 244 w 244"/>
                <a:gd name="T9" fmla="*/ 157 h 157"/>
                <a:gd name="T10" fmla="*/ 244 w 244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1223963" y="5948363"/>
            <a:ext cx="388937" cy="247650"/>
            <a:chOff x="1593" y="2897"/>
            <a:chExt cx="245" cy="156"/>
          </a:xfrm>
        </p:grpSpPr>
        <p:sp>
          <p:nvSpPr>
            <p:cNvPr id="8405" name="Freeform 67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0 w 245"/>
                <a:gd name="T1" fmla="*/ 156 h 156"/>
                <a:gd name="T2" fmla="*/ 0 w 245"/>
                <a:gd name="T3" fmla="*/ 0 h 156"/>
                <a:gd name="T4" fmla="*/ 245 w 245"/>
                <a:gd name="T5" fmla="*/ 0 h 156"/>
                <a:gd name="T6" fmla="*/ 245 w 245"/>
                <a:gd name="T7" fmla="*/ 156 h 156"/>
                <a:gd name="T8" fmla="*/ 0 w 245"/>
                <a:gd name="T9" fmla="*/ 156 h 156"/>
                <a:gd name="T10" fmla="*/ 0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0" y="156"/>
                  </a:moveTo>
                  <a:lnTo>
                    <a:pt x="0" y="0"/>
                  </a:lnTo>
                  <a:lnTo>
                    <a:pt x="245" y="0"/>
                  </a:lnTo>
                  <a:lnTo>
                    <a:pt x="245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06" name="Freeform 68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0 w 245"/>
                <a:gd name="T1" fmla="*/ 67 h 156"/>
                <a:gd name="T2" fmla="*/ 114 w 245"/>
                <a:gd name="T3" fmla="*/ 67 h 156"/>
                <a:gd name="T4" fmla="*/ 114 w 245"/>
                <a:gd name="T5" fmla="*/ 0 h 156"/>
                <a:gd name="T6" fmla="*/ 137 w 245"/>
                <a:gd name="T7" fmla="*/ 0 h 156"/>
                <a:gd name="T8" fmla="*/ 137 w 245"/>
                <a:gd name="T9" fmla="*/ 67 h 156"/>
                <a:gd name="T10" fmla="*/ 245 w 245"/>
                <a:gd name="T11" fmla="*/ 67 h 156"/>
                <a:gd name="T12" fmla="*/ 245 w 245"/>
                <a:gd name="T13" fmla="*/ 89 h 156"/>
                <a:gd name="T14" fmla="*/ 137 w 245"/>
                <a:gd name="T15" fmla="*/ 89 h 156"/>
                <a:gd name="T16" fmla="*/ 137 w 245"/>
                <a:gd name="T17" fmla="*/ 156 h 156"/>
                <a:gd name="T18" fmla="*/ 114 w 245"/>
                <a:gd name="T19" fmla="*/ 156 h 156"/>
                <a:gd name="T20" fmla="*/ 114 w 245"/>
                <a:gd name="T21" fmla="*/ 89 h 156"/>
                <a:gd name="T22" fmla="*/ 0 w 245"/>
                <a:gd name="T23" fmla="*/ 89 h 156"/>
                <a:gd name="T24" fmla="*/ 0 w 245"/>
                <a:gd name="T25" fmla="*/ 67 h 156"/>
                <a:gd name="T26" fmla="*/ 0 w 245"/>
                <a:gd name="T27" fmla="*/ 67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5"/>
                <a:gd name="T43" fmla="*/ 0 h 156"/>
                <a:gd name="T44" fmla="*/ 245 w 245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5" h="156">
                  <a:moveTo>
                    <a:pt x="0" y="67"/>
                  </a:moveTo>
                  <a:lnTo>
                    <a:pt x="114" y="67"/>
                  </a:lnTo>
                  <a:lnTo>
                    <a:pt x="114" y="0"/>
                  </a:lnTo>
                  <a:lnTo>
                    <a:pt x="137" y="0"/>
                  </a:lnTo>
                  <a:lnTo>
                    <a:pt x="137" y="67"/>
                  </a:lnTo>
                  <a:lnTo>
                    <a:pt x="245" y="67"/>
                  </a:lnTo>
                  <a:lnTo>
                    <a:pt x="245" y="89"/>
                  </a:lnTo>
                  <a:lnTo>
                    <a:pt x="137" y="89"/>
                  </a:lnTo>
                  <a:lnTo>
                    <a:pt x="137" y="156"/>
                  </a:lnTo>
                  <a:lnTo>
                    <a:pt x="114" y="156"/>
                  </a:lnTo>
                  <a:lnTo>
                    <a:pt x="114" y="89"/>
                  </a:lnTo>
                  <a:lnTo>
                    <a:pt x="0" y="89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07" name="Freeform 69"/>
            <p:cNvSpPr>
              <a:spLocks/>
            </p:cNvSpPr>
            <p:nvPr/>
          </p:nvSpPr>
          <p:spPr bwMode="auto">
            <a:xfrm>
              <a:off x="1742" y="2897"/>
              <a:ext cx="66" cy="50"/>
            </a:xfrm>
            <a:custGeom>
              <a:avLst/>
              <a:gdLst>
                <a:gd name="T0" fmla="*/ 0 w 66"/>
                <a:gd name="T1" fmla="*/ 0 h 50"/>
                <a:gd name="T2" fmla="*/ 0 w 66"/>
                <a:gd name="T3" fmla="*/ 50 h 50"/>
                <a:gd name="T4" fmla="*/ 66 w 66"/>
                <a:gd name="T5" fmla="*/ 0 h 50"/>
                <a:gd name="T6" fmla="*/ 0 w 66"/>
                <a:gd name="T7" fmla="*/ 0 h 50"/>
                <a:gd name="T8" fmla="*/ 0 w 6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50"/>
                <a:gd name="T17" fmla="*/ 66 w 66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50">
                  <a:moveTo>
                    <a:pt x="0" y="0"/>
                  </a:moveTo>
                  <a:lnTo>
                    <a:pt x="0" y="50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08" name="Freeform 70"/>
            <p:cNvSpPr>
              <a:spLocks/>
            </p:cNvSpPr>
            <p:nvPr/>
          </p:nvSpPr>
          <p:spPr bwMode="auto">
            <a:xfrm>
              <a:off x="1778" y="2914"/>
              <a:ext cx="60" cy="39"/>
            </a:xfrm>
            <a:custGeom>
              <a:avLst/>
              <a:gdLst>
                <a:gd name="T0" fmla="*/ 0 w 60"/>
                <a:gd name="T1" fmla="*/ 39 h 39"/>
                <a:gd name="T2" fmla="*/ 60 w 60"/>
                <a:gd name="T3" fmla="*/ 39 h 39"/>
                <a:gd name="T4" fmla="*/ 60 w 60"/>
                <a:gd name="T5" fmla="*/ 0 h 39"/>
                <a:gd name="T6" fmla="*/ 0 w 60"/>
                <a:gd name="T7" fmla="*/ 39 h 39"/>
                <a:gd name="T8" fmla="*/ 0 w 60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0" y="39"/>
                  </a:moveTo>
                  <a:lnTo>
                    <a:pt x="60" y="39"/>
                  </a:lnTo>
                  <a:lnTo>
                    <a:pt x="6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09" name="Freeform 71"/>
            <p:cNvSpPr>
              <a:spLocks/>
            </p:cNvSpPr>
            <p:nvPr/>
          </p:nvSpPr>
          <p:spPr bwMode="auto">
            <a:xfrm>
              <a:off x="1742" y="2897"/>
              <a:ext cx="96" cy="56"/>
            </a:xfrm>
            <a:custGeom>
              <a:avLst/>
              <a:gdLst>
                <a:gd name="T0" fmla="*/ 0 w 96"/>
                <a:gd name="T1" fmla="*/ 56 h 56"/>
                <a:gd name="T2" fmla="*/ 78 w 96"/>
                <a:gd name="T3" fmla="*/ 0 h 56"/>
                <a:gd name="T4" fmla="*/ 96 w 96"/>
                <a:gd name="T5" fmla="*/ 0 h 56"/>
                <a:gd name="T6" fmla="*/ 18 w 96"/>
                <a:gd name="T7" fmla="*/ 56 h 56"/>
                <a:gd name="T8" fmla="*/ 0 w 96"/>
                <a:gd name="T9" fmla="*/ 56 h 56"/>
                <a:gd name="T10" fmla="*/ 0 w 96"/>
                <a:gd name="T11" fmla="*/ 56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6"/>
                <a:gd name="T20" fmla="*/ 96 w 96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6">
                  <a:moveTo>
                    <a:pt x="0" y="56"/>
                  </a:moveTo>
                  <a:lnTo>
                    <a:pt x="78" y="0"/>
                  </a:lnTo>
                  <a:lnTo>
                    <a:pt x="96" y="0"/>
                  </a:lnTo>
                  <a:lnTo>
                    <a:pt x="18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10" name="Freeform 72"/>
            <p:cNvSpPr>
              <a:spLocks/>
            </p:cNvSpPr>
            <p:nvPr/>
          </p:nvSpPr>
          <p:spPr bwMode="auto">
            <a:xfrm>
              <a:off x="1617" y="2897"/>
              <a:ext cx="78" cy="45"/>
            </a:xfrm>
            <a:custGeom>
              <a:avLst/>
              <a:gdLst>
                <a:gd name="T0" fmla="*/ 78 w 78"/>
                <a:gd name="T1" fmla="*/ 0 h 45"/>
                <a:gd name="T2" fmla="*/ 78 w 78"/>
                <a:gd name="T3" fmla="*/ 45 h 45"/>
                <a:gd name="T4" fmla="*/ 0 w 78"/>
                <a:gd name="T5" fmla="*/ 0 h 45"/>
                <a:gd name="T6" fmla="*/ 78 w 78"/>
                <a:gd name="T7" fmla="*/ 0 h 45"/>
                <a:gd name="T8" fmla="*/ 78 w 78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45"/>
                <a:gd name="T17" fmla="*/ 78 w 78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45">
                  <a:moveTo>
                    <a:pt x="78" y="0"/>
                  </a:moveTo>
                  <a:lnTo>
                    <a:pt x="78" y="45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11" name="Freeform 73"/>
            <p:cNvSpPr>
              <a:spLocks/>
            </p:cNvSpPr>
            <p:nvPr/>
          </p:nvSpPr>
          <p:spPr bwMode="auto">
            <a:xfrm>
              <a:off x="1593" y="2914"/>
              <a:ext cx="60" cy="39"/>
            </a:xfrm>
            <a:custGeom>
              <a:avLst/>
              <a:gdLst>
                <a:gd name="T0" fmla="*/ 60 w 60"/>
                <a:gd name="T1" fmla="*/ 39 h 39"/>
                <a:gd name="T2" fmla="*/ 0 w 60"/>
                <a:gd name="T3" fmla="*/ 39 h 39"/>
                <a:gd name="T4" fmla="*/ 0 w 60"/>
                <a:gd name="T5" fmla="*/ 0 h 39"/>
                <a:gd name="T6" fmla="*/ 60 w 60"/>
                <a:gd name="T7" fmla="*/ 39 h 39"/>
                <a:gd name="T8" fmla="*/ 60 w 60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60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60" y="39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12" name="Freeform 74"/>
            <p:cNvSpPr>
              <a:spLocks/>
            </p:cNvSpPr>
            <p:nvPr/>
          </p:nvSpPr>
          <p:spPr bwMode="auto">
            <a:xfrm>
              <a:off x="1593" y="2897"/>
              <a:ext cx="96" cy="56"/>
            </a:xfrm>
            <a:custGeom>
              <a:avLst/>
              <a:gdLst>
                <a:gd name="T0" fmla="*/ 96 w 96"/>
                <a:gd name="T1" fmla="*/ 56 h 56"/>
                <a:gd name="T2" fmla="*/ 0 w 96"/>
                <a:gd name="T3" fmla="*/ 0 h 56"/>
                <a:gd name="T4" fmla="*/ 6 w 96"/>
                <a:gd name="T5" fmla="*/ 11 h 56"/>
                <a:gd name="T6" fmla="*/ 78 w 96"/>
                <a:gd name="T7" fmla="*/ 56 h 56"/>
                <a:gd name="T8" fmla="*/ 96 w 96"/>
                <a:gd name="T9" fmla="*/ 56 h 56"/>
                <a:gd name="T10" fmla="*/ 96 w 96"/>
                <a:gd name="T11" fmla="*/ 56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6"/>
                <a:gd name="T20" fmla="*/ 96 w 96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6">
                  <a:moveTo>
                    <a:pt x="96" y="56"/>
                  </a:moveTo>
                  <a:lnTo>
                    <a:pt x="0" y="0"/>
                  </a:lnTo>
                  <a:lnTo>
                    <a:pt x="6" y="11"/>
                  </a:lnTo>
                  <a:lnTo>
                    <a:pt x="78" y="56"/>
                  </a:lnTo>
                  <a:lnTo>
                    <a:pt x="96" y="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13" name="Freeform 75"/>
            <p:cNvSpPr>
              <a:spLocks/>
            </p:cNvSpPr>
            <p:nvPr/>
          </p:nvSpPr>
          <p:spPr bwMode="auto">
            <a:xfrm>
              <a:off x="1742" y="3009"/>
              <a:ext cx="72" cy="44"/>
            </a:xfrm>
            <a:custGeom>
              <a:avLst/>
              <a:gdLst>
                <a:gd name="T0" fmla="*/ 0 w 72"/>
                <a:gd name="T1" fmla="*/ 44 h 44"/>
                <a:gd name="T2" fmla="*/ 0 w 72"/>
                <a:gd name="T3" fmla="*/ 0 h 44"/>
                <a:gd name="T4" fmla="*/ 72 w 72"/>
                <a:gd name="T5" fmla="*/ 44 h 44"/>
                <a:gd name="T6" fmla="*/ 0 w 72"/>
                <a:gd name="T7" fmla="*/ 44 h 44"/>
                <a:gd name="T8" fmla="*/ 0 w 72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44"/>
                <a:gd name="T17" fmla="*/ 72 w 7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44">
                  <a:moveTo>
                    <a:pt x="0" y="44"/>
                  </a:moveTo>
                  <a:lnTo>
                    <a:pt x="0" y="0"/>
                  </a:lnTo>
                  <a:lnTo>
                    <a:pt x="72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14" name="Freeform 76"/>
            <p:cNvSpPr>
              <a:spLocks/>
            </p:cNvSpPr>
            <p:nvPr/>
          </p:nvSpPr>
          <p:spPr bwMode="auto">
            <a:xfrm>
              <a:off x="1778" y="2998"/>
              <a:ext cx="60" cy="39"/>
            </a:xfrm>
            <a:custGeom>
              <a:avLst/>
              <a:gdLst>
                <a:gd name="T0" fmla="*/ 0 w 60"/>
                <a:gd name="T1" fmla="*/ 0 h 39"/>
                <a:gd name="T2" fmla="*/ 60 w 60"/>
                <a:gd name="T3" fmla="*/ 0 h 39"/>
                <a:gd name="T4" fmla="*/ 60 w 60"/>
                <a:gd name="T5" fmla="*/ 39 h 39"/>
                <a:gd name="T6" fmla="*/ 0 w 60"/>
                <a:gd name="T7" fmla="*/ 0 h 39"/>
                <a:gd name="T8" fmla="*/ 0 w 6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0" y="0"/>
                  </a:moveTo>
                  <a:lnTo>
                    <a:pt x="60" y="0"/>
                  </a:lnTo>
                  <a:lnTo>
                    <a:pt x="6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15" name="Freeform 77"/>
            <p:cNvSpPr>
              <a:spLocks/>
            </p:cNvSpPr>
            <p:nvPr/>
          </p:nvSpPr>
          <p:spPr bwMode="auto">
            <a:xfrm>
              <a:off x="1754" y="2998"/>
              <a:ext cx="84" cy="55"/>
            </a:xfrm>
            <a:custGeom>
              <a:avLst/>
              <a:gdLst>
                <a:gd name="T0" fmla="*/ 0 w 84"/>
                <a:gd name="T1" fmla="*/ 0 h 55"/>
                <a:gd name="T2" fmla="*/ 84 w 84"/>
                <a:gd name="T3" fmla="*/ 55 h 55"/>
                <a:gd name="T4" fmla="*/ 84 w 84"/>
                <a:gd name="T5" fmla="*/ 44 h 55"/>
                <a:gd name="T6" fmla="*/ 18 w 84"/>
                <a:gd name="T7" fmla="*/ 0 h 55"/>
                <a:gd name="T8" fmla="*/ 0 w 84"/>
                <a:gd name="T9" fmla="*/ 0 h 55"/>
                <a:gd name="T10" fmla="*/ 0 w 84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55"/>
                <a:gd name="T20" fmla="*/ 84 w 8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55">
                  <a:moveTo>
                    <a:pt x="0" y="0"/>
                  </a:moveTo>
                  <a:lnTo>
                    <a:pt x="84" y="55"/>
                  </a:lnTo>
                  <a:lnTo>
                    <a:pt x="84" y="44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16" name="Freeform 78"/>
            <p:cNvSpPr>
              <a:spLocks/>
            </p:cNvSpPr>
            <p:nvPr/>
          </p:nvSpPr>
          <p:spPr bwMode="auto">
            <a:xfrm>
              <a:off x="1623" y="3003"/>
              <a:ext cx="72" cy="50"/>
            </a:xfrm>
            <a:custGeom>
              <a:avLst/>
              <a:gdLst>
                <a:gd name="T0" fmla="*/ 72 w 72"/>
                <a:gd name="T1" fmla="*/ 50 h 50"/>
                <a:gd name="T2" fmla="*/ 72 w 72"/>
                <a:gd name="T3" fmla="*/ 0 h 50"/>
                <a:gd name="T4" fmla="*/ 0 w 72"/>
                <a:gd name="T5" fmla="*/ 50 h 50"/>
                <a:gd name="T6" fmla="*/ 72 w 72"/>
                <a:gd name="T7" fmla="*/ 50 h 50"/>
                <a:gd name="T8" fmla="*/ 72 w 72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50"/>
                <a:gd name="T17" fmla="*/ 72 w 72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50">
                  <a:moveTo>
                    <a:pt x="72" y="50"/>
                  </a:moveTo>
                  <a:lnTo>
                    <a:pt x="72" y="0"/>
                  </a:lnTo>
                  <a:lnTo>
                    <a:pt x="0" y="50"/>
                  </a:lnTo>
                  <a:lnTo>
                    <a:pt x="72" y="5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17" name="Freeform 79"/>
            <p:cNvSpPr>
              <a:spLocks/>
            </p:cNvSpPr>
            <p:nvPr/>
          </p:nvSpPr>
          <p:spPr bwMode="auto">
            <a:xfrm>
              <a:off x="1593" y="2998"/>
              <a:ext cx="54" cy="39"/>
            </a:xfrm>
            <a:custGeom>
              <a:avLst/>
              <a:gdLst>
                <a:gd name="T0" fmla="*/ 54 w 54"/>
                <a:gd name="T1" fmla="*/ 0 h 39"/>
                <a:gd name="T2" fmla="*/ 0 w 54"/>
                <a:gd name="T3" fmla="*/ 0 h 39"/>
                <a:gd name="T4" fmla="*/ 0 w 54"/>
                <a:gd name="T5" fmla="*/ 39 h 39"/>
                <a:gd name="T6" fmla="*/ 54 w 54"/>
                <a:gd name="T7" fmla="*/ 0 h 39"/>
                <a:gd name="T8" fmla="*/ 54 w 54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39"/>
                <a:gd name="T17" fmla="*/ 54 w 54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39">
                  <a:moveTo>
                    <a:pt x="54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18" name="Freeform 80"/>
            <p:cNvSpPr>
              <a:spLocks/>
            </p:cNvSpPr>
            <p:nvPr/>
          </p:nvSpPr>
          <p:spPr bwMode="auto">
            <a:xfrm>
              <a:off x="1599" y="2998"/>
              <a:ext cx="96" cy="55"/>
            </a:xfrm>
            <a:custGeom>
              <a:avLst/>
              <a:gdLst>
                <a:gd name="T0" fmla="*/ 96 w 96"/>
                <a:gd name="T1" fmla="*/ 0 h 55"/>
                <a:gd name="T2" fmla="*/ 18 w 96"/>
                <a:gd name="T3" fmla="*/ 55 h 55"/>
                <a:gd name="T4" fmla="*/ 0 w 96"/>
                <a:gd name="T5" fmla="*/ 55 h 55"/>
                <a:gd name="T6" fmla="*/ 78 w 96"/>
                <a:gd name="T7" fmla="*/ 0 h 55"/>
                <a:gd name="T8" fmla="*/ 96 w 96"/>
                <a:gd name="T9" fmla="*/ 0 h 55"/>
                <a:gd name="T10" fmla="*/ 96 w 96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5"/>
                <a:gd name="T20" fmla="*/ 96 w 96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5">
                  <a:moveTo>
                    <a:pt x="96" y="0"/>
                  </a:moveTo>
                  <a:lnTo>
                    <a:pt x="18" y="55"/>
                  </a:lnTo>
                  <a:lnTo>
                    <a:pt x="0" y="55"/>
                  </a:lnTo>
                  <a:lnTo>
                    <a:pt x="78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19" name="Freeform 81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3" name="Group 82"/>
          <p:cNvGrpSpPr>
            <a:grpSpLocks/>
          </p:cNvGrpSpPr>
          <p:nvPr/>
        </p:nvGrpSpPr>
        <p:grpSpPr bwMode="auto">
          <a:xfrm>
            <a:off x="3240088" y="5354638"/>
            <a:ext cx="390525" cy="249237"/>
            <a:chOff x="1780" y="2004"/>
            <a:chExt cx="245" cy="157"/>
          </a:xfrm>
        </p:grpSpPr>
        <p:sp>
          <p:nvSpPr>
            <p:cNvPr id="8402" name="Freeform 83"/>
            <p:cNvSpPr>
              <a:spLocks/>
            </p:cNvSpPr>
            <p:nvPr/>
          </p:nvSpPr>
          <p:spPr bwMode="auto">
            <a:xfrm>
              <a:off x="1780" y="2004"/>
              <a:ext cx="245" cy="157"/>
            </a:xfrm>
            <a:custGeom>
              <a:avLst/>
              <a:gdLst>
                <a:gd name="T0" fmla="*/ 4919 w 239"/>
                <a:gd name="T1" fmla="*/ 17674 h 151"/>
                <a:gd name="T2" fmla="*/ 4919 w 239"/>
                <a:gd name="T3" fmla="*/ 0 h 151"/>
                <a:gd name="T4" fmla="*/ 0 w 239"/>
                <a:gd name="T5" fmla="*/ 0 h 151"/>
                <a:gd name="T6" fmla="*/ 0 w 239"/>
                <a:gd name="T7" fmla="*/ 17674 h 151"/>
                <a:gd name="T8" fmla="*/ 4919 w 239"/>
                <a:gd name="T9" fmla="*/ 17674 h 151"/>
                <a:gd name="T10" fmla="*/ 4919 w 239"/>
                <a:gd name="T11" fmla="*/ 17674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9"/>
                <a:gd name="T19" fmla="*/ 0 h 151"/>
                <a:gd name="T20" fmla="*/ 239 w 239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9" h="151">
                  <a:moveTo>
                    <a:pt x="239" y="151"/>
                  </a:moveTo>
                  <a:lnTo>
                    <a:pt x="239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39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03" name="Freeform 84"/>
            <p:cNvSpPr>
              <a:spLocks/>
            </p:cNvSpPr>
            <p:nvPr/>
          </p:nvSpPr>
          <p:spPr bwMode="auto">
            <a:xfrm>
              <a:off x="1846" y="2027"/>
              <a:ext cx="119" cy="117"/>
            </a:xfrm>
            <a:custGeom>
              <a:avLst/>
              <a:gdLst>
                <a:gd name="T0" fmla="*/ 77 w 119"/>
                <a:gd name="T1" fmla="*/ 78 h 117"/>
                <a:gd name="T2" fmla="*/ 119 w 119"/>
                <a:gd name="T3" fmla="*/ 78 h 117"/>
                <a:gd name="T4" fmla="*/ 119 w 119"/>
                <a:gd name="T5" fmla="*/ 44 h 117"/>
                <a:gd name="T6" fmla="*/ 77 w 119"/>
                <a:gd name="T7" fmla="*/ 44 h 117"/>
                <a:gd name="T8" fmla="*/ 77 w 119"/>
                <a:gd name="T9" fmla="*/ 0 h 117"/>
                <a:gd name="T10" fmla="*/ 42 w 119"/>
                <a:gd name="T11" fmla="*/ 0 h 117"/>
                <a:gd name="T12" fmla="*/ 42 w 119"/>
                <a:gd name="T13" fmla="*/ 44 h 117"/>
                <a:gd name="T14" fmla="*/ 0 w 119"/>
                <a:gd name="T15" fmla="*/ 44 h 117"/>
                <a:gd name="T16" fmla="*/ 0 w 119"/>
                <a:gd name="T17" fmla="*/ 78 h 117"/>
                <a:gd name="T18" fmla="*/ 42 w 119"/>
                <a:gd name="T19" fmla="*/ 78 h 117"/>
                <a:gd name="T20" fmla="*/ 42 w 119"/>
                <a:gd name="T21" fmla="*/ 117 h 117"/>
                <a:gd name="T22" fmla="*/ 77 w 119"/>
                <a:gd name="T23" fmla="*/ 117 h 117"/>
                <a:gd name="T24" fmla="*/ 77 w 119"/>
                <a:gd name="T25" fmla="*/ 78 h 117"/>
                <a:gd name="T26" fmla="*/ 77 w 119"/>
                <a:gd name="T27" fmla="*/ 78 h 1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9"/>
                <a:gd name="T43" fmla="*/ 0 h 117"/>
                <a:gd name="T44" fmla="*/ 119 w 119"/>
                <a:gd name="T45" fmla="*/ 117 h 1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9" h="117">
                  <a:moveTo>
                    <a:pt x="77" y="78"/>
                  </a:moveTo>
                  <a:lnTo>
                    <a:pt x="119" y="78"/>
                  </a:lnTo>
                  <a:lnTo>
                    <a:pt x="119" y="44"/>
                  </a:lnTo>
                  <a:lnTo>
                    <a:pt x="77" y="44"/>
                  </a:lnTo>
                  <a:lnTo>
                    <a:pt x="77" y="0"/>
                  </a:lnTo>
                  <a:lnTo>
                    <a:pt x="42" y="0"/>
                  </a:lnTo>
                  <a:lnTo>
                    <a:pt x="42" y="44"/>
                  </a:lnTo>
                  <a:lnTo>
                    <a:pt x="0" y="44"/>
                  </a:lnTo>
                  <a:lnTo>
                    <a:pt x="0" y="78"/>
                  </a:lnTo>
                  <a:lnTo>
                    <a:pt x="42" y="78"/>
                  </a:lnTo>
                  <a:lnTo>
                    <a:pt x="42" y="117"/>
                  </a:lnTo>
                  <a:lnTo>
                    <a:pt x="77" y="117"/>
                  </a:lnTo>
                  <a:lnTo>
                    <a:pt x="77" y="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04" name="Freeform 85"/>
            <p:cNvSpPr>
              <a:spLocks/>
            </p:cNvSpPr>
            <p:nvPr/>
          </p:nvSpPr>
          <p:spPr bwMode="auto">
            <a:xfrm>
              <a:off x="1780" y="200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4" name="Group 86"/>
          <p:cNvGrpSpPr>
            <a:grpSpLocks/>
          </p:cNvGrpSpPr>
          <p:nvPr/>
        </p:nvGrpSpPr>
        <p:grpSpPr bwMode="auto">
          <a:xfrm>
            <a:off x="2190750" y="5354638"/>
            <a:ext cx="387350" cy="247650"/>
            <a:chOff x="1593" y="2143"/>
            <a:chExt cx="245" cy="156"/>
          </a:xfrm>
        </p:grpSpPr>
        <p:sp>
          <p:nvSpPr>
            <p:cNvPr id="8396" name="Freeform 87"/>
            <p:cNvSpPr>
              <a:spLocks/>
            </p:cNvSpPr>
            <p:nvPr/>
          </p:nvSpPr>
          <p:spPr bwMode="auto">
            <a:xfrm>
              <a:off x="1593" y="2143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97" name="Freeform 88"/>
            <p:cNvSpPr>
              <a:spLocks/>
            </p:cNvSpPr>
            <p:nvPr/>
          </p:nvSpPr>
          <p:spPr bwMode="auto">
            <a:xfrm>
              <a:off x="1593" y="2143"/>
              <a:ext cx="66" cy="67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0 h 67"/>
                <a:gd name="T4" fmla="*/ 0 w 66"/>
                <a:gd name="T5" fmla="*/ 67 h 67"/>
                <a:gd name="T6" fmla="*/ 66 w 66"/>
                <a:gd name="T7" fmla="*/ 67 h 67"/>
                <a:gd name="T8" fmla="*/ 66 w 66"/>
                <a:gd name="T9" fmla="*/ 0 h 67"/>
                <a:gd name="T10" fmla="*/ 66 w 66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67"/>
                <a:gd name="T20" fmla="*/ 66 w 66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67">
                  <a:moveTo>
                    <a:pt x="66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6" y="6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98" name="Freeform 89"/>
            <p:cNvSpPr>
              <a:spLocks/>
            </p:cNvSpPr>
            <p:nvPr/>
          </p:nvSpPr>
          <p:spPr bwMode="auto">
            <a:xfrm>
              <a:off x="1593" y="2238"/>
              <a:ext cx="66" cy="61"/>
            </a:xfrm>
            <a:custGeom>
              <a:avLst/>
              <a:gdLst>
                <a:gd name="T0" fmla="*/ 0 w 66"/>
                <a:gd name="T1" fmla="*/ 0 h 61"/>
                <a:gd name="T2" fmla="*/ 0 w 66"/>
                <a:gd name="T3" fmla="*/ 61 h 61"/>
                <a:gd name="T4" fmla="*/ 66 w 66"/>
                <a:gd name="T5" fmla="*/ 61 h 61"/>
                <a:gd name="T6" fmla="*/ 66 w 66"/>
                <a:gd name="T7" fmla="*/ 0 h 61"/>
                <a:gd name="T8" fmla="*/ 0 w 66"/>
                <a:gd name="T9" fmla="*/ 0 h 61"/>
                <a:gd name="T10" fmla="*/ 0 w 66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61"/>
                <a:gd name="T20" fmla="*/ 66 w 66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61">
                  <a:moveTo>
                    <a:pt x="0" y="0"/>
                  </a:moveTo>
                  <a:lnTo>
                    <a:pt x="0" y="61"/>
                  </a:lnTo>
                  <a:lnTo>
                    <a:pt x="66" y="61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99" name="Freeform 90"/>
            <p:cNvSpPr>
              <a:spLocks/>
            </p:cNvSpPr>
            <p:nvPr/>
          </p:nvSpPr>
          <p:spPr bwMode="auto">
            <a:xfrm>
              <a:off x="1689" y="2238"/>
              <a:ext cx="149" cy="61"/>
            </a:xfrm>
            <a:custGeom>
              <a:avLst/>
              <a:gdLst>
                <a:gd name="T0" fmla="*/ 0 w 149"/>
                <a:gd name="T1" fmla="*/ 61 h 61"/>
                <a:gd name="T2" fmla="*/ 149 w 149"/>
                <a:gd name="T3" fmla="*/ 61 h 61"/>
                <a:gd name="T4" fmla="*/ 149 w 149"/>
                <a:gd name="T5" fmla="*/ 0 h 61"/>
                <a:gd name="T6" fmla="*/ 0 w 149"/>
                <a:gd name="T7" fmla="*/ 0 h 61"/>
                <a:gd name="T8" fmla="*/ 0 w 149"/>
                <a:gd name="T9" fmla="*/ 61 h 61"/>
                <a:gd name="T10" fmla="*/ 0 w 149"/>
                <a:gd name="T11" fmla="*/ 61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61"/>
                <a:gd name="T20" fmla="*/ 149 w 14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61">
                  <a:moveTo>
                    <a:pt x="0" y="61"/>
                  </a:moveTo>
                  <a:lnTo>
                    <a:pt x="149" y="61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00" name="Freeform 91"/>
            <p:cNvSpPr>
              <a:spLocks/>
            </p:cNvSpPr>
            <p:nvPr/>
          </p:nvSpPr>
          <p:spPr bwMode="auto">
            <a:xfrm>
              <a:off x="1689" y="2143"/>
              <a:ext cx="149" cy="67"/>
            </a:xfrm>
            <a:custGeom>
              <a:avLst/>
              <a:gdLst>
                <a:gd name="T0" fmla="*/ 0 w 149"/>
                <a:gd name="T1" fmla="*/ 0 h 67"/>
                <a:gd name="T2" fmla="*/ 0 w 149"/>
                <a:gd name="T3" fmla="*/ 67 h 67"/>
                <a:gd name="T4" fmla="*/ 149 w 149"/>
                <a:gd name="T5" fmla="*/ 67 h 67"/>
                <a:gd name="T6" fmla="*/ 149 w 149"/>
                <a:gd name="T7" fmla="*/ 0 h 67"/>
                <a:gd name="T8" fmla="*/ 0 w 149"/>
                <a:gd name="T9" fmla="*/ 0 h 67"/>
                <a:gd name="T10" fmla="*/ 0 w 149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67"/>
                <a:gd name="T20" fmla="*/ 149 w 149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67">
                  <a:moveTo>
                    <a:pt x="0" y="0"/>
                  </a:moveTo>
                  <a:lnTo>
                    <a:pt x="0" y="67"/>
                  </a:lnTo>
                  <a:lnTo>
                    <a:pt x="149" y="67"/>
                  </a:lnTo>
                  <a:lnTo>
                    <a:pt x="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01" name="Freeform 92"/>
            <p:cNvSpPr>
              <a:spLocks/>
            </p:cNvSpPr>
            <p:nvPr/>
          </p:nvSpPr>
          <p:spPr bwMode="auto">
            <a:xfrm>
              <a:off x="1593" y="2143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5" name="Group 93"/>
          <p:cNvGrpSpPr>
            <a:grpSpLocks/>
          </p:cNvGrpSpPr>
          <p:nvPr/>
        </p:nvGrpSpPr>
        <p:grpSpPr bwMode="auto">
          <a:xfrm>
            <a:off x="1223963" y="5354638"/>
            <a:ext cx="388937" cy="249237"/>
            <a:chOff x="1593" y="1897"/>
            <a:chExt cx="245" cy="157"/>
          </a:xfrm>
        </p:grpSpPr>
        <p:sp>
          <p:nvSpPr>
            <p:cNvPr id="8392" name="Freeform 94"/>
            <p:cNvSpPr>
              <a:spLocks/>
            </p:cNvSpPr>
            <p:nvPr/>
          </p:nvSpPr>
          <p:spPr bwMode="auto">
            <a:xfrm>
              <a:off x="1593" y="1897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93" name="Freeform 95"/>
            <p:cNvSpPr>
              <a:spLocks/>
            </p:cNvSpPr>
            <p:nvPr/>
          </p:nvSpPr>
          <p:spPr bwMode="auto">
            <a:xfrm>
              <a:off x="1593" y="1897"/>
              <a:ext cx="245" cy="45"/>
            </a:xfrm>
            <a:custGeom>
              <a:avLst/>
              <a:gdLst>
                <a:gd name="T0" fmla="*/ 245 w 245"/>
                <a:gd name="T1" fmla="*/ 45 h 45"/>
                <a:gd name="T2" fmla="*/ 245 w 245"/>
                <a:gd name="T3" fmla="*/ 0 h 45"/>
                <a:gd name="T4" fmla="*/ 0 w 245"/>
                <a:gd name="T5" fmla="*/ 0 h 45"/>
                <a:gd name="T6" fmla="*/ 0 w 245"/>
                <a:gd name="T7" fmla="*/ 45 h 45"/>
                <a:gd name="T8" fmla="*/ 245 w 245"/>
                <a:gd name="T9" fmla="*/ 45 h 45"/>
                <a:gd name="T10" fmla="*/ 245 w 245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45"/>
                <a:gd name="T20" fmla="*/ 245 w 245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45">
                  <a:moveTo>
                    <a:pt x="245" y="45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45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94" name="Freeform 96"/>
            <p:cNvSpPr>
              <a:spLocks/>
            </p:cNvSpPr>
            <p:nvPr/>
          </p:nvSpPr>
          <p:spPr bwMode="auto">
            <a:xfrm>
              <a:off x="1593" y="2003"/>
              <a:ext cx="245" cy="51"/>
            </a:xfrm>
            <a:custGeom>
              <a:avLst/>
              <a:gdLst>
                <a:gd name="T0" fmla="*/ 245 w 245"/>
                <a:gd name="T1" fmla="*/ 51 h 51"/>
                <a:gd name="T2" fmla="*/ 245 w 245"/>
                <a:gd name="T3" fmla="*/ 0 h 51"/>
                <a:gd name="T4" fmla="*/ 0 w 245"/>
                <a:gd name="T5" fmla="*/ 0 h 51"/>
                <a:gd name="T6" fmla="*/ 0 w 245"/>
                <a:gd name="T7" fmla="*/ 51 h 51"/>
                <a:gd name="T8" fmla="*/ 245 w 245"/>
                <a:gd name="T9" fmla="*/ 51 h 51"/>
                <a:gd name="T10" fmla="*/ 245 w 245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1"/>
                <a:gd name="T20" fmla="*/ 245 w 245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1">
                  <a:moveTo>
                    <a:pt x="245" y="51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5" y="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95" name="Freeform 97"/>
            <p:cNvSpPr>
              <a:spLocks/>
            </p:cNvSpPr>
            <p:nvPr/>
          </p:nvSpPr>
          <p:spPr bwMode="auto">
            <a:xfrm>
              <a:off x="1593" y="1897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6" name="Group 98"/>
          <p:cNvGrpSpPr>
            <a:grpSpLocks/>
          </p:cNvGrpSpPr>
          <p:nvPr/>
        </p:nvGrpSpPr>
        <p:grpSpPr bwMode="auto">
          <a:xfrm>
            <a:off x="1223963" y="4708525"/>
            <a:ext cx="388937" cy="247650"/>
            <a:chOff x="1779" y="1164"/>
            <a:chExt cx="245" cy="156"/>
          </a:xfrm>
        </p:grpSpPr>
        <p:sp>
          <p:nvSpPr>
            <p:cNvPr id="8343" name="Freeform 99"/>
            <p:cNvSpPr>
              <a:spLocks/>
            </p:cNvSpPr>
            <p:nvPr/>
          </p:nvSpPr>
          <p:spPr bwMode="auto">
            <a:xfrm>
              <a:off x="1779" y="1164"/>
              <a:ext cx="102" cy="156"/>
            </a:xfrm>
            <a:custGeom>
              <a:avLst/>
              <a:gdLst>
                <a:gd name="T0" fmla="*/ 156307 w 96"/>
                <a:gd name="T1" fmla="*/ 156 h 156"/>
                <a:gd name="T2" fmla="*/ 0 w 96"/>
                <a:gd name="T3" fmla="*/ 156 h 156"/>
                <a:gd name="T4" fmla="*/ 0 w 96"/>
                <a:gd name="T5" fmla="*/ 0 h 156"/>
                <a:gd name="T6" fmla="*/ 156307 w 96"/>
                <a:gd name="T7" fmla="*/ 0 h 156"/>
                <a:gd name="T8" fmla="*/ 156307 w 96"/>
                <a:gd name="T9" fmla="*/ 156 h 156"/>
                <a:gd name="T10" fmla="*/ 156307 w 96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156"/>
                <a:gd name="T20" fmla="*/ 96 w 96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156">
                  <a:moveTo>
                    <a:pt x="96" y="156"/>
                  </a:moveTo>
                  <a:lnTo>
                    <a:pt x="0" y="156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156"/>
                  </a:lnTo>
                  <a:close/>
                </a:path>
              </a:pathLst>
            </a:custGeom>
            <a:solidFill>
              <a:srgbClr val="1386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44" name="Freeform 100"/>
            <p:cNvSpPr>
              <a:spLocks/>
            </p:cNvSpPr>
            <p:nvPr/>
          </p:nvSpPr>
          <p:spPr bwMode="auto">
            <a:xfrm>
              <a:off x="1881" y="1164"/>
              <a:ext cx="143" cy="156"/>
            </a:xfrm>
            <a:custGeom>
              <a:avLst/>
              <a:gdLst>
                <a:gd name="T0" fmla="*/ 143 w 143"/>
                <a:gd name="T1" fmla="*/ 156 h 156"/>
                <a:gd name="T2" fmla="*/ 0 w 143"/>
                <a:gd name="T3" fmla="*/ 156 h 156"/>
                <a:gd name="T4" fmla="*/ 0 w 143"/>
                <a:gd name="T5" fmla="*/ 0 h 156"/>
                <a:gd name="T6" fmla="*/ 143 w 143"/>
                <a:gd name="T7" fmla="*/ 0 h 156"/>
                <a:gd name="T8" fmla="*/ 143 w 143"/>
                <a:gd name="T9" fmla="*/ 156 h 156"/>
                <a:gd name="T10" fmla="*/ 143 w 143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56"/>
                <a:gd name="T20" fmla="*/ 143 w 143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56">
                  <a:moveTo>
                    <a:pt x="143" y="156"/>
                  </a:moveTo>
                  <a:lnTo>
                    <a:pt x="0" y="156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156"/>
                  </a:lnTo>
                  <a:close/>
                </a:path>
              </a:pathLst>
            </a:custGeom>
            <a:solidFill>
              <a:srgbClr val="FF170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45" name="Freeform 101"/>
            <p:cNvSpPr>
              <a:spLocks/>
            </p:cNvSpPr>
            <p:nvPr/>
          </p:nvSpPr>
          <p:spPr bwMode="auto">
            <a:xfrm>
              <a:off x="1875" y="1197"/>
              <a:ext cx="12" cy="90"/>
            </a:xfrm>
            <a:custGeom>
              <a:avLst/>
              <a:gdLst>
                <a:gd name="T0" fmla="*/ 12 w 12"/>
                <a:gd name="T1" fmla="*/ 90 h 90"/>
                <a:gd name="T2" fmla="*/ 0 w 12"/>
                <a:gd name="T3" fmla="*/ 90 h 90"/>
                <a:gd name="T4" fmla="*/ 0 w 12"/>
                <a:gd name="T5" fmla="*/ 0 h 90"/>
                <a:gd name="T6" fmla="*/ 12 w 12"/>
                <a:gd name="T7" fmla="*/ 0 h 90"/>
                <a:gd name="T8" fmla="*/ 12 w 12"/>
                <a:gd name="T9" fmla="*/ 90 h 90"/>
                <a:gd name="T10" fmla="*/ 12 w 12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0"/>
                <a:gd name="T20" fmla="*/ 12 w 12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0">
                  <a:moveTo>
                    <a:pt x="12" y="9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9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46" name="Freeform 102"/>
            <p:cNvSpPr>
              <a:spLocks/>
            </p:cNvSpPr>
            <p:nvPr/>
          </p:nvSpPr>
          <p:spPr bwMode="auto">
            <a:xfrm>
              <a:off x="1875" y="1197"/>
              <a:ext cx="12" cy="90"/>
            </a:xfrm>
            <a:custGeom>
              <a:avLst/>
              <a:gdLst>
                <a:gd name="T0" fmla="*/ 12 w 12"/>
                <a:gd name="T1" fmla="*/ 90 h 90"/>
                <a:gd name="T2" fmla="*/ 0 w 12"/>
                <a:gd name="T3" fmla="*/ 90 h 90"/>
                <a:gd name="T4" fmla="*/ 0 w 12"/>
                <a:gd name="T5" fmla="*/ 0 h 90"/>
                <a:gd name="T6" fmla="*/ 12 w 12"/>
                <a:gd name="T7" fmla="*/ 0 h 90"/>
                <a:gd name="T8" fmla="*/ 12 w 12"/>
                <a:gd name="T9" fmla="*/ 90 h 90"/>
                <a:gd name="T10" fmla="*/ 12 w 12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0"/>
                <a:gd name="T20" fmla="*/ 12 w 12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0">
                  <a:moveTo>
                    <a:pt x="12" y="9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47" name="Freeform 103"/>
            <p:cNvSpPr>
              <a:spLocks/>
            </p:cNvSpPr>
            <p:nvPr/>
          </p:nvSpPr>
          <p:spPr bwMode="auto">
            <a:xfrm>
              <a:off x="1839" y="1220"/>
              <a:ext cx="48" cy="22"/>
            </a:xfrm>
            <a:custGeom>
              <a:avLst/>
              <a:gdLst>
                <a:gd name="T0" fmla="*/ 42 w 48"/>
                <a:gd name="T1" fmla="*/ 22 h 22"/>
                <a:gd name="T2" fmla="*/ 0 w 48"/>
                <a:gd name="T3" fmla="*/ 5 h 22"/>
                <a:gd name="T4" fmla="*/ 6 w 48"/>
                <a:gd name="T5" fmla="*/ 0 h 22"/>
                <a:gd name="T6" fmla="*/ 48 w 48"/>
                <a:gd name="T7" fmla="*/ 16 h 22"/>
                <a:gd name="T8" fmla="*/ 42 w 48"/>
                <a:gd name="T9" fmla="*/ 22 h 22"/>
                <a:gd name="T10" fmla="*/ 42 w 48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2"/>
                <a:gd name="T20" fmla="*/ 48 w 4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2">
                  <a:moveTo>
                    <a:pt x="42" y="22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8" y="16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48" name="Freeform 104"/>
            <p:cNvSpPr>
              <a:spLocks/>
            </p:cNvSpPr>
            <p:nvPr/>
          </p:nvSpPr>
          <p:spPr bwMode="auto">
            <a:xfrm>
              <a:off x="1839" y="1220"/>
              <a:ext cx="48" cy="22"/>
            </a:xfrm>
            <a:custGeom>
              <a:avLst/>
              <a:gdLst>
                <a:gd name="T0" fmla="*/ 42 w 48"/>
                <a:gd name="T1" fmla="*/ 22 h 22"/>
                <a:gd name="T2" fmla="*/ 0 w 48"/>
                <a:gd name="T3" fmla="*/ 5 h 22"/>
                <a:gd name="T4" fmla="*/ 6 w 48"/>
                <a:gd name="T5" fmla="*/ 0 h 22"/>
                <a:gd name="T6" fmla="*/ 48 w 48"/>
                <a:gd name="T7" fmla="*/ 16 h 22"/>
                <a:gd name="T8" fmla="*/ 42 w 48"/>
                <a:gd name="T9" fmla="*/ 22 h 22"/>
                <a:gd name="T10" fmla="*/ 42 w 48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2"/>
                <a:gd name="T20" fmla="*/ 48 w 4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2">
                  <a:moveTo>
                    <a:pt x="42" y="22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8" y="16"/>
                  </a:lnTo>
                  <a:lnTo>
                    <a:pt x="42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49" name="Freeform 105"/>
            <p:cNvSpPr>
              <a:spLocks/>
            </p:cNvSpPr>
            <p:nvPr/>
          </p:nvSpPr>
          <p:spPr bwMode="auto">
            <a:xfrm>
              <a:off x="1881" y="1236"/>
              <a:ext cx="47" cy="28"/>
            </a:xfrm>
            <a:custGeom>
              <a:avLst/>
              <a:gdLst>
                <a:gd name="T0" fmla="*/ 41 w 47"/>
                <a:gd name="T1" fmla="*/ 28 h 28"/>
                <a:gd name="T2" fmla="*/ 0 w 47"/>
                <a:gd name="T3" fmla="*/ 6 h 28"/>
                <a:gd name="T4" fmla="*/ 6 w 47"/>
                <a:gd name="T5" fmla="*/ 0 h 28"/>
                <a:gd name="T6" fmla="*/ 47 w 47"/>
                <a:gd name="T7" fmla="*/ 23 h 28"/>
                <a:gd name="T8" fmla="*/ 41 w 47"/>
                <a:gd name="T9" fmla="*/ 28 h 28"/>
                <a:gd name="T10" fmla="*/ 41 w 47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28"/>
                <a:gd name="T20" fmla="*/ 47 w 4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28">
                  <a:moveTo>
                    <a:pt x="41" y="28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7" y="23"/>
                  </a:lnTo>
                  <a:lnTo>
                    <a:pt x="41" y="28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50" name="Freeform 106"/>
            <p:cNvSpPr>
              <a:spLocks/>
            </p:cNvSpPr>
            <p:nvPr/>
          </p:nvSpPr>
          <p:spPr bwMode="auto">
            <a:xfrm>
              <a:off x="1881" y="1236"/>
              <a:ext cx="47" cy="28"/>
            </a:xfrm>
            <a:custGeom>
              <a:avLst/>
              <a:gdLst>
                <a:gd name="T0" fmla="*/ 41 w 47"/>
                <a:gd name="T1" fmla="*/ 28 h 28"/>
                <a:gd name="T2" fmla="*/ 0 w 47"/>
                <a:gd name="T3" fmla="*/ 6 h 28"/>
                <a:gd name="T4" fmla="*/ 6 w 47"/>
                <a:gd name="T5" fmla="*/ 0 h 28"/>
                <a:gd name="T6" fmla="*/ 47 w 47"/>
                <a:gd name="T7" fmla="*/ 23 h 28"/>
                <a:gd name="T8" fmla="*/ 41 w 47"/>
                <a:gd name="T9" fmla="*/ 28 h 28"/>
                <a:gd name="T10" fmla="*/ 41 w 47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28"/>
                <a:gd name="T20" fmla="*/ 47 w 4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28">
                  <a:moveTo>
                    <a:pt x="41" y="28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7" y="23"/>
                  </a:lnTo>
                  <a:lnTo>
                    <a:pt x="4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51" name="Freeform 107"/>
            <p:cNvSpPr>
              <a:spLocks/>
            </p:cNvSpPr>
            <p:nvPr/>
          </p:nvSpPr>
          <p:spPr bwMode="auto">
            <a:xfrm>
              <a:off x="1881" y="1220"/>
              <a:ext cx="41" cy="28"/>
            </a:xfrm>
            <a:custGeom>
              <a:avLst/>
              <a:gdLst>
                <a:gd name="T0" fmla="*/ 0 w 41"/>
                <a:gd name="T1" fmla="*/ 28 h 28"/>
                <a:gd name="T2" fmla="*/ 41 w 41"/>
                <a:gd name="T3" fmla="*/ 5 h 28"/>
                <a:gd name="T4" fmla="*/ 41 w 41"/>
                <a:gd name="T5" fmla="*/ 0 h 28"/>
                <a:gd name="T6" fmla="*/ 0 w 41"/>
                <a:gd name="T7" fmla="*/ 22 h 28"/>
                <a:gd name="T8" fmla="*/ 0 w 41"/>
                <a:gd name="T9" fmla="*/ 28 h 28"/>
                <a:gd name="T10" fmla="*/ 0 w 41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28"/>
                <a:gd name="T20" fmla="*/ 41 w 41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28">
                  <a:moveTo>
                    <a:pt x="0" y="28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52" name="Freeform 108"/>
            <p:cNvSpPr>
              <a:spLocks/>
            </p:cNvSpPr>
            <p:nvPr/>
          </p:nvSpPr>
          <p:spPr bwMode="auto">
            <a:xfrm>
              <a:off x="1881" y="1220"/>
              <a:ext cx="41" cy="28"/>
            </a:xfrm>
            <a:custGeom>
              <a:avLst/>
              <a:gdLst>
                <a:gd name="T0" fmla="*/ 0 w 41"/>
                <a:gd name="T1" fmla="*/ 28 h 28"/>
                <a:gd name="T2" fmla="*/ 41 w 41"/>
                <a:gd name="T3" fmla="*/ 5 h 28"/>
                <a:gd name="T4" fmla="*/ 41 w 41"/>
                <a:gd name="T5" fmla="*/ 0 h 28"/>
                <a:gd name="T6" fmla="*/ 0 w 41"/>
                <a:gd name="T7" fmla="*/ 22 h 28"/>
                <a:gd name="T8" fmla="*/ 0 w 41"/>
                <a:gd name="T9" fmla="*/ 28 h 28"/>
                <a:gd name="T10" fmla="*/ 0 w 41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28"/>
                <a:gd name="T20" fmla="*/ 41 w 41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28">
                  <a:moveTo>
                    <a:pt x="0" y="28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53" name="Freeform 109"/>
            <p:cNvSpPr>
              <a:spLocks/>
            </p:cNvSpPr>
            <p:nvPr/>
          </p:nvSpPr>
          <p:spPr bwMode="auto">
            <a:xfrm>
              <a:off x="1833" y="1225"/>
              <a:ext cx="54" cy="17"/>
            </a:xfrm>
            <a:custGeom>
              <a:avLst/>
              <a:gdLst>
                <a:gd name="T0" fmla="*/ 54 w 54"/>
                <a:gd name="T1" fmla="*/ 6 h 17"/>
                <a:gd name="T2" fmla="*/ 0 w 54"/>
                <a:gd name="T3" fmla="*/ 17 h 17"/>
                <a:gd name="T4" fmla="*/ 0 w 54"/>
                <a:gd name="T5" fmla="*/ 11 h 17"/>
                <a:gd name="T6" fmla="*/ 54 w 54"/>
                <a:gd name="T7" fmla="*/ 0 h 17"/>
                <a:gd name="T8" fmla="*/ 54 w 54"/>
                <a:gd name="T9" fmla="*/ 6 h 17"/>
                <a:gd name="T10" fmla="*/ 54 w 54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7"/>
                <a:gd name="T20" fmla="*/ 54 w 5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7">
                  <a:moveTo>
                    <a:pt x="54" y="6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54" name="Freeform 110"/>
            <p:cNvSpPr>
              <a:spLocks/>
            </p:cNvSpPr>
            <p:nvPr/>
          </p:nvSpPr>
          <p:spPr bwMode="auto">
            <a:xfrm>
              <a:off x="1833" y="1225"/>
              <a:ext cx="54" cy="17"/>
            </a:xfrm>
            <a:custGeom>
              <a:avLst/>
              <a:gdLst>
                <a:gd name="T0" fmla="*/ 54 w 54"/>
                <a:gd name="T1" fmla="*/ 6 h 17"/>
                <a:gd name="T2" fmla="*/ 0 w 54"/>
                <a:gd name="T3" fmla="*/ 17 h 17"/>
                <a:gd name="T4" fmla="*/ 0 w 54"/>
                <a:gd name="T5" fmla="*/ 11 h 17"/>
                <a:gd name="T6" fmla="*/ 54 w 54"/>
                <a:gd name="T7" fmla="*/ 0 h 17"/>
                <a:gd name="T8" fmla="*/ 54 w 54"/>
                <a:gd name="T9" fmla="*/ 6 h 17"/>
                <a:gd name="T10" fmla="*/ 54 w 54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7"/>
                <a:gd name="T20" fmla="*/ 54 w 5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7">
                  <a:moveTo>
                    <a:pt x="54" y="6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55" name="Freeform 111"/>
            <p:cNvSpPr>
              <a:spLocks/>
            </p:cNvSpPr>
            <p:nvPr/>
          </p:nvSpPr>
          <p:spPr bwMode="auto">
            <a:xfrm>
              <a:off x="1839" y="1248"/>
              <a:ext cx="54" cy="16"/>
            </a:xfrm>
            <a:custGeom>
              <a:avLst/>
              <a:gdLst>
                <a:gd name="T0" fmla="*/ 54 w 54"/>
                <a:gd name="T1" fmla="*/ 5 h 16"/>
                <a:gd name="T2" fmla="*/ 0 w 54"/>
                <a:gd name="T3" fmla="*/ 16 h 16"/>
                <a:gd name="T4" fmla="*/ 0 w 54"/>
                <a:gd name="T5" fmla="*/ 11 h 16"/>
                <a:gd name="T6" fmla="*/ 54 w 54"/>
                <a:gd name="T7" fmla="*/ 0 h 16"/>
                <a:gd name="T8" fmla="*/ 54 w 54"/>
                <a:gd name="T9" fmla="*/ 5 h 16"/>
                <a:gd name="T10" fmla="*/ 54 w 54"/>
                <a:gd name="T11" fmla="*/ 5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6"/>
                <a:gd name="T20" fmla="*/ 54 w 5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6">
                  <a:moveTo>
                    <a:pt x="54" y="5"/>
                  </a:moveTo>
                  <a:lnTo>
                    <a:pt x="0" y="16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5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56" name="Freeform 112"/>
            <p:cNvSpPr>
              <a:spLocks/>
            </p:cNvSpPr>
            <p:nvPr/>
          </p:nvSpPr>
          <p:spPr bwMode="auto">
            <a:xfrm>
              <a:off x="1839" y="1248"/>
              <a:ext cx="54" cy="16"/>
            </a:xfrm>
            <a:custGeom>
              <a:avLst/>
              <a:gdLst>
                <a:gd name="T0" fmla="*/ 54 w 54"/>
                <a:gd name="T1" fmla="*/ 5 h 16"/>
                <a:gd name="T2" fmla="*/ 0 w 54"/>
                <a:gd name="T3" fmla="*/ 16 h 16"/>
                <a:gd name="T4" fmla="*/ 0 w 54"/>
                <a:gd name="T5" fmla="*/ 11 h 16"/>
                <a:gd name="T6" fmla="*/ 54 w 54"/>
                <a:gd name="T7" fmla="*/ 0 h 16"/>
                <a:gd name="T8" fmla="*/ 54 w 54"/>
                <a:gd name="T9" fmla="*/ 5 h 16"/>
                <a:gd name="T10" fmla="*/ 54 w 54"/>
                <a:gd name="T11" fmla="*/ 5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6"/>
                <a:gd name="T20" fmla="*/ 54 w 5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6">
                  <a:moveTo>
                    <a:pt x="54" y="5"/>
                  </a:moveTo>
                  <a:lnTo>
                    <a:pt x="0" y="16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57" name="Freeform 113"/>
            <p:cNvSpPr>
              <a:spLocks/>
            </p:cNvSpPr>
            <p:nvPr/>
          </p:nvSpPr>
          <p:spPr bwMode="auto">
            <a:xfrm>
              <a:off x="1833" y="1242"/>
              <a:ext cx="54" cy="11"/>
            </a:xfrm>
            <a:custGeom>
              <a:avLst/>
              <a:gdLst>
                <a:gd name="T0" fmla="*/ 0 w 54"/>
                <a:gd name="T1" fmla="*/ 0 h 11"/>
                <a:gd name="T2" fmla="*/ 54 w 54"/>
                <a:gd name="T3" fmla="*/ 11 h 11"/>
                <a:gd name="T4" fmla="*/ 54 w 54"/>
                <a:gd name="T5" fmla="*/ 11 h 11"/>
                <a:gd name="T6" fmla="*/ 0 w 54"/>
                <a:gd name="T7" fmla="*/ 0 h 11"/>
                <a:gd name="T8" fmla="*/ 0 w 54"/>
                <a:gd name="T9" fmla="*/ 0 h 11"/>
                <a:gd name="T10" fmla="*/ 0 w 5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1"/>
                <a:gd name="T20" fmla="*/ 54 w 5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1">
                  <a:moveTo>
                    <a:pt x="0" y="0"/>
                  </a:moveTo>
                  <a:lnTo>
                    <a:pt x="5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58" name="Freeform 114"/>
            <p:cNvSpPr>
              <a:spLocks/>
            </p:cNvSpPr>
            <p:nvPr/>
          </p:nvSpPr>
          <p:spPr bwMode="auto">
            <a:xfrm>
              <a:off x="1833" y="1242"/>
              <a:ext cx="54" cy="11"/>
            </a:xfrm>
            <a:custGeom>
              <a:avLst/>
              <a:gdLst>
                <a:gd name="T0" fmla="*/ 0 w 54"/>
                <a:gd name="T1" fmla="*/ 0 h 11"/>
                <a:gd name="T2" fmla="*/ 54 w 54"/>
                <a:gd name="T3" fmla="*/ 11 h 11"/>
                <a:gd name="T4" fmla="*/ 54 w 54"/>
                <a:gd name="T5" fmla="*/ 11 h 11"/>
                <a:gd name="T6" fmla="*/ 0 w 54"/>
                <a:gd name="T7" fmla="*/ 0 h 11"/>
                <a:gd name="T8" fmla="*/ 0 w 54"/>
                <a:gd name="T9" fmla="*/ 0 h 11"/>
                <a:gd name="T10" fmla="*/ 0 w 5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1"/>
                <a:gd name="T20" fmla="*/ 54 w 5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1">
                  <a:moveTo>
                    <a:pt x="0" y="0"/>
                  </a:moveTo>
                  <a:lnTo>
                    <a:pt x="54" y="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59" name="Freeform 115"/>
            <p:cNvSpPr>
              <a:spLocks/>
            </p:cNvSpPr>
            <p:nvPr/>
          </p:nvSpPr>
          <p:spPr bwMode="auto">
            <a:xfrm>
              <a:off x="1881" y="1225"/>
              <a:ext cx="47" cy="17"/>
            </a:xfrm>
            <a:custGeom>
              <a:avLst/>
              <a:gdLst>
                <a:gd name="T0" fmla="*/ 0 w 47"/>
                <a:gd name="T1" fmla="*/ 6 h 17"/>
                <a:gd name="T2" fmla="*/ 47 w 47"/>
                <a:gd name="T3" fmla="*/ 17 h 17"/>
                <a:gd name="T4" fmla="*/ 47 w 47"/>
                <a:gd name="T5" fmla="*/ 11 h 17"/>
                <a:gd name="T6" fmla="*/ 0 w 47"/>
                <a:gd name="T7" fmla="*/ 0 h 17"/>
                <a:gd name="T8" fmla="*/ 0 w 47"/>
                <a:gd name="T9" fmla="*/ 6 h 17"/>
                <a:gd name="T10" fmla="*/ 0 w 4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7"/>
                <a:gd name="T20" fmla="*/ 47 w 4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7">
                  <a:moveTo>
                    <a:pt x="0" y="6"/>
                  </a:moveTo>
                  <a:lnTo>
                    <a:pt x="47" y="17"/>
                  </a:lnTo>
                  <a:lnTo>
                    <a:pt x="47" y="11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60" name="Freeform 116"/>
            <p:cNvSpPr>
              <a:spLocks/>
            </p:cNvSpPr>
            <p:nvPr/>
          </p:nvSpPr>
          <p:spPr bwMode="auto">
            <a:xfrm>
              <a:off x="1881" y="1225"/>
              <a:ext cx="47" cy="17"/>
            </a:xfrm>
            <a:custGeom>
              <a:avLst/>
              <a:gdLst>
                <a:gd name="T0" fmla="*/ 0 w 47"/>
                <a:gd name="T1" fmla="*/ 6 h 17"/>
                <a:gd name="T2" fmla="*/ 47 w 47"/>
                <a:gd name="T3" fmla="*/ 17 h 17"/>
                <a:gd name="T4" fmla="*/ 47 w 47"/>
                <a:gd name="T5" fmla="*/ 11 h 17"/>
                <a:gd name="T6" fmla="*/ 0 w 47"/>
                <a:gd name="T7" fmla="*/ 0 h 17"/>
                <a:gd name="T8" fmla="*/ 0 w 47"/>
                <a:gd name="T9" fmla="*/ 6 h 17"/>
                <a:gd name="T10" fmla="*/ 0 w 4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7"/>
                <a:gd name="T20" fmla="*/ 47 w 4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7">
                  <a:moveTo>
                    <a:pt x="0" y="6"/>
                  </a:moveTo>
                  <a:lnTo>
                    <a:pt x="47" y="17"/>
                  </a:lnTo>
                  <a:lnTo>
                    <a:pt x="47" y="11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61" name="Freeform 117"/>
            <p:cNvSpPr>
              <a:spLocks/>
            </p:cNvSpPr>
            <p:nvPr/>
          </p:nvSpPr>
          <p:spPr bwMode="auto">
            <a:xfrm>
              <a:off x="1881" y="1242"/>
              <a:ext cx="47" cy="11"/>
            </a:xfrm>
            <a:custGeom>
              <a:avLst/>
              <a:gdLst>
                <a:gd name="T0" fmla="*/ 47 w 47"/>
                <a:gd name="T1" fmla="*/ 0 h 11"/>
                <a:gd name="T2" fmla="*/ 0 w 47"/>
                <a:gd name="T3" fmla="*/ 11 h 11"/>
                <a:gd name="T4" fmla="*/ 0 w 47"/>
                <a:gd name="T5" fmla="*/ 11 h 11"/>
                <a:gd name="T6" fmla="*/ 47 w 47"/>
                <a:gd name="T7" fmla="*/ 0 h 11"/>
                <a:gd name="T8" fmla="*/ 47 w 47"/>
                <a:gd name="T9" fmla="*/ 0 h 11"/>
                <a:gd name="T10" fmla="*/ 47 w 4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1"/>
                <a:gd name="T20" fmla="*/ 47 w 4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1">
                  <a:moveTo>
                    <a:pt x="47" y="0"/>
                  </a:moveTo>
                  <a:lnTo>
                    <a:pt x="0" y="1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62" name="Freeform 118"/>
            <p:cNvSpPr>
              <a:spLocks/>
            </p:cNvSpPr>
            <p:nvPr/>
          </p:nvSpPr>
          <p:spPr bwMode="auto">
            <a:xfrm>
              <a:off x="1881" y="1242"/>
              <a:ext cx="47" cy="11"/>
            </a:xfrm>
            <a:custGeom>
              <a:avLst/>
              <a:gdLst>
                <a:gd name="T0" fmla="*/ 47 w 47"/>
                <a:gd name="T1" fmla="*/ 0 h 11"/>
                <a:gd name="T2" fmla="*/ 0 w 47"/>
                <a:gd name="T3" fmla="*/ 11 h 11"/>
                <a:gd name="T4" fmla="*/ 0 w 47"/>
                <a:gd name="T5" fmla="*/ 11 h 11"/>
                <a:gd name="T6" fmla="*/ 47 w 47"/>
                <a:gd name="T7" fmla="*/ 0 h 11"/>
                <a:gd name="T8" fmla="*/ 47 w 47"/>
                <a:gd name="T9" fmla="*/ 0 h 11"/>
                <a:gd name="T10" fmla="*/ 47 w 4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1"/>
                <a:gd name="T20" fmla="*/ 47 w 4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1">
                  <a:moveTo>
                    <a:pt x="47" y="0"/>
                  </a:moveTo>
                  <a:lnTo>
                    <a:pt x="0" y="11"/>
                  </a:lnTo>
                  <a:lnTo>
                    <a:pt x="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63" name="Freeform 119"/>
            <p:cNvSpPr>
              <a:spLocks/>
            </p:cNvSpPr>
            <p:nvPr/>
          </p:nvSpPr>
          <p:spPr bwMode="auto">
            <a:xfrm>
              <a:off x="1839" y="1264"/>
              <a:ext cx="83" cy="1"/>
            </a:xfrm>
            <a:custGeom>
              <a:avLst/>
              <a:gdLst>
                <a:gd name="T0" fmla="*/ 83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83 w 83"/>
                <a:gd name="T7" fmla="*/ 0 h 1"/>
                <a:gd name="T8" fmla="*/ 83 w 83"/>
                <a:gd name="T9" fmla="*/ 0 h 1"/>
                <a:gd name="T10" fmla="*/ 83 w 8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1"/>
                <a:gd name="T20" fmla="*/ 83 w 8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1">
                  <a:moveTo>
                    <a:pt x="83" y="0"/>
                  </a:moveTo>
                  <a:lnTo>
                    <a:pt x="0" y="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64" name="Freeform 120"/>
            <p:cNvSpPr>
              <a:spLocks/>
            </p:cNvSpPr>
            <p:nvPr/>
          </p:nvSpPr>
          <p:spPr bwMode="auto">
            <a:xfrm>
              <a:off x="1839" y="1264"/>
              <a:ext cx="83" cy="1"/>
            </a:xfrm>
            <a:custGeom>
              <a:avLst/>
              <a:gdLst>
                <a:gd name="T0" fmla="*/ 83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83 w 83"/>
                <a:gd name="T7" fmla="*/ 0 h 1"/>
                <a:gd name="T8" fmla="*/ 83 w 83"/>
                <a:gd name="T9" fmla="*/ 0 h 1"/>
                <a:gd name="T10" fmla="*/ 83 w 8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1"/>
                <a:gd name="T20" fmla="*/ 83 w 8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1">
                  <a:moveTo>
                    <a:pt x="83" y="0"/>
                  </a:moveTo>
                  <a:lnTo>
                    <a:pt x="0" y="0"/>
                  </a:lnTo>
                  <a:lnTo>
                    <a:pt x="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65" name="Freeform 121"/>
            <p:cNvSpPr>
              <a:spLocks/>
            </p:cNvSpPr>
            <p:nvPr/>
          </p:nvSpPr>
          <p:spPr bwMode="auto">
            <a:xfrm>
              <a:off x="1839" y="1214"/>
              <a:ext cx="83" cy="6"/>
            </a:xfrm>
            <a:custGeom>
              <a:avLst/>
              <a:gdLst>
                <a:gd name="T0" fmla="*/ 83 w 83"/>
                <a:gd name="T1" fmla="*/ 6 h 6"/>
                <a:gd name="T2" fmla="*/ 0 w 83"/>
                <a:gd name="T3" fmla="*/ 6 h 6"/>
                <a:gd name="T4" fmla="*/ 0 w 83"/>
                <a:gd name="T5" fmla="*/ 0 h 6"/>
                <a:gd name="T6" fmla="*/ 83 w 83"/>
                <a:gd name="T7" fmla="*/ 0 h 6"/>
                <a:gd name="T8" fmla="*/ 83 w 83"/>
                <a:gd name="T9" fmla="*/ 6 h 6"/>
                <a:gd name="T10" fmla="*/ 83 w 8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6"/>
                <a:gd name="T20" fmla="*/ 83 w 8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6"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66" name="Freeform 122"/>
            <p:cNvSpPr>
              <a:spLocks/>
            </p:cNvSpPr>
            <p:nvPr/>
          </p:nvSpPr>
          <p:spPr bwMode="auto">
            <a:xfrm>
              <a:off x="1839" y="1214"/>
              <a:ext cx="83" cy="6"/>
            </a:xfrm>
            <a:custGeom>
              <a:avLst/>
              <a:gdLst>
                <a:gd name="T0" fmla="*/ 83 w 83"/>
                <a:gd name="T1" fmla="*/ 6 h 6"/>
                <a:gd name="T2" fmla="*/ 0 w 83"/>
                <a:gd name="T3" fmla="*/ 6 h 6"/>
                <a:gd name="T4" fmla="*/ 0 w 83"/>
                <a:gd name="T5" fmla="*/ 0 h 6"/>
                <a:gd name="T6" fmla="*/ 83 w 83"/>
                <a:gd name="T7" fmla="*/ 0 h 6"/>
                <a:gd name="T8" fmla="*/ 83 w 83"/>
                <a:gd name="T9" fmla="*/ 6 h 6"/>
                <a:gd name="T10" fmla="*/ 83 w 8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6"/>
                <a:gd name="T20" fmla="*/ 83 w 8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6"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67" name="Freeform 123"/>
            <p:cNvSpPr>
              <a:spLocks noEditPoints="1"/>
            </p:cNvSpPr>
            <p:nvPr/>
          </p:nvSpPr>
          <p:spPr bwMode="auto">
            <a:xfrm>
              <a:off x="1833" y="1197"/>
              <a:ext cx="101" cy="90"/>
            </a:xfrm>
            <a:custGeom>
              <a:avLst/>
              <a:gdLst>
                <a:gd name="T0" fmla="*/ 48 w 101"/>
                <a:gd name="T1" fmla="*/ 0 h 90"/>
                <a:gd name="T2" fmla="*/ 30 w 101"/>
                <a:gd name="T3" fmla="*/ 6 h 90"/>
                <a:gd name="T4" fmla="*/ 18 w 101"/>
                <a:gd name="T5" fmla="*/ 12 h 90"/>
                <a:gd name="T6" fmla="*/ 6 w 101"/>
                <a:gd name="T7" fmla="*/ 28 h 90"/>
                <a:gd name="T8" fmla="*/ 0 w 101"/>
                <a:gd name="T9" fmla="*/ 45 h 90"/>
                <a:gd name="T10" fmla="*/ 6 w 101"/>
                <a:gd name="T11" fmla="*/ 62 h 90"/>
                <a:gd name="T12" fmla="*/ 18 w 101"/>
                <a:gd name="T13" fmla="*/ 79 h 90"/>
                <a:gd name="T14" fmla="*/ 30 w 101"/>
                <a:gd name="T15" fmla="*/ 84 h 90"/>
                <a:gd name="T16" fmla="*/ 48 w 101"/>
                <a:gd name="T17" fmla="*/ 90 h 90"/>
                <a:gd name="T18" fmla="*/ 71 w 101"/>
                <a:gd name="T19" fmla="*/ 84 h 90"/>
                <a:gd name="T20" fmla="*/ 83 w 101"/>
                <a:gd name="T21" fmla="*/ 79 h 90"/>
                <a:gd name="T22" fmla="*/ 95 w 101"/>
                <a:gd name="T23" fmla="*/ 62 h 90"/>
                <a:gd name="T24" fmla="*/ 101 w 101"/>
                <a:gd name="T25" fmla="*/ 45 h 90"/>
                <a:gd name="T26" fmla="*/ 95 w 101"/>
                <a:gd name="T27" fmla="*/ 28 h 90"/>
                <a:gd name="T28" fmla="*/ 83 w 101"/>
                <a:gd name="T29" fmla="*/ 12 h 90"/>
                <a:gd name="T30" fmla="*/ 71 w 101"/>
                <a:gd name="T31" fmla="*/ 6 h 90"/>
                <a:gd name="T32" fmla="*/ 48 w 101"/>
                <a:gd name="T33" fmla="*/ 0 h 90"/>
                <a:gd name="T34" fmla="*/ 48 w 101"/>
                <a:gd name="T35" fmla="*/ 0 h 90"/>
                <a:gd name="T36" fmla="*/ 48 w 101"/>
                <a:gd name="T37" fmla="*/ 84 h 90"/>
                <a:gd name="T38" fmla="*/ 30 w 101"/>
                <a:gd name="T39" fmla="*/ 84 h 90"/>
                <a:gd name="T40" fmla="*/ 18 w 101"/>
                <a:gd name="T41" fmla="*/ 73 h 90"/>
                <a:gd name="T42" fmla="*/ 12 w 101"/>
                <a:gd name="T43" fmla="*/ 62 h 90"/>
                <a:gd name="T44" fmla="*/ 6 w 101"/>
                <a:gd name="T45" fmla="*/ 45 h 90"/>
                <a:gd name="T46" fmla="*/ 12 w 101"/>
                <a:gd name="T47" fmla="*/ 28 h 90"/>
                <a:gd name="T48" fmla="*/ 18 w 101"/>
                <a:gd name="T49" fmla="*/ 17 h 90"/>
                <a:gd name="T50" fmla="*/ 30 w 101"/>
                <a:gd name="T51" fmla="*/ 6 h 90"/>
                <a:gd name="T52" fmla="*/ 48 w 101"/>
                <a:gd name="T53" fmla="*/ 0 h 90"/>
                <a:gd name="T54" fmla="*/ 66 w 101"/>
                <a:gd name="T55" fmla="*/ 6 h 90"/>
                <a:gd name="T56" fmla="*/ 83 w 101"/>
                <a:gd name="T57" fmla="*/ 17 h 90"/>
                <a:gd name="T58" fmla="*/ 89 w 101"/>
                <a:gd name="T59" fmla="*/ 28 h 90"/>
                <a:gd name="T60" fmla="*/ 95 w 101"/>
                <a:gd name="T61" fmla="*/ 45 h 90"/>
                <a:gd name="T62" fmla="*/ 89 w 101"/>
                <a:gd name="T63" fmla="*/ 62 h 90"/>
                <a:gd name="T64" fmla="*/ 83 w 101"/>
                <a:gd name="T65" fmla="*/ 73 h 90"/>
                <a:gd name="T66" fmla="*/ 66 w 101"/>
                <a:gd name="T67" fmla="*/ 84 h 90"/>
                <a:gd name="T68" fmla="*/ 48 w 101"/>
                <a:gd name="T69" fmla="*/ 84 h 90"/>
                <a:gd name="T70" fmla="*/ 48 w 101"/>
                <a:gd name="T71" fmla="*/ 84 h 9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90"/>
                <a:gd name="T110" fmla="*/ 101 w 101"/>
                <a:gd name="T111" fmla="*/ 90 h 9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90">
                  <a:moveTo>
                    <a:pt x="48" y="0"/>
                  </a:moveTo>
                  <a:lnTo>
                    <a:pt x="30" y="6"/>
                  </a:lnTo>
                  <a:lnTo>
                    <a:pt x="18" y="12"/>
                  </a:lnTo>
                  <a:lnTo>
                    <a:pt x="6" y="28"/>
                  </a:lnTo>
                  <a:lnTo>
                    <a:pt x="0" y="45"/>
                  </a:lnTo>
                  <a:lnTo>
                    <a:pt x="6" y="62"/>
                  </a:lnTo>
                  <a:lnTo>
                    <a:pt x="18" y="79"/>
                  </a:lnTo>
                  <a:lnTo>
                    <a:pt x="30" y="84"/>
                  </a:lnTo>
                  <a:lnTo>
                    <a:pt x="48" y="90"/>
                  </a:lnTo>
                  <a:lnTo>
                    <a:pt x="71" y="84"/>
                  </a:lnTo>
                  <a:lnTo>
                    <a:pt x="83" y="79"/>
                  </a:lnTo>
                  <a:lnTo>
                    <a:pt x="95" y="62"/>
                  </a:lnTo>
                  <a:lnTo>
                    <a:pt x="101" y="45"/>
                  </a:lnTo>
                  <a:lnTo>
                    <a:pt x="95" y="28"/>
                  </a:lnTo>
                  <a:lnTo>
                    <a:pt x="83" y="12"/>
                  </a:lnTo>
                  <a:lnTo>
                    <a:pt x="71" y="6"/>
                  </a:lnTo>
                  <a:lnTo>
                    <a:pt x="48" y="0"/>
                  </a:lnTo>
                  <a:close/>
                  <a:moveTo>
                    <a:pt x="48" y="84"/>
                  </a:moveTo>
                  <a:lnTo>
                    <a:pt x="30" y="84"/>
                  </a:lnTo>
                  <a:lnTo>
                    <a:pt x="18" y="73"/>
                  </a:lnTo>
                  <a:lnTo>
                    <a:pt x="12" y="62"/>
                  </a:lnTo>
                  <a:lnTo>
                    <a:pt x="6" y="45"/>
                  </a:lnTo>
                  <a:lnTo>
                    <a:pt x="12" y="28"/>
                  </a:lnTo>
                  <a:lnTo>
                    <a:pt x="18" y="17"/>
                  </a:lnTo>
                  <a:lnTo>
                    <a:pt x="30" y="6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83" y="17"/>
                  </a:lnTo>
                  <a:lnTo>
                    <a:pt x="89" y="28"/>
                  </a:lnTo>
                  <a:lnTo>
                    <a:pt x="95" y="45"/>
                  </a:lnTo>
                  <a:lnTo>
                    <a:pt x="89" y="62"/>
                  </a:lnTo>
                  <a:lnTo>
                    <a:pt x="83" y="73"/>
                  </a:lnTo>
                  <a:lnTo>
                    <a:pt x="66" y="84"/>
                  </a:lnTo>
                  <a:lnTo>
                    <a:pt x="48" y="84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68" name="Freeform 124"/>
            <p:cNvSpPr>
              <a:spLocks/>
            </p:cNvSpPr>
            <p:nvPr/>
          </p:nvSpPr>
          <p:spPr bwMode="auto">
            <a:xfrm>
              <a:off x="1833" y="1197"/>
              <a:ext cx="101" cy="90"/>
            </a:xfrm>
            <a:custGeom>
              <a:avLst/>
              <a:gdLst>
                <a:gd name="T0" fmla="*/ 48 w 101"/>
                <a:gd name="T1" fmla="*/ 0 h 90"/>
                <a:gd name="T2" fmla="*/ 30 w 101"/>
                <a:gd name="T3" fmla="*/ 6 h 90"/>
                <a:gd name="T4" fmla="*/ 18 w 101"/>
                <a:gd name="T5" fmla="*/ 12 h 90"/>
                <a:gd name="T6" fmla="*/ 6 w 101"/>
                <a:gd name="T7" fmla="*/ 28 h 90"/>
                <a:gd name="T8" fmla="*/ 0 w 101"/>
                <a:gd name="T9" fmla="*/ 45 h 90"/>
                <a:gd name="T10" fmla="*/ 6 w 101"/>
                <a:gd name="T11" fmla="*/ 62 h 90"/>
                <a:gd name="T12" fmla="*/ 18 w 101"/>
                <a:gd name="T13" fmla="*/ 79 h 90"/>
                <a:gd name="T14" fmla="*/ 30 w 101"/>
                <a:gd name="T15" fmla="*/ 84 h 90"/>
                <a:gd name="T16" fmla="*/ 48 w 101"/>
                <a:gd name="T17" fmla="*/ 90 h 90"/>
                <a:gd name="T18" fmla="*/ 71 w 101"/>
                <a:gd name="T19" fmla="*/ 84 h 90"/>
                <a:gd name="T20" fmla="*/ 83 w 101"/>
                <a:gd name="T21" fmla="*/ 79 h 90"/>
                <a:gd name="T22" fmla="*/ 95 w 101"/>
                <a:gd name="T23" fmla="*/ 62 h 90"/>
                <a:gd name="T24" fmla="*/ 101 w 101"/>
                <a:gd name="T25" fmla="*/ 45 h 90"/>
                <a:gd name="T26" fmla="*/ 95 w 101"/>
                <a:gd name="T27" fmla="*/ 28 h 90"/>
                <a:gd name="T28" fmla="*/ 83 w 101"/>
                <a:gd name="T29" fmla="*/ 12 h 90"/>
                <a:gd name="T30" fmla="*/ 71 w 101"/>
                <a:gd name="T31" fmla="*/ 6 h 90"/>
                <a:gd name="T32" fmla="*/ 48 w 101"/>
                <a:gd name="T33" fmla="*/ 0 h 90"/>
                <a:gd name="T34" fmla="*/ 48 w 101"/>
                <a:gd name="T35" fmla="*/ 0 h 9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1"/>
                <a:gd name="T55" fmla="*/ 0 h 90"/>
                <a:gd name="T56" fmla="*/ 101 w 101"/>
                <a:gd name="T57" fmla="*/ 90 h 9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1" h="90">
                  <a:moveTo>
                    <a:pt x="48" y="0"/>
                  </a:moveTo>
                  <a:lnTo>
                    <a:pt x="30" y="6"/>
                  </a:lnTo>
                  <a:lnTo>
                    <a:pt x="18" y="12"/>
                  </a:lnTo>
                  <a:lnTo>
                    <a:pt x="6" y="28"/>
                  </a:lnTo>
                  <a:lnTo>
                    <a:pt x="0" y="45"/>
                  </a:lnTo>
                  <a:lnTo>
                    <a:pt x="6" y="62"/>
                  </a:lnTo>
                  <a:lnTo>
                    <a:pt x="18" y="79"/>
                  </a:lnTo>
                  <a:lnTo>
                    <a:pt x="30" y="84"/>
                  </a:lnTo>
                  <a:lnTo>
                    <a:pt x="48" y="90"/>
                  </a:lnTo>
                  <a:lnTo>
                    <a:pt x="71" y="84"/>
                  </a:lnTo>
                  <a:lnTo>
                    <a:pt x="83" y="79"/>
                  </a:lnTo>
                  <a:lnTo>
                    <a:pt x="95" y="62"/>
                  </a:lnTo>
                  <a:lnTo>
                    <a:pt x="101" y="45"/>
                  </a:lnTo>
                  <a:lnTo>
                    <a:pt x="95" y="28"/>
                  </a:lnTo>
                  <a:lnTo>
                    <a:pt x="83" y="12"/>
                  </a:lnTo>
                  <a:lnTo>
                    <a:pt x="71" y="6"/>
                  </a:lnTo>
                  <a:lnTo>
                    <a:pt x="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69" name="Freeform 125"/>
            <p:cNvSpPr>
              <a:spLocks/>
            </p:cNvSpPr>
            <p:nvPr/>
          </p:nvSpPr>
          <p:spPr bwMode="auto">
            <a:xfrm>
              <a:off x="1839" y="1197"/>
              <a:ext cx="89" cy="84"/>
            </a:xfrm>
            <a:custGeom>
              <a:avLst/>
              <a:gdLst>
                <a:gd name="T0" fmla="*/ 42 w 89"/>
                <a:gd name="T1" fmla="*/ 84 h 84"/>
                <a:gd name="T2" fmla="*/ 24 w 89"/>
                <a:gd name="T3" fmla="*/ 84 h 84"/>
                <a:gd name="T4" fmla="*/ 12 w 89"/>
                <a:gd name="T5" fmla="*/ 73 h 84"/>
                <a:gd name="T6" fmla="*/ 6 w 89"/>
                <a:gd name="T7" fmla="*/ 62 h 84"/>
                <a:gd name="T8" fmla="*/ 0 w 89"/>
                <a:gd name="T9" fmla="*/ 45 h 84"/>
                <a:gd name="T10" fmla="*/ 6 w 89"/>
                <a:gd name="T11" fmla="*/ 28 h 84"/>
                <a:gd name="T12" fmla="*/ 12 w 89"/>
                <a:gd name="T13" fmla="*/ 17 h 84"/>
                <a:gd name="T14" fmla="*/ 24 w 89"/>
                <a:gd name="T15" fmla="*/ 6 h 84"/>
                <a:gd name="T16" fmla="*/ 42 w 89"/>
                <a:gd name="T17" fmla="*/ 0 h 84"/>
                <a:gd name="T18" fmla="*/ 60 w 89"/>
                <a:gd name="T19" fmla="*/ 6 h 84"/>
                <a:gd name="T20" fmla="*/ 77 w 89"/>
                <a:gd name="T21" fmla="*/ 17 h 84"/>
                <a:gd name="T22" fmla="*/ 83 w 89"/>
                <a:gd name="T23" fmla="*/ 28 h 84"/>
                <a:gd name="T24" fmla="*/ 89 w 89"/>
                <a:gd name="T25" fmla="*/ 45 h 84"/>
                <a:gd name="T26" fmla="*/ 83 w 89"/>
                <a:gd name="T27" fmla="*/ 62 h 84"/>
                <a:gd name="T28" fmla="*/ 77 w 89"/>
                <a:gd name="T29" fmla="*/ 73 h 84"/>
                <a:gd name="T30" fmla="*/ 60 w 89"/>
                <a:gd name="T31" fmla="*/ 84 h 84"/>
                <a:gd name="T32" fmla="*/ 42 w 89"/>
                <a:gd name="T33" fmla="*/ 84 h 84"/>
                <a:gd name="T34" fmla="*/ 42 w 89"/>
                <a:gd name="T35" fmla="*/ 84 h 8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9"/>
                <a:gd name="T55" fmla="*/ 0 h 84"/>
                <a:gd name="T56" fmla="*/ 89 w 89"/>
                <a:gd name="T57" fmla="*/ 84 h 8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9" h="84">
                  <a:moveTo>
                    <a:pt x="42" y="84"/>
                  </a:moveTo>
                  <a:lnTo>
                    <a:pt x="24" y="84"/>
                  </a:lnTo>
                  <a:lnTo>
                    <a:pt x="12" y="73"/>
                  </a:lnTo>
                  <a:lnTo>
                    <a:pt x="6" y="62"/>
                  </a:lnTo>
                  <a:lnTo>
                    <a:pt x="0" y="45"/>
                  </a:lnTo>
                  <a:lnTo>
                    <a:pt x="6" y="28"/>
                  </a:lnTo>
                  <a:lnTo>
                    <a:pt x="12" y="17"/>
                  </a:lnTo>
                  <a:lnTo>
                    <a:pt x="24" y="6"/>
                  </a:lnTo>
                  <a:lnTo>
                    <a:pt x="42" y="0"/>
                  </a:lnTo>
                  <a:lnTo>
                    <a:pt x="60" y="6"/>
                  </a:lnTo>
                  <a:lnTo>
                    <a:pt x="77" y="17"/>
                  </a:lnTo>
                  <a:lnTo>
                    <a:pt x="83" y="28"/>
                  </a:lnTo>
                  <a:lnTo>
                    <a:pt x="89" y="45"/>
                  </a:lnTo>
                  <a:lnTo>
                    <a:pt x="83" y="62"/>
                  </a:lnTo>
                  <a:lnTo>
                    <a:pt x="77" y="73"/>
                  </a:lnTo>
                  <a:lnTo>
                    <a:pt x="60" y="84"/>
                  </a:lnTo>
                  <a:lnTo>
                    <a:pt x="42" y="8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70" name="Freeform 126"/>
            <p:cNvSpPr>
              <a:spLocks/>
            </p:cNvSpPr>
            <p:nvPr/>
          </p:nvSpPr>
          <p:spPr bwMode="auto">
            <a:xfrm>
              <a:off x="1857" y="1209"/>
              <a:ext cx="53" cy="67"/>
            </a:xfrm>
            <a:custGeom>
              <a:avLst/>
              <a:gdLst>
                <a:gd name="T0" fmla="*/ 53 w 53"/>
                <a:gd name="T1" fmla="*/ 50 h 67"/>
                <a:gd name="T2" fmla="*/ 53 w 53"/>
                <a:gd name="T3" fmla="*/ 55 h 67"/>
                <a:gd name="T4" fmla="*/ 47 w 53"/>
                <a:gd name="T5" fmla="*/ 61 h 67"/>
                <a:gd name="T6" fmla="*/ 36 w 53"/>
                <a:gd name="T7" fmla="*/ 67 h 67"/>
                <a:gd name="T8" fmla="*/ 24 w 53"/>
                <a:gd name="T9" fmla="*/ 67 h 67"/>
                <a:gd name="T10" fmla="*/ 18 w 53"/>
                <a:gd name="T11" fmla="*/ 67 h 67"/>
                <a:gd name="T12" fmla="*/ 6 w 53"/>
                <a:gd name="T13" fmla="*/ 61 h 67"/>
                <a:gd name="T14" fmla="*/ 0 w 53"/>
                <a:gd name="T15" fmla="*/ 55 h 67"/>
                <a:gd name="T16" fmla="*/ 0 w 53"/>
                <a:gd name="T17" fmla="*/ 50 h 67"/>
                <a:gd name="T18" fmla="*/ 0 w 53"/>
                <a:gd name="T19" fmla="*/ 0 h 67"/>
                <a:gd name="T20" fmla="*/ 53 w 53"/>
                <a:gd name="T21" fmla="*/ 0 h 67"/>
                <a:gd name="T22" fmla="*/ 53 w 53"/>
                <a:gd name="T23" fmla="*/ 50 h 67"/>
                <a:gd name="T24" fmla="*/ 53 w 53"/>
                <a:gd name="T25" fmla="*/ 50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67"/>
                <a:gd name="T41" fmla="*/ 53 w 53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67">
                  <a:moveTo>
                    <a:pt x="53" y="50"/>
                  </a:moveTo>
                  <a:lnTo>
                    <a:pt x="53" y="55"/>
                  </a:lnTo>
                  <a:lnTo>
                    <a:pt x="47" y="61"/>
                  </a:lnTo>
                  <a:lnTo>
                    <a:pt x="36" y="67"/>
                  </a:lnTo>
                  <a:lnTo>
                    <a:pt x="24" y="67"/>
                  </a:lnTo>
                  <a:lnTo>
                    <a:pt x="18" y="67"/>
                  </a:lnTo>
                  <a:lnTo>
                    <a:pt x="6" y="61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50"/>
                  </a:lnTo>
                  <a:close/>
                </a:path>
              </a:pathLst>
            </a:custGeom>
            <a:solidFill>
              <a:srgbClr val="FF160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71" name="Freeform 127"/>
            <p:cNvSpPr>
              <a:spLocks/>
            </p:cNvSpPr>
            <p:nvPr/>
          </p:nvSpPr>
          <p:spPr bwMode="auto">
            <a:xfrm>
              <a:off x="1857" y="1209"/>
              <a:ext cx="53" cy="67"/>
            </a:xfrm>
            <a:custGeom>
              <a:avLst/>
              <a:gdLst>
                <a:gd name="T0" fmla="*/ 53 w 53"/>
                <a:gd name="T1" fmla="*/ 50 h 67"/>
                <a:gd name="T2" fmla="*/ 53 w 53"/>
                <a:gd name="T3" fmla="*/ 55 h 67"/>
                <a:gd name="T4" fmla="*/ 47 w 53"/>
                <a:gd name="T5" fmla="*/ 61 h 67"/>
                <a:gd name="T6" fmla="*/ 36 w 53"/>
                <a:gd name="T7" fmla="*/ 67 h 67"/>
                <a:gd name="T8" fmla="*/ 24 w 53"/>
                <a:gd name="T9" fmla="*/ 67 h 67"/>
                <a:gd name="T10" fmla="*/ 18 w 53"/>
                <a:gd name="T11" fmla="*/ 67 h 67"/>
                <a:gd name="T12" fmla="*/ 6 w 53"/>
                <a:gd name="T13" fmla="*/ 61 h 67"/>
                <a:gd name="T14" fmla="*/ 0 w 53"/>
                <a:gd name="T15" fmla="*/ 55 h 67"/>
                <a:gd name="T16" fmla="*/ 0 w 53"/>
                <a:gd name="T17" fmla="*/ 50 h 67"/>
                <a:gd name="T18" fmla="*/ 0 w 53"/>
                <a:gd name="T19" fmla="*/ 0 h 67"/>
                <a:gd name="T20" fmla="*/ 53 w 53"/>
                <a:gd name="T21" fmla="*/ 0 h 67"/>
                <a:gd name="T22" fmla="*/ 53 w 53"/>
                <a:gd name="T23" fmla="*/ 50 h 67"/>
                <a:gd name="T24" fmla="*/ 53 w 53"/>
                <a:gd name="T25" fmla="*/ 50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67"/>
                <a:gd name="T41" fmla="*/ 53 w 53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67">
                  <a:moveTo>
                    <a:pt x="53" y="50"/>
                  </a:moveTo>
                  <a:lnTo>
                    <a:pt x="53" y="55"/>
                  </a:lnTo>
                  <a:lnTo>
                    <a:pt x="47" y="61"/>
                  </a:lnTo>
                  <a:lnTo>
                    <a:pt x="36" y="67"/>
                  </a:lnTo>
                  <a:lnTo>
                    <a:pt x="24" y="67"/>
                  </a:lnTo>
                  <a:lnTo>
                    <a:pt x="18" y="67"/>
                  </a:lnTo>
                  <a:lnTo>
                    <a:pt x="6" y="61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5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72" name="Freeform 128"/>
            <p:cNvSpPr>
              <a:spLocks/>
            </p:cNvSpPr>
            <p:nvPr/>
          </p:nvSpPr>
          <p:spPr bwMode="auto">
            <a:xfrm>
              <a:off x="1869" y="1225"/>
              <a:ext cx="30" cy="34"/>
            </a:xfrm>
            <a:custGeom>
              <a:avLst/>
              <a:gdLst>
                <a:gd name="T0" fmla="*/ 30 w 30"/>
                <a:gd name="T1" fmla="*/ 28 h 34"/>
                <a:gd name="T2" fmla="*/ 24 w 30"/>
                <a:gd name="T3" fmla="*/ 34 h 34"/>
                <a:gd name="T4" fmla="*/ 12 w 30"/>
                <a:gd name="T5" fmla="*/ 34 h 34"/>
                <a:gd name="T6" fmla="*/ 6 w 30"/>
                <a:gd name="T7" fmla="*/ 34 h 34"/>
                <a:gd name="T8" fmla="*/ 0 w 30"/>
                <a:gd name="T9" fmla="*/ 28 h 34"/>
                <a:gd name="T10" fmla="*/ 0 w 30"/>
                <a:gd name="T11" fmla="*/ 0 h 34"/>
                <a:gd name="T12" fmla="*/ 30 w 30"/>
                <a:gd name="T13" fmla="*/ 0 h 34"/>
                <a:gd name="T14" fmla="*/ 30 w 30"/>
                <a:gd name="T15" fmla="*/ 28 h 34"/>
                <a:gd name="T16" fmla="*/ 30 w 30"/>
                <a:gd name="T17" fmla="*/ 28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4"/>
                <a:gd name="T29" fmla="*/ 30 w 30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4">
                  <a:moveTo>
                    <a:pt x="30" y="28"/>
                  </a:moveTo>
                  <a:lnTo>
                    <a:pt x="24" y="34"/>
                  </a:lnTo>
                  <a:lnTo>
                    <a:pt x="12" y="34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73" name="Freeform 129"/>
            <p:cNvSpPr>
              <a:spLocks/>
            </p:cNvSpPr>
            <p:nvPr/>
          </p:nvSpPr>
          <p:spPr bwMode="auto">
            <a:xfrm>
              <a:off x="1881" y="1225"/>
              <a:ext cx="6" cy="11"/>
            </a:xfrm>
            <a:custGeom>
              <a:avLst/>
              <a:gdLst>
                <a:gd name="T0" fmla="*/ 6 w 6"/>
                <a:gd name="T1" fmla="*/ 6 h 11"/>
                <a:gd name="T2" fmla="*/ 6 w 6"/>
                <a:gd name="T3" fmla="*/ 11 h 11"/>
                <a:gd name="T4" fmla="*/ 0 w 6"/>
                <a:gd name="T5" fmla="*/ 11 h 11"/>
                <a:gd name="T6" fmla="*/ 0 w 6"/>
                <a:gd name="T7" fmla="*/ 11 h 11"/>
                <a:gd name="T8" fmla="*/ 0 w 6"/>
                <a:gd name="T9" fmla="*/ 6 h 11"/>
                <a:gd name="T10" fmla="*/ 0 w 6"/>
                <a:gd name="T11" fmla="*/ 0 h 11"/>
                <a:gd name="T12" fmla="*/ 6 w 6"/>
                <a:gd name="T13" fmla="*/ 0 h 11"/>
                <a:gd name="T14" fmla="*/ 6 w 6"/>
                <a:gd name="T15" fmla="*/ 6 h 11"/>
                <a:gd name="T16" fmla="*/ 6 w 6"/>
                <a:gd name="T17" fmla="*/ 6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6" y="6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74" name="Freeform 130"/>
            <p:cNvSpPr>
              <a:spLocks/>
            </p:cNvSpPr>
            <p:nvPr/>
          </p:nvSpPr>
          <p:spPr bwMode="auto">
            <a:xfrm>
              <a:off x="1881" y="1248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0 w 6"/>
                <a:gd name="T5" fmla="*/ 5 h 5"/>
                <a:gd name="T6" fmla="*/ 0 w 6"/>
                <a:gd name="T7" fmla="*/ 5 h 5"/>
                <a:gd name="T8" fmla="*/ 0 w 6"/>
                <a:gd name="T9" fmla="*/ 0 h 5"/>
                <a:gd name="T10" fmla="*/ 6 w 6"/>
                <a:gd name="T11" fmla="*/ 0 h 5"/>
                <a:gd name="T12" fmla="*/ 6 w 6"/>
                <a:gd name="T13" fmla="*/ 5 h 5"/>
                <a:gd name="T14" fmla="*/ 6 w 6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5"/>
                <a:gd name="T26" fmla="*/ 6 w 6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75" name="Freeform 131"/>
            <p:cNvSpPr>
              <a:spLocks/>
            </p:cNvSpPr>
            <p:nvPr/>
          </p:nvSpPr>
          <p:spPr bwMode="auto">
            <a:xfrm>
              <a:off x="1887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6"/>
                <a:gd name="T26" fmla="*/ 6 w 6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76" name="Freeform 132"/>
            <p:cNvSpPr>
              <a:spLocks/>
            </p:cNvSpPr>
            <p:nvPr/>
          </p:nvSpPr>
          <p:spPr bwMode="auto">
            <a:xfrm>
              <a:off x="1875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6"/>
                <a:gd name="T26" fmla="*/ 6 w 6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77" name="Freeform 133"/>
            <p:cNvSpPr>
              <a:spLocks/>
            </p:cNvSpPr>
            <p:nvPr/>
          </p:nvSpPr>
          <p:spPr bwMode="auto">
            <a:xfrm>
              <a:off x="1863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78" name="Freeform 134"/>
            <p:cNvSpPr>
              <a:spLocks/>
            </p:cNvSpPr>
            <p:nvPr/>
          </p:nvSpPr>
          <p:spPr bwMode="auto">
            <a:xfrm>
              <a:off x="1863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79" name="Freeform 135"/>
            <p:cNvSpPr>
              <a:spLocks/>
            </p:cNvSpPr>
            <p:nvPr/>
          </p:nvSpPr>
          <p:spPr bwMode="auto">
            <a:xfrm>
              <a:off x="1899" y="1209"/>
              <a:ext cx="5" cy="11"/>
            </a:xfrm>
            <a:custGeom>
              <a:avLst/>
              <a:gdLst>
                <a:gd name="T0" fmla="*/ 5 w 5"/>
                <a:gd name="T1" fmla="*/ 11 h 11"/>
                <a:gd name="T2" fmla="*/ 0 w 5"/>
                <a:gd name="T3" fmla="*/ 11 h 11"/>
                <a:gd name="T4" fmla="*/ 0 w 5"/>
                <a:gd name="T5" fmla="*/ 0 h 11"/>
                <a:gd name="T6" fmla="*/ 5 w 5"/>
                <a:gd name="T7" fmla="*/ 0 h 11"/>
                <a:gd name="T8" fmla="*/ 5 w 5"/>
                <a:gd name="T9" fmla="*/ 11 h 11"/>
                <a:gd name="T10" fmla="*/ 5 w 5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80" name="Freeform 136"/>
            <p:cNvSpPr>
              <a:spLocks/>
            </p:cNvSpPr>
            <p:nvPr/>
          </p:nvSpPr>
          <p:spPr bwMode="auto">
            <a:xfrm>
              <a:off x="1899" y="1209"/>
              <a:ext cx="5" cy="11"/>
            </a:xfrm>
            <a:custGeom>
              <a:avLst/>
              <a:gdLst>
                <a:gd name="T0" fmla="*/ 5 w 5"/>
                <a:gd name="T1" fmla="*/ 11 h 11"/>
                <a:gd name="T2" fmla="*/ 0 w 5"/>
                <a:gd name="T3" fmla="*/ 11 h 11"/>
                <a:gd name="T4" fmla="*/ 0 w 5"/>
                <a:gd name="T5" fmla="*/ 0 h 11"/>
                <a:gd name="T6" fmla="*/ 5 w 5"/>
                <a:gd name="T7" fmla="*/ 0 h 11"/>
                <a:gd name="T8" fmla="*/ 5 w 5"/>
                <a:gd name="T9" fmla="*/ 11 h 11"/>
                <a:gd name="T10" fmla="*/ 5 w 5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81" name="Freeform 137"/>
            <p:cNvSpPr>
              <a:spLocks/>
            </p:cNvSpPr>
            <p:nvPr/>
          </p:nvSpPr>
          <p:spPr bwMode="auto">
            <a:xfrm>
              <a:off x="1863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6 w 6"/>
                <a:gd name="T7" fmla="*/ 0 h 6"/>
                <a:gd name="T8" fmla="*/ 6 w 6"/>
                <a:gd name="T9" fmla="*/ 6 h 6"/>
                <a:gd name="T10" fmla="*/ 6 w 6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82" name="Freeform 138"/>
            <p:cNvSpPr>
              <a:spLocks/>
            </p:cNvSpPr>
            <p:nvPr/>
          </p:nvSpPr>
          <p:spPr bwMode="auto">
            <a:xfrm>
              <a:off x="1863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6 w 6"/>
                <a:gd name="T7" fmla="*/ 0 h 6"/>
                <a:gd name="T8" fmla="*/ 6 w 6"/>
                <a:gd name="T9" fmla="*/ 6 h 6"/>
                <a:gd name="T10" fmla="*/ 6 w 6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83" name="Freeform 139"/>
            <p:cNvSpPr>
              <a:spLocks/>
            </p:cNvSpPr>
            <p:nvPr/>
          </p:nvSpPr>
          <p:spPr bwMode="auto">
            <a:xfrm>
              <a:off x="1863" y="1253"/>
              <a:ext cx="12" cy="11"/>
            </a:xfrm>
            <a:custGeom>
              <a:avLst/>
              <a:gdLst>
                <a:gd name="T0" fmla="*/ 12 w 12"/>
                <a:gd name="T1" fmla="*/ 6 h 11"/>
                <a:gd name="T2" fmla="*/ 12 w 12"/>
                <a:gd name="T3" fmla="*/ 11 h 11"/>
                <a:gd name="T4" fmla="*/ 0 w 12"/>
                <a:gd name="T5" fmla="*/ 6 h 11"/>
                <a:gd name="T6" fmla="*/ 6 w 12"/>
                <a:gd name="T7" fmla="*/ 0 h 11"/>
                <a:gd name="T8" fmla="*/ 12 w 12"/>
                <a:gd name="T9" fmla="*/ 6 h 11"/>
                <a:gd name="T10" fmla="*/ 12 w 12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1"/>
                <a:gd name="T20" fmla="*/ 12 w 1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1">
                  <a:moveTo>
                    <a:pt x="12" y="6"/>
                  </a:moveTo>
                  <a:lnTo>
                    <a:pt x="12" y="11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84" name="Freeform 140"/>
            <p:cNvSpPr>
              <a:spLocks/>
            </p:cNvSpPr>
            <p:nvPr/>
          </p:nvSpPr>
          <p:spPr bwMode="auto">
            <a:xfrm>
              <a:off x="1863" y="1253"/>
              <a:ext cx="12" cy="11"/>
            </a:xfrm>
            <a:custGeom>
              <a:avLst/>
              <a:gdLst>
                <a:gd name="T0" fmla="*/ 12 w 12"/>
                <a:gd name="T1" fmla="*/ 6 h 11"/>
                <a:gd name="T2" fmla="*/ 12 w 12"/>
                <a:gd name="T3" fmla="*/ 11 h 11"/>
                <a:gd name="T4" fmla="*/ 0 w 12"/>
                <a:gd name="T5" fmla="*/ 6 h 11"/>
                <a:gd name="T6" fmla="*/ 6 w 12"/>
                <a:gd name="T7" fmla="*/ 0 h 11"/>
                <a:gd name="T8" fmla="*/ 12 w 12"/>
                <a:gd name="T9" fmla="*/ 6 h 11"/>
                <a:gd name="T10" fmla="*/ 12 w 12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1"/>
                <a:gd name="T20" fmla="*/ 12 w 1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1">
                  <a:moveTo>
                    <a:pt x="12" y="6"/>
                  </a:moveTo>
                  <a:lnTo>
                    <a:pt x="12" y="11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85" name="Freeform 141"/>
            <p:cNvSpPr>
              <a:spLocks/>
            </p:cNvSpPr>
            <p:nvPr/>
          </p:nvSpPr>
          <p:spPr bwMode="auto">
            <a:xfrm>
              <a:off x="1893" y="1253"/>
              <a:ext cx="6" cy="11"/>
            </a:xfrm>
            <a:custGeom>
              <a:avLst/>
              <a:gdLst>
                <a:gd name="T0" fmla="*/ 0 w 6"/>
                <a:gd name="T1" fmla="*/ 6 h 11"/>
                <a:gd name="T2" fmla="*/ 0 w 6"/>
                <a:gd name="T3" fmla="*/ 11 h 11"/>
                <a:gd name="T4" fmla="*/ 6 w 6"/>
                <a:gd name="T5" fmla="*/ 6 h 11"/>
                <a:gd name="T6" fmla="*/ 6 w 6"/>
                <a:gd name="T7" fmla="*/ 0 h 11"/>
                <a:gd name="T8" fmla="*/ 0 w 6"/>
                <a:gd name="T9" fmla="*/ 6 h 11"/>
                <a:gd name="T10" fmla="*/ 0 w 6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0" y="6"/>
                  </a:move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86" name="Freeform 142"/>
            <p:cNvSpPr>
              <a:spLocks/>
            </p:cNvSpPr>
            <p:nvPr/>
          </p:nvSpPr>
          <p:spPr bwMode="auto">
            <a:xfrm>
              <a:off x="1893" y="1253"/>
              <a:ext cx="6" cy="11"/>
            </a:xfrm>
            <a:custGeom>
              <a:avLst/>
              <a:gdLst>
                <a:gd name="T0" fmla="*/ 0 w 6"/>
                <a:gd name="T1" fmla="*/ 6 h 11"/>
                <a:gd name="T2" fmla="*/ 0 w 6"/>
                <a:gd name="T3" fmla="*/ 11 h 11"/>
                <a:gd name="T4" fmla="*/ 6 w 6"/>
                <a:gd name="T5" fmla="*/ 6 h 11"/>
                <a:gd name="T6" fmla="*/ 6 w 6"/>
                <a:gd name="T7" fmla="*/ 0 h 11"/>
                <a:gd name="T8" fmla="*/ 0 w 6"/>
                <a:gd name="T9" fmla="*/ 6 h 11"/>
                <a:gd name="T10" fmla="*/ 0 w 6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0" y="6"/>
                  </a:move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87" name="Freeform 143"/>
            <p:cNvSpPr>
              <a:spLocks/>
            </p:cNvSpPr>
            <p:nvPr/>
          </p:nvSpPr>
          <p:spPr bwMode="auto">
            <a:xfrm>
              <a:off x="1899" y="1236"/>
              <a:ext cx="5" cy="6"/>
            </a:xfrm>
            <a:custGeom>
              <a:avLst/>
              <a:gdLst>
                <a:gd name="T0" fmla="*/ 5 w 5"/>
                <a:gd name="T1" fmla="*/ 6 h 6"/>
                <a:gd name="T2" fmla="*/ 0 w 5"/>
                <a:gd name="T3" fmla="*/ 6 h 6"/>
                <a:gd name="T4" fmla="*/ 0 w 5"/>
                <a:gd name="T5" fmla="*/ 0 h 6"/>
                <a:gd name="T6" fmla="*/ 5 w 5"/>
                <a:gd name="T7" fmla="*/ 0 h 6"/>
                <a:gd name="T8" fmla="*/ 5 w 5"/>
                <a:gd name="T9" fmla="*/ 6 h 6"/>
                <a:gd name="T10" fmla="*/ 5 w 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88" name="Freeform 144"/>
            <p:cNvSpPr>
              <a:spLocks/>
            </p:cNvSpPr>
            <p:nvPr/>
          </p:nvSpPr>
          <p:spPr bwMode="auto">
            <a:xfrm>
              <a:off x="1899" y="1236"/>
              <a:ext cx="5" cy="6"/>
            </a:xfrm>
            <a:custGeom>
              <a:avLst/>
              <a:gdLst>
                <a:gd name="T0" fmla="*/ 5 w 5"/>
                <a:gd name="T1" fmla="*/ 6 h 6"/>
                <a:gd name="T2" fmla="*/ 0 w 5"/>
                <a:gd name="T3" fmla="*/ 6 h 6"/>
                <a:gd name="T4" fmla="*/ 0 w 5"/>
                <a:gd name="T5" fmla="*/ 0 h 6"/>
                <a:gd name="T6" fmla="*/ 5 w 5"/>
                <a:gd name="T7" fmla="*/ 0 h 6"/>
                <a:gd name="T8" fmla="*/ 5 w 5"/>
                <a:gd name="T9" fmla="*/ 6 h 6"/>
                <a:gd name="T10" fmla="*/ 5 w 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89" name="Freeform 145"/>
            <p:cNvSpPr>
              <a:spLocks/>
            </p:cNvSpPr>
            <p:nvPr/>
          </p:nvSpPr>
          <p:spPr bwMode="auto">
            <a:xfrm>
              <a:off x="1881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90" name="Freeform 146"/>
            <p:cNvSpPr>
              <a:spLocks/>
            </p:cNvSpPr>
            <p:nvPr/>
          </p:nvSpPr>
          <p:spPr bwMode="auto">
            <a:xfrm>
              <a:off x="1881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91" name="Freeform 147"/>
            <p:cNvSpPr>
              <a:spLocks/>
            </p:cNvSpPr>
            <p:nvPr/>
          </p:nvSpPr>
          <p:spPr bwMode="auto">
            <a:xfrm>
              <a:off x="1779" y="1164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7" name="Group 148"/>
          <p:cNvGrpSpPr>
            <a:grpSpLocks/>
          </p:cNvGrpSpPr>
          <p:nvPr/>
        </p:nvGrpSpPr>
        <p:grpSpPr bwMode="auto">
          <a:xfrm>
            <a:off x="3240088" y="4065588"/>
            <a:ext cx="388937" cy="249237"/>
            <a:chOff x="1593" y="1394"/>
            <a:chExt cx="245" cy="157"/>
          </a:xfrm>
        </p:grpSpPr>
        <p:sp>
          <p:nvSpPr>
            <p:cNvPr id="8336" name="Freeform 149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37" name="Freeform 150"/>
            <p:cNvSpPr>
              <a:spLocks/>
            </p:cNvSpPr>
            <p:nvPr/>
          </p:nvSpPr>
          <p:spPr bwMode="auto">
            <a:xfrm>
              <a:off x="1593" y="1394"/>
              <a:ext cx="72" cy="45"/>
            </a:xfrm>
            <a:custGeom>
              <a:avLst/>
              <a:gdLst>
                <a:gd name="T0" fmla="*/ 72 w 72"/>
                <a:gd name="T1" fmla="*/ 0 h 45"/>
                <a:gd name="T2" fmla="*/ 0 w 72"/>
                <a:gd name="T3" fmla="*/ 0 h 45"/>
                <a:gd name="T4" fmla="*/ 0 w 72"/>
                <a:gd name="T5" fmla="*/ 45 h 45"/>
                <a:gd name="T6" fmla="*/ 72 w 72"/>
                <a:gd name="T7" fmla="*/ 45 h 45"/>
                <a:gd name="T8" fmla="*/ 72 w 72"/>
                <a:gd name="T9" fmla="*/ 0 h 45"/>
                <a:gd name="T10" fmla="*/ 72 w 7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45"/>
                <a:gd name="T20" fmla="*/ 72 w 7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45">
                  <a:moveTo>
                    <a:pt x="72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72" y="4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38" name="Freeform 151"/>
            <p:cNvSpPr>
              <a:spLocks/>
            </p:cNvSpPr>
            <p:nvPr/>
          </p:nvSpPr>
          <p:spPr bwMode="auto">
            <a:xfrm>
              <a:off x="1593" y="1506"/>
              <a:ext cx="72" cy="45"/>
            </a:xfrm>
            <a:custGeom>
              <a:avLst/>
              <a:gdLst>
                <a:gd name="T0" fmla="*/ 0 w 72"/>
                <a:gd name="T1" fmla="*/ 0 h 45"/>
                <a:gd name="T2" fmla="*/ 0 w 72"/>
                <a:gd name="T3" fmla="*/ 45 h 45"/>
                <a:gd name="T4" fmla="*/ 72 w 72"/>
                <a:gd name="T5" fmla="*/ 45 h 45"/>
                <a:gd name="T6" fmla="*/ 72 w 72"/>
                <a:gd name="T7" fmla="*/ 0 h 45"/>
                <a:gd name="T8" fmla="*/ 0 w 72"/>
                <a:gd name="T9" fmla="*/ 0 h 45"/>
                <a:gd name="T10" fmla="*/ 0 w 7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45"/>
                <a:gd name="T20" fmla="*/ 72 w 7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45">
                  <a:moveTo>
                    <a:pt x="0" y="0"/>
                  </a:moveTo>
                  <a:lnTo>
                    <a:pt x="0" y="45"/>
                  </a:lnTo>
                  <a:lnTo>
                    <a:pt x="72" y="45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39" name="Freeform 152"/>
            <p:cNvSpPr>
              <a:spLocks/>
            </p:cNvSpPr>
            <p:nvPr/>
          </p:nvSpPr>
          <p:spPr bwMode="auto">
            <a:xfrm>
              <a:off x="1736" y="1506"/>
              <a:ext cx="102" cy="45"/>
            </a:xfrm>
            <a:custGeom>
              <a:avLst/>
              <a:gdLst>
                <a:gd name="T0" fmla="*/ 0 w 102"/>
                <a:gd name="T1" fmla="*/ 45 h 45"/>
                <a:gd name="T2" fmla="*/ 102 w 102"/>
                <a:gd name="T3" fmla="*/ 45 h 45"/>
                <a:gd name="T4" fmla="*/ 102 w 102"/>
                <a:gd name="T5" fmla="*/ 0 h 45"/>
                <a:gd name="T6" fmla="*/ 0 w 102"/>
                <a:gd name="T7" fmla="*/ 0 h 45"/>
                <a:gd name="T8" fmla="*/ 0 w 102"/>
                <a:gd name="T9" fmla="*/ 45 h 45"/>
                <a:gd name="T10" fmla="*/ 0 w 102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45"/>
                <a:gd name="T20" fmla="*/ 102 w 10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45">
                  <a:moveTo>
                    <a:pt x="0" y="45"/>
                  </a:moveTo>
                  <a:lnTo>
                    <a:pt x="102" y="45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40" name="Freeform 153"/>
            <p:cNvSpPr>
              <a:spLocks/>
            </p:cNvSpPr>
            <p:nvPr/>
          </p:nvSpPr>
          <p:spPr bwMode="auto">
            <a:xfrm>
              <a:off x="1736" y="1394"/>
              <a:ext cx="102" cy="45"/>
            </a:xfrm>
            <a:custGeom>
              <a:avLst/>
              <a:gdLst>
                <a:gd name="T0" fmla="*/ 0 w 102"/>
                <a:gd name="T1" fmla="*/ 0 h 45"/>
                <a:gd name="T2" fmla="*/ 0 w 102"/>
                <a:gd name="T3" fmla="*/ 45 h 45"/>
                <a:gd name="T4" fmla="*/ 102 w 102"/>
                <a:gd name="T5" fmla="*/ 45 h 45"/>
                <a:gd name="T6" fmla="*/ 102 w 102"/>
                <a:gd name="T7" fmla="*/ 0 h 45"/>
                <a:gd name="T8" fmla="*/ 0 w 102"/>
                <a:gd name="T9" fmla="*/ 0 h 45"/>
                <a:gd name="T10" fmla="*/ 0 w 10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45"/>
                <a:gd name="T20" fmla="*/ 102 w 10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45">
                  <a:moveTo>
                    <a:pt x="0" y="0"/>
                  </a:moveTo>
                  <a:lnTo>
                    <a:pt x="0" y="45"/>
                  </a:lnTo>
                  <a:lnTo>
                    <a:pt x="102" y="45"/>
                  </a:lnTo>
                  <a:lnTo>
                    <a:pt x="1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41" name="Freeform 154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125 w 245"/>
                <a:gd name="T1" fmla="*/ 157 h 157"/>
                <a:gd name="T2" fmla="*/ 125 w 245"/>
                <a:gd name="T3" fmla="*/ 95 h 157"/>
                <a:gd name="T4" fmla="*/ 245 w 245"/>
                <a:gd name="T5" fmla="*/ 95 h 157"/>
                <a:gd name="T6" fmla="*/ 245 w 245"/>
                <a:gd name="T7" fmla="*/ 62 h 157"/>
                <a:gd name="T8" fmla="*/ 125 w 245"/>
                <a:gd name="T9" fmla="*/ 62 h 157"/>
                <a:gd name="T10" fmla="*/ 125 w 245"/>
                <a:gd name="T11" fmla="*/ 0 h 157"/>
                <a:gd name="T12" fmla="*/ 90 w 245"/>
                <a:gd name="T13" fmla="*/ 0 h 157"/>
                <a:gd name="T14" fmla="*/ 90 w 245"/>
                <a:gd name="T15" fmla="*/ 62 h 157"/>
                <a:gd name="T16" fmla="*/ 0 w 245"/>
                <a:gd name="T17" fmla="*/ 62 h 157"/>
                <a:gd name="T18" fmla="*/ 0 w 245"/>
                <a:gd name="T19" fmla="*/ 95 h 157"/>
                <a:gd name="T20" fmla="*/ 90 w 245"/>
                <a:gd name="T21" fmla="*/ 95 h 157"/>
                <a:gd name="T22" fmla="*/ 90 w 245"/>
                <a:gd name="T23" fmla="*/ 157 h 157"/>
                <a:gd name="T24" fmla="*/ 125 w 245"/>
                <a:gd name="T25" fmla="*/ 157 h 157"/>
                <a:gd name="T26" fmla="*/ 125 w 245"/>
                <a:gd name="T27" fmla="*/ 157 h 1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5"/>
                <a:gd name="T43" fmla="*/ 0 h 157"/>
                <a:gd name="T44" fmla="*/ 245 w 245"/>
                <a:gd name="T45" fmla="*/ 157 h 1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5" h="157">
                  <a:moveTo>
                    <a:pt x="125" y="157"/>
                  </a:moveTo>
                  <a:lnTo>
                    <a:pt x="125" y="95"/>
                  </a:lnTo>
                  <a:lnTo>
                    <a:pt x="245" y="95"/>
                  </a:lnTo>
                  <a:lnTo>
                    <a:pt x="245" y="62"/>
                  </a:lnTo>
                  <a:lnTo>
                    <a:pt x="125" y="62"/>
                  </a:lnTo>
                  <a:lnTo>
                    <a:pt x="125" y="0"/>
                  </a:lnTo>
                  <a:lnTo>
                    <a:pt x="90" y="0"/>
                  </a:lnTo>
                  <a:lnTo>
                    <a:pt x="90" y="62"/>
                  </a:lnTo>
                  <a:lnTo>
                    <a:pt x="0" y="62"/>
                  </a:lnTo>
                  <a:lnTo>
                    <a:pt x="0" y="95"/>
                  </a:lnTo>
                  <a:lnTo>
                    <a:pt x="90" y="95"/>
                  </a:lnTo>
                  <a:lnTo>
                    <a:pt x="90" y="157"/>
                  </a:lnTo>
                  <a:lnTo>
                    <a:pt x="125" y="157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42" name="Freeform 155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8" name="Group 156"/>
          <p:cNvGrpSpPr>
            <a:grpSpLocks/>
          </p:cNvGrpSpPr>
          <p:nvPr/>
        </p:nvGrpSpPr>
        <p:grpSpPr bwMode="auto">
          <a:xfrm>
            <a:off x="2190750" y="4065588"/>
            <a:ext cx="390525" cy="249237"/>
            <a:chOff x="1593" y="1143"/>
            <a:chExt cx="245" cy="157"/>
          </a:xfrm>
        </p:grpSpPr>
        <p:sp>
          <p:nvSpPr>
            <p:cNvPr id="8332" name="Freeform 157"/>
            <p:cNvSpPr>
              <a:spLocks/>
            </p:cNvSpPr>
            <p:nvPr/>
          </p:nvSpPr>
          <p:spPr bwMode="auto">
            <a:xfrm>
              <a:off x="1593" y="1143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33" name="Freeform 158"/>
            <p:cNvSpPr>
              <a:spLocks/>
            </p:cNvSpPr>
            <p:nvPr/>
          </p:nvSpPr>
          <p:spPr bwMode="auto">
            <a:xfrm>
              <a:off x="1593" y="1143"/>
              <a:ext cx="245" cy="45"/>
            </a:xfrm>
            <a:custGeom>
              <a:avLst/>
              <a:gdLst>
                <a:gd name="T0" fmla="*/ 245 w 245"/>
                <a:gd name="T1" fmla="*/ 45 h 45"/>
                <a:gd name="T2" fmla="*/ 245 w 245"/>
                <a:gd name="T3" fmla="*/ 0 h 45"/>
                <a:gd name="T4" fmla="*/ 0 w 245"/>
                <a:gd name="T5" fmla="*/ 0 h 45"/>
                <a:gd name="T6" fmla="*/ 0 w 245"/>
                <a:gd name="T7" fmla="*/ 45 h 45"/>
                <a:gd name="T8" fmla="*/ 245 w 245"/>
                <a:gd name="T9" fmla="*/ 45 h 45"/>
                <a:gd name="T10" fmla="*/ 245 w 245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45"/>
                <a:gd name="T20" fmla="*/ 245 w 245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45">
                  <a:moveTo>
                    <a:pt x="245" y="45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45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34" name="Freeform 159"/>
            <p:cNvSpPr>
              <a:spLocks/>
            </p:cNvSpPr>
            <p:nvPr/>
          </p:nvSpPr>
          <p:spPr bwMode="auto">
            <a:xfrm>
              <a:off x="1593" y="1249"/>
              <a:ext cx="245" cy="51"/>
            </a:xfrm>
            <a:custGeom>
              <a:avLst/>
              <a:gdLst>
                <a:gd name="T0" fmla="*/ 245 w 245"/>
                <a:gd name="T1" fmla="*/ 51 h 51"/>
                <a:gd name="T2" fmla="*/ 245 w 245"/>
                <a:gd name="T3" fmla="*/ 0 h 51"/>
                <a:gd name="T4" fmla="*/ 0 w 245"/>
                <a:gd name="T5" fmla="*/ 0 h 51"/>
                <a:gd name="T6" fmla="*/ 0 w 245"/>
                <a:gd name="T7" fmla="*/ 51 h 51"/>
                <a:gd name="T8" fmla="*/ 245 w 245"/>
                <a:gd name="T9" fmla="*/ 51 h 51"/>
                <a:gd name="T10" fmla="*/ 245 w 245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1"/>
                <a:gd name="T20" fmla="*/ 245 w 245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1">
                  <a:moveTo>
                    <a:pt x="245" y="51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5" y="5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35" name="Freeform 160"/>
            <p:cNvSpPr>
              <a:spLocks/>
            </p:cNvSpPr>
            <p:nvPr/>
          </p:nvSpPr>
          <p:spPr bwMode="auto">
            <a:xfrm>
              <a:off x="1593" y="1143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9" name="Group 161"/>
          <p:cNvGrpSpPr>
            <a:grpSpLocks/>
          </p:cNvGrpSpPr>
          <p:nvPr/>
        </p:nvGrpSpPr>
        <p:grpSpPr bwMode="auto">
          <a:xfrm>
            <a:off x="1223963" y="4065588"/>
            <a:ext cx="388937" cy="247650"/>
            <a:chOff x="1593" y="892"/>
            <a:chExt cx="245" cy="156"/>
          </a:xfrm>
        </p:grpSpPr>
        <p:sp>
          <p:nvSpPr>
            <p:cNvPr id="8328" name="Freeform 162"/>
            <p:cNvSpPr>
              <a:spLocks/>
            </p:cNvSpPr>
            <p:nvPr/>
          </p:nvSpPr>
          <p:spPr bwMode="auto">
            <a:xfrm>
              <a:off x="1593" y="892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29" name="Freeform 163"/>
            <p:cNvSpPr>
              <a:spLocks/>
            </p:cNvSpPr>
            <p:nvPr/>
          </p:nvSpPr>
          <p:spPr bwMode="auto">
            <a:xfrm>
              <a:off x="1593" y="892"/>
              <a:ext cx="245" cy="50"/>
            </a:xfrm>
            <a:custGeom>
              <a:avLst/>
              <a:gdLst>
                <a:gd name="T0" fmla="*/ 245 w 245"/>
                <a:gd name="T1" fmla="*/ 50 h 50"/>
                <a:gd name="T2" fmla="*/ 245 w 245"/>
                <a:gd name="T3" fmla="*/ 0 h 50"/>
                <a:gd name="T4" fmla="*/ 0 w 245"/>
                <a:gd name="T5" fmla="*/ 0 h 50"/>
                <a:gd name="T6" fmla="*/ 0 w 245"/>
                <a:gd name="T7" fmla="*/ 50 h 50"/>
                <a:gd name="T8" fmla="*/ 245 w 245"/>
                <a:gd name="T9" fmla="*/ 50 h 50"/>
                <a:gd name="T10" fmla="*/ 245 w 245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0"/>
                <a:gd name="T20" fmla="*/ 245 w 245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0">
                  <a:moveTo>
                    <a:pt x="245" y="50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5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30" name="Freeform 164"/>
            <p:cNvSpPr>
              <a:spLocks/>
            </p:cNvSpPr>
            <p:nvPr/>
          </p:nvSpPr>
          <p:spPr bwMode="auto">
            <a:xfrm>
              <a:off x="1593" y="998"/>
              <a:ext cx="245" cy="50"/>
            </a:xfrm>
            <a:custGeom>
              <a:avLst/>
              <a:gdLst>
                <a:gd name="T0" fmla="*/ 245 w 245"/>
                <a:gd name="T1" fmla="*/ 50 h 50"/>
                <a:gd name="T2" fmla="*/ 245 w 245"/>
                <a:gd name="T3" fmla="*/ 0 h 50"/>
                <a:gd name="T4" fmla="*/ 0 w 245"/>
                <a:gd name="T5" fmla="*/ 0 h 50"/>
                <a:gd name="T6" fmla="*/ 0 w 245"/>
                <a:gd name="T7" fmla="*/ 50 h 50"/>
                <a:gd name="T8" fmla="*/ 245 w 245"/>
                <a:gd name="T9" fmla="*/ 50 h 50"/>
                <a:gd name="T10" fmla="*/ 245 w 245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0"/>
                <a:gd name="T20" fmla="*/ 245 w 245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0">
                  <a:moveTo>
                    <a:pt x="245" y="50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5" y="50"/>
                  </a:lnTo>
                  <a:close/>
                </a:path>
              </a:pathLst>
            </a:custGeom>
            <a:solidFill>
              <a:srgbClr val="1D93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31" name="Freeform 165"/>
            <p:cNvSpPr>
              <a:spLocks/>
            </p:cNvSpPr>
            <p:nvPr/>
          </p:nvSpPr>
          <p:spPr bwMode="auto">
            <a:xfrm>
              <a:off x="1593" y="892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aphicFrame>
        <p:nvGraphicFramePr>
          <p:cNvPr id="8194" name="Object 166"/>
          <p:cNvGraphicFramePr>
            <a:graphicFrameLocks noChangeAspect="1"/>
          </p:cNvGraphicFramePr>
          <p:nvPr/>
        </p:nvGraphicFramePr>
        <p:xfrm>
          <a:off x="293688" y="5948363"/>
          <a:ext cx="361950" cy="249237"/>
        </p:xfrm>
        <a:graphic>
          <a:graphicData uri="http://schemas.openxmlformats.org/presentationml/2006/ole">
            <p:oleObj spid="_x0000_s657410" name="Clip" r:id="rId4" imgW="3809524" imgH="2619048" progId="">
              <p:embed/>
            </p:oleObj>
          </a:graphicData>
        </a:graphic>
      </p:graphicFrame>
      <p:grpSp>
        <p:nvGrpSpPr>
          <p:cNvPr id="20" name="Group 185"/>
          <p:cNvGrpSpPr>
            <a:grpSpLocks/>
          </p:cNvGrpSpPr>
          <p:nvPr/>
        </p:nvGrpSpPr>
        <p:grpSpPr bwMode="auto">
          <a:xfrm>
            <a:off x="3240088" y="1598613"/>
            <a:ext cx="390525" cy="246062"/>
            <a:chOff x="4185" y="1590"/>
            <a:chExt cx="238" cy="161"/>
          </a:xfrm>
        </p:grpSpPr>
        <p:sp>
          <p:nvSpPr>
            <p:cNvPr id="8301" name="Freeform 186"/>
            <p:cNvSpPr>
              <a:spLocks/>
            </p:cNvSpPr>
            <p:nvPr/>
          </p:nvSpPr>
          <p:spPr bwMode="auto">
            <a:xfrm>
              <a:off x="4185" y="1590"/>
              <a:ext cx="238" cy="52"/>
            </a:xfrm>
            <a:custGeom>
              <a:avLst/>
              <a:gdLst>
                <a:gd name="T0" fmla="*/ 0 w 244"/>
                <a:gd name="T1" fmla="*/ 0 h 50"/>
                <a:gd name="T2" fmla="*/ 20 w 244"/>
                <a:gd name="T3" fmla="*/ 0 h 50"/>
                <a:gd name="T4" fmla="*/ 20 w 244"/>
                <a:gd name="T5" fmla="*/ 5847 h 50"/>
                <a:gd name="T6" fmla="*/ 0 w 244"/>
                <a:gd name="T7" fmla="*/ 5847 h 50"/>
                <a:gd name="T8" fmla="*/ 0 w 244"/>
                <a:gd name="T9" fmla="*/ 0 h 50"/>
                <a:gd name="T10" fmla="*/ 0 w 244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0" y="0"/>
                  </a:moveTo>
                  <a:lnTo>
                    <a:pt x="244" y="0"/>
                  </a:lnTo>
                  <a:lnTo>
                    <a:pt x="244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02" name="Freeform 187"/>
            <p:cNvSpPr>
              <a:spLocks/>
            </p:cNvSpPr>
            <p:nvPr/>
          </p:nvSpPr>
          <p:spPr bwMode="auto">
            <a:xfrm>
              <a:off x="4185" y="1694"/>
              <a:ext cx="238" cy="57"/>
            </a:xfrm>
            <a:custGeom>
              <a:avLst/>
              <a:gdLst>
                <a:gd name="T0" fmla="*/ 0 w 244"/>
                <a:gd name="T1" fmla="*/ 0 h 55"/>
                <a:gd name="T2" fmla="*/ 20 w 244"/>
                <a:gd name="T3" fmla="*/ 0 h 55"/>
                <a:gd name="T4" fmla="*/ 20 w 244"/>
                <a:gd name="T5" fmla="*/ 4238 h 55"/>
                <a:gd name="T6" fmla="*/ 0 w 244"/>
                <a:gd name="T7" fmla="*/ 4238 h 55"/>
                <a:gd name="T8" fmla="*/ 0 w 244"/>
                <a:gd name="T9" fmla="*/ 0 h 55"/>
                <a:gd name="T10" fmla="*/ 0 w 244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5"/>
                <a:gd name="T20" fmla="*/ 244 w 24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5">
                  <a:moveTo>
                    <a:pt x="0" y="0"/>
                  </a:moveTo>
                  <a:lnTo>
                    <a:pt x="244" y="0"/>
                  </a:lnTo>
                  <a:lnTo>
                    <a:pt x="244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0A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03" name="Freeform 188"/>
            <p:cNvSpPr>
              <a:spLocks/>
            </p:cNvSpPr>
            <p:nvPr/>
          </p:nvSpPr>
          <p:spPr bwMode="auto">
            <a:xfrm>
              <a:off x="4185" y="1642"/>
              <a:ext cx="238" cy="57"/>
            </a:xfrm>
            <a:custGeom>
              <a:avLst/>
              <a:gdLst>
                <a:gd name="T0" fmla="*/ 0 w 244"/>
                <a:gd name="T1" fmla="*/ 0 h 56"/>
                <a:gd name="T2" fmla="*/ 20 w 244"/>
                <a:gd name="T3" fmla="*/ 0 h 56"/>
                <a:gd name="T4" fmla="*/ 20 w 244"/>
                <a:gd name="T5" fmla="*/ 456 h 56"/>
                <a:gd name="T6" fmla="*/ 0 w 244"/>
                <a:gd name="T7" fmla="*/ 456 h 56"/>
                <a:gd name="T8" fmla="*/ 0 w 244"/>
                <a:gd name="T9" fmla="*/ 0 h 56"/>
                <a:gd name="T10" fmla="*/ 0 w 244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6"/>
                <a:gd name="T20" fmla="*/ 244 w 244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6">
                  <a:moveTo>
                    <a:pt x="0" y="0"/>
                  </a:moveTo>
                  <a:lnTo>
                    <a:pt x="244" y="0"/>
                  </a:lnTo>
                  <a:lnTo>
                    <a:pt x="244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04" name="Freeform 189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17 w 71"/>
                <a:gd name="T1" fmla="*/ 1532 h 62"/>
                <a:gd name="T2" fmla="*/ 17 w 71"/>
                <a:gd name="T3" fmla="*/ 0 h 62"/>
                <a:gd name="T4" fmla="*/ 0 w 71"/>
                <a:gd name="T5" fmla="*/ 0 h 62"/>
                <a:gd name="T6" fmla="*/ 0 w 71"/>
                <a:gd name="T7" fmla="*/ 1532 h 62"/>
                <a:gd name="T8" fmla="*/ 6 w 71"/>
                <a:gd name="T9" fmla="*/ 2173 h 62"/>
                <a:gd name="T10" fmla="*/ 12 w 71"/>
                <a:gd name="T11" fmla="*/ 2467 h 62"/>
                <a:gd name="T12" fmla="*/ 17 w 71"/>
                <a:gd name="T13" fmla="*/ 2661 h 62"/>
                <a:gd name="T14" fmla="*/ 17 w 71"/>
                <a:gd name="T15" fmla="*/ 2927 h 62"/>
                <a:gd name="T16" fmla="*/ 17 w 71"/>
                <a:gd name="T17" fmla="*/ 2661 h 62"/>
                <a:gd name="T18" fmla="*/ 17 w 71"/>
                <a:gd name="T19" fmla="*/ 2467 h 62"/>
                <a:gd name="T20" fmla="*/ 17 w 71"/>
                <a:gd name="T21" fmla="*/ 2173 h 62"/>
                <a:gd name="T22" fmla="*/ 17 w 71"/>
                <a:gd name="T23" fmla="*/ 1532 h 62"/>
                <a:gd name="T24" fmla="*/ 17 w 71"/>
                <a:gd name="T25" fmla="*/ 1532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62"/>
                <a:gd name="T41" fmla="*/ 71 w 71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62">
                  <a:moveTo>
                    <a:pt x="71" y="34"/>
                  </a:moveTo>
                  <a:lnTo>
                    <a:pt x="71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6" y="45"/>
                  </a:lnTo>
                  <a:lnTo>
                    <a:pt x="12" y="51"/>
                  </a:lnTo>
                  <a:lnTo>
                    <a:pt x="24" y="56"/>
                  </a:lnTo>
                  <a:lnTo>
                    <a:pt x="36" y="62"/>
                  </a:lnTo>
                  <a:lnTo>
                    <a:pt x="54" y="56"/>
                  </a:lnTo>
                  <a:lnTo>
                    <a:pt x="60" y="51"/>
                  </a:lnTo>
                  <a:lnTo>
                    <a:pt x="66" y="45"/>
                  </a:lnTo>
                  <a:lnTo>
                    <a:pt x="71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05" name="Freeform 190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17 w 71"/>
                <a:gd name="T1" fmla="*/ 1532 h 62"/>
                <a:gd name="T2" fmla="*/ 17 w 71"/>
                <a:gd name="T3" fmla="*/ 0 h 62"/>
                <a:gd name="T4" fmla="*/ 0 w 71"/>
                <a:gd name="T5" fmla="*/ 0 h 62"/>
                <a:gd name="T6" fmla="*/ 0 w 71"/>
                <a:gd name="T7" fmla="*/ 1532 h 62"/>
                <a:gd name="T8" fmla="*/ 6 w 71"/>
                <a:gd name="T9" fmla="*/ 2173 h 62"/>
                <a:gd name="T10" fmla="*/ 12 w 71"/>
                <a:gd name="T11" fmla="*/ 2467 h 62"/>
                <a:gd name="T12" fmla="*/ 17 w 71"/>
                <a:gd name="T13" fmla="*/ 2661 h 62"/>
                <a:gd name="T14" fmla="*/ 17 w 71"/>
                <a:gd name="T15" fmla="*/ 2927 h 62"/>
                <a:gd name="T16" fmla="*/ 17 w 71"/>
                <a:gd name="T17" fmla="*/ 2661 h 62"/>
                <a:gd name="T18" fmla="*/ 17 w 71"/>
                <a:gd name="T19" fmla="*/ 2467 h 62"/>
                <a:gd name="T20" fmla="*/ 17 w 71"/>
                <a:gd name="T21" fmla="*/ 2173 h 62"/>
                <a:gd name="T22" fmla="*/ 17 w 71"/>
                <a:gd name="T23" fmla="*/ 1532 h 62"/>
                <a:gd name="T24" fmla="*/ 17 w 71"/>
                <a:gd name="T25" fmla="*/ 1532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62"/>
                <a:gd name="T41" fmla="*/ 71 w 71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62">
                  <a:moveTo>
                    <a:pt x="71" y="34"/>
                  </a:moveTo>
                  <a:lnTo>
                    <a:pt x="71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6" y="45"/>
                  </a:lnTo>
                  <a:lnTo>
                    <a:pt x="12" y="51"/>
                  </a:lnTo>
                  <a:lnTo>
                    <a:pt x="24" y="56"/>
                  </a:lnTo>
                  <a:lnTo>
                    <a:pt x="36" y="62"/>
                  </a:lnTo>
                  <a:lnTo>
                    <a:pt x="54" y="56"/>
                  </a:lnTo>
                  <a:lnTo>
                    <a:pt x="60" y="51"/>
                  </a:lnTo>
                  <a:lnTo>
                    <a:pt x="66" y="45"/>
                  </a:lnTo>
                  <a:lnTo>
                    <a:pt x="71" y="34"/>
                  </a:lnTo>
                </a:path>
              </a:pathLst>
            </a:custGeom>
            <a:noFill/>
            <a:ln w="0">
              <a:solidFill>
                <a:srgbClr val="FB0F0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06" name="Freeform 191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17 w 71"/>
                <a:gd name="T1" fmla="*/ 0 h 62"/>
                <a:gd name="T2" fmla="*/ 17 w 71"/>
                <a:gd name="T3" fmla="*/ 1080 h 62"/>
                <a:gd name="T4" fmla="*/ 0 w 71"/>
                <a:gd name="T5" fmla="*/ 1080 h 62"/>
                <a:gd name="T6" fmla="*/ 0 w 71"/>
                <a:gd name="T7" fmla="*/ 1532 h 62"/>
                <a:gd name="T8" fmla="*/ 17 w 71"/>
                <a:gd name="T9" fmla="*/ 1532 h 62"/>
                <a:gd name="T10" fmla="*/ 17 w 71"/>
                <a:gd name="T11" fmla="*/ 2467 h 62"/>
                <a:gd name="T12" fmla="*/ 17 w 71"/>
                <a:gd name="T13" fmla="*/ 2661 h 62"/>
                <a:gd name="T14" fmla="*/ 12 w 71"/>
                <a:gd name="T15" fmla="*/ 2467 h 62"/>
                <a:gd name="T16" fmla="*/ 6 w 71"/>
                <a:gd name="T17" fmla="*/ 2467 h 62"/>
                <a:gd name="T18" fmla="*/ 17 w 71"/>
                <a:gd name="T19" fmla="*/ 2467 h 62"/>
                <a:gd name="T20" fmla="*/ 17 w 71"/>
                <a:gd name="T21" fmla="*/ 2467 h 62"/>
                <a:gd name="T22" fmla="*/ 17 w 71"/>
                <a:gd name="T23" fmla="*/ 2661 h 62"/>
                <a:gd name="T24" fmla="*/ 17 w 71"/>
                <a:gd name="T25" fmla="*/ 2927 h 62"/>
                <a:gd name="T26" fmla="*/ 17 w 71"/>
                <a:gd name="T27" fmla="*/ 2661 h 62"/>
                <a:gd name="T28" fmla="*/ 17 w 71"/>
                <a:gd name="T29" fmla="*/ 1532 h 62"/>
                <a:gd name="T30" fmla="*/ 17 w 71"/>
                <a:gd name="T31" fmla="*/ 1080 h 62"/>
                <a:gd name="T32" fmla="*/ 17 w 71"/>
                <a:gd name="T33" fmla="*/ 1080 h 62"/>
                <a:gd name="T34" fmla="*/ 17 w 71"/>
                <a:gd name="T35" fmla="*/ 1532 h 62"/>
                <a:gd name="T36" fmla="*/ 17 w 71"/>
                <a:gd name="T37" fmla="*/ 1532 h 62"/>
                <a:gd name="T38" fmla="*/ 17 w 71"/>
                <a:gd name="T39" fmla="*/ 1532 h 62"/>
                <a:gd name="T40" fmla="*/ 17 w 71"/>
                <a:gd name="T41" fmla="*/ 1080 h 62"/>
                <a:gd name="T42" fmla="*/ 17 w 71"/>
                <a:gd name="T43" fmla="*/ 0 h 62"/>
                <a:gd name="T44" fmla="*/ 0 w 71"/>
                <a:gd name="T45" fmla="*/ 0 h 62"/>
                <a:gd name="T46" fmla="*/ 0 w 71"/>
                <a:gd name="T47" fmla="*/ 11 h 62"/>
                <a:gd name="T48" fmla="*/ 17 w 71"/>
                <a:gd name="T49" fmla="*/ 11 h 62"/>
                <a:gd name="T50" fmla="*/ 17 w 71"/>
                <a:gd name="T51" fmla="*/ 11 h 62"/>
                <a:gd name="T52" fmla="*/ 17 w 71"/>
                <a:gd name="T53" fmla="*/ 11 h 62"/>
                <a:gd name="T54" fmla="*/ 17 w 71"/>
                <a:gd name="T55" fmla="*/ 0 h 62"/>
                <a:gd name="T56" fmla="*/ 17 w 71"/>
                <a:gd name="T57" fmla="*/ 0 h 62"/>
                <a:gd name="T58" fmla="*/ 17 w 71"/>
                <a:gd name="T59" fmla="*/ 11 h 62"/>
                <a:gd name="T60" fmla="*/ 17 w 71"/>
                <a:gd name="T61" fmla="*/ 1532 h 62"/>
                <a:gd name="T62" fmla="*/ 17 w 71"/>
                <a:gd name="T63" fmla="*/ 1532 h 62"/>
                <a:gd name="T64" fmla="*/ 17 w 71"/>
                <a:gd name="T65" fmla="*/ 2467 h 62"/>
                <a:gd name="T66" fmla="*/ 17 w 71"/>
                <a:gd name="T67" fmla="*/ 2467 h 62"/>
                <a:gd name="T68" fmla="*/ 17 w 71"/>
                <a:gd name="T69" fmla="*/ 2661 h 62"/>
                <a:gd name="T70" fmla="*/ 17 w 71"/>
                <a:gd name="T71" fmla="*/ 2467 h 62"/>
                <a:gd name="T72" fmla="*/ 17 w 71"/>
                <a:gd name="T73" fmla="*/ 2467 h 62"/>
                <a:gd name="T74" fmla="*/ 17 w 71"/>
                <a:gd name="T75" fmla="*/ 2467 h 62"/>
                <a:gd name="T76" fmla="*/ 17 w 71"/>
                <a:gd name="T77" fmla="*/ 1532 h 62"/>
                <a:gd name="T78" fmla="*/ 17 w 71"/>
                <a:gd name="T79" fmla="*/ 1532 h 62"/>
                <a:gd name="T80" fmla="*/ 17 w 71"/>
                <a:gd name="T81" fmla="*/ 1080 h 62"/>
                <a:gd name="T82" fmla="*/ 17 w 71"/>
                <a:gd name="T83" fmla="*/ 1080 h 62"/>
                <a:gd name="T84" fmla="*/ 17 w 71"/>
                <a:gd name="T85" fmla="*/ 1080 h 62"/>
                <a:gd name="T86" fmla="*/ 17 w 71"/>
                <a:gd name="T87" fmla="*/ 0 h 62"/>
                <a:gd name="T88" fmla="*/ 17 w 71"/>
                <a:gd name="T89" fmla="*/ 0 h 62"/>
                <a:gd name="T90" fmla="*/ 17 w 71"/>
                <a:gd name="T91" fmla="*/ 0 h 6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1"/>
                <a:gd name="T139" fmla="*/ 0 h 62"/>
                <a:gd name="T140" fmla="*/ 71 w 71"/>
                <a:gd name="T141" fmla="*/ 62 h 6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1" h="62">
                  <a:moveTo>
                    <a:pt x="30" y="0"/>
                  </a:moveTo>
                  <a:lnTo>
                    <a:pt x="3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18" y="34"/>
                  </a:lnTo>
                  <a:lnTo>
                    <a:pt x="18" y="51"/>
                  </a:lnTo>
                  <a:lnTo>
                    <a:pt x="18" y="56"/>
                  </a:lnTo>
                  <a:lnTo>
                    <a:pt x="12" y="51"/>
                  </a:lnTo>
                  <a:lnTo>
                    <a:pt x="6" y="51"/>
                  </a:lnTo>
                  <a:lnTo>
                    <a:pt x="30" y="51"/>
                  </a:lnTo>
                  <a:lnTo>
                    <a:pt x="42" y="51"/>
                  </a:lnTo>
                  <a:lnTo>
                    <a:pt x="42" y="56"/>
                  </a:lnTo>
                  <a:lnTo>
                    <a:pt x="36" y="62"/>
                  </a:lnTo>
                  <a:lnTo>
                    <a:pt x="30" y="56"/>
                  </a:lnTo>
                  <a:lnTo>
                    <a:pt x="30" y="34"/>
                  </a:lnTo>
                  <a:lnTo>
                    <a:pt x="30" y="23"/>
                  </a:lnTo>
                  <a:lnTo>
                    <a:pt x="42" y="23"/>
                  </a:lnTo>
                  <a:lnTo>
                    <a:pt x="42" y="34"/>
                  </a:lnTo>
                  <a:lnTo>
                    <a:pt x="30" y="34"/>
                  </a:lnTo>
                  <a:lnTo>
                    <a:pt x="18" y="34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lnTo>
                    <a:pt x="60" y="11"/>
                  </a:lnTo>
                  <a:lnTo>
                    <a:pt x="71" y="11"/>
                  </a:lnTo>
                  <a:lnTo>
                    <a:pt x="71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60" y="34"/>
                  </a:lnTo>
                  <a:lnTo>
                    <a:pt x="42" y="34"/>
                  </a:lnTo>
                  <a:lnTo>
                    <a:pt x="42" y="51"/>
                  </a:lnTo>
                  <a:lnTo>
                    <a:pt x="60" y="51"/>
                  </a:lnTo>
                  <a:lnTo>
                    <a:pt x="60" y="56"/>
                  </a:lnTo>
                  <a:lnTo>
                    <a:pt x="60" y="51"/>
                  </a:lnTo>
                  <a:lnTo>
                    <a:pt x="66" y="51"/>
                  </a:lnTo>
                  <a:lnTo>
                    <a:pt x="60" y="51"/>
                  </a:lnTo>
                  <a:lnTo>
                    <a:pt x="60" y="34"/>
                  </a:lnTo>
                  <a:lnTo>
                    <a:pt x="71" y="34"/>
                  </a:lnTo>
                  <a:lnTo>
                    <a:pt x="71" y="23"/>
                  </a:lnTo>
                  <a:lnTo>
                    <a:pt x="60" y="23"/>
                  </a:lnTo>
                  <a:lnTo>
                    <a:pt x="42" y="23"/>
                  </a:lnTo>
                  <a:lnTo>
                    <a:pt x="42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07" name="Freeform 192"/>
            <p:cNvSpPr>
              <a:spLocks/>
            </p:cNvSpPr>
            <p:nvPr/>
          </p:nvSpPr>
          <p:spPr bwMode="auto">
            <a:xfrm>
              <a:off x="4254" y="1608"/>
              <a:ext cx="93" cy="34"/>
            </a:xfrm>
            <a:custGeom>
              <a:avLst/>
              <a:gdLst>
                <a:gd name="T0" fmla="*/ 23 w 95"/>
                <a:gd name="T1" fmla="*/ 1006 h 33"/>
                <a:gd name="T2" fmla="*/ 23 w 95"/>
                <a:gd name="T3" fmla="*/ 1006 h 33"/>
                <a:gd name="T4" fmla="*/ 23 w 95"/>
                <a:gd name="T5" fmla="*/ 1006 h 33"/>
                <a:gd name="T6" fmla="*/ 23 w 95"/>
                <a:gd name="T7" fmla="*/ 1006 h 33"/>
                <a:gd name="T8" fmla="*/ 23 w 95"/>
                <a:gd name="T9" fmla="*/ 1006 h 33"/>
                <a:gd name="T10" fmla="*/ 23 w 95"/>
                <a:gd name="T11" fmla="*/ 1166 h 33"/>
                <a:gd name="T12" fmla="*/ 23 w 95"/>
                <a:gd name="T13" fmla="*/ 1166 h 33"/>
                <a:gd name="T14" fmla="*/ 23 w 95"/>
                <a:gd name="T15" fmla="*/ 11 h 33"/>
                <a:gd name="T16" fmla="*/ 23 w 95"/>
                <a:gd name="T17" fmla="*/ 5 h 33"/>
                <a:gd name="T18" fmla="*/ 23 w 95"/>
                <a:gd name="T19" fmla="*/ 5 h 33"/>
                <a:gd name="T20" fmla="*/ 23 w 95"/>
                <a:gd name="T21" fmla="*/ 0 h 33"/>
                <a:gd name="T22" fmla="*/ 23 w 95"/>
                <a:gd name="T23" fmla="*/ 5 h 33"/>
                <a:gd name="T24" fmla="*/ 23 w 95"/>
                <a:gd name="T25" fmla="*/ 0 h 33"/>
                <a:gd name="T26" fmla="*/ 23 w 95"/>
                <a:gd name="T27" fmla="*/ 5 h 33"/>
                <a:gd name="T28" fmla="*/ 23 w 95"/>
                <a:gd name="T29" fmla="*/ 0 h 33"/>
                <a:gd name="T30" fmla="*/ 18 w 95"/>
                <a:gd name="T31" fmla="*/ 5 h 33"/>
                <a:gd name="T32" fmla="*/ 12 w 95"/>
                <a:gd name="T33" fmla="*/ 5 h 33"/>
                <a:gd name="T34" fmla="*/ 0 w 95"/>
                <a:gd name="T35" fmla="*/ 11 h 33"/>
                <a:gd name="T36" fmla="*/ 12 w 95"/>
                <a:gd name="T37" fmla="*/ 1166 h 33"/>
                <a:gd name="T38" fmla="*/ 18 w 95"/>
                <a:gd name="T39" fmla="*/ 1006 h 33"/>
                <a:gd name="T40" fmla="*/ 23 w 95"/>
                <a:gd name="T41" fmla="*/ 1006 h 33"/>
                <a:gd name="T42" fmla="*/ 23 w 95"/>
                <a:gd name="T43" fmla="*/ 1006 h 33"/>
                <a:gd name="T44" fmla="*/ 23 w 95"/>
                <a:gd name="T45" fmla="*/ 1006 h 33"/>
                <a:gd name="T46" fmla="*/ 23 w 95"/>
                <a:gd name="T47" fmla="*/ 1006 h 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5"/>
                <a:gd name="T73" fmla="*/ 0 h 33"/>
                <a:gd name="T74" fmla="*/ 95 w 95"/>
                <a:gd name="T75" fmla="*/ 33 h 3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5" h="33">
                  <a:moveTo>
                    <a:pt x="48" y="28"/>
                  </a:moveTo>
                  <a:lnTo>
                    <a:pt x="54" y="28"/>
                  </a:lnTo>
                  <a:lnTo>
                    <a:pt x="60" y="28"/>
                  </a:lnTo>
                  <a:lnTo>
                    <a:pt x="66" y="28"/>
                  </a:lnTo>
                  <a:lnTo>
                    <a:pt x="78" y="28"/>
                  </a:lnTo>
                  <a:lnTo>
                    <a:pt x="78" y="33"/>
                  </a:lnTo>
                  <a:lnTo>
                    <a:pt x="83" y="33"/>
                  </a:lnTo>
                  <a:lnTo>
                    <a:pt x="95" y="11"/>
                  </a:lnTo>
                  <a:lnTo>
                    <a:pt x="89" y="5"/>
                  </a:lnTo>
                  <a:lnTo>
                    <a:pt x="78" y="5"/>
                  </a:lnTo>
                  <a:lnTo>
                    <a:pt x="72" y="0"/>
                  </a:lnTo>
                  <a:lnTo>
                    <a:pt x="60" y="5"/>
                  </a:lnTo>
                  <a:lnTo>
                    <a:pt x="48" y="0"/>
                  </a:lnTo>
                  <a:lnTo>
                    <a:pt x="36" y="5"/>
                  </a:lnTo>
                  <a:lnTo>
                    <a:pt x="30" y="0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0" y="11"/>
                  </a:lnTo>
                  <a:lnTo>
                    <a:pt x="12" y="33"/>
                  </a:lnTo>
                  <a:lnTo>
                    <a:pt x="18" y="28"/>
                  </a:lnTo>
                  <a:lnTo>
                    <a:pt x="30" y="28"/>
                  </a:lnTo>
                  <a:lnTo>
                    <a:pt x="36" y="28"/>
                  </a:lnTo>
                  <a:lnTo>
                    <a:pt x="48" y="28"/>
                  </a:lnTo>
                  <a:close/>
                </a:path>
              </a:pathLst>
            </a:custGeom>
            <a:solidFill>
              <a:srgbClr val="2F309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08" name="Freeform 193"/>
            <p:cNvSpPr>
              <a:spLocks/>
            </p:cNvSpPr>
            <p:nvPr/>
          </p:nvSpPr>
          <p:spPr bwMode="auto">
            <a:xfrm>
              <a:off x="4254" y="1608"/>
              <a:ext cx="93" cy="34"/>
            </a:xfrm>
            <a:custGeom>
              <a:avLst/>
              <a:gdLst>
                <a:gd name="T0" fmla="*/ 23 w 95"/>
                <a:gd name="T1" fmla="*/ 1006 h 33"/>
                <a:gd name="T2" fmla="*/ 23 w 95"/>
                <a:gd name="T3" fmla="*/ 1006 h 33"/>
                <a:gd name="T4" fmla="*/ 23 w 95"/>
                <a:gd name="T5" fmla="*/ 1006 h 33"/>
                <a:gd name="T6" fmla="*/ 23 w 95"/>
                <a:gd name="T7" fmla="*/ 1006 h 33"/>
                <a:gd name="T8" fmla="*/ 23 w 95"/>
                <a:gd name="T9" fmla="*/ 1006 h 33"/>
                <a:gd name="T10" fmla="*/ 23 w 95"/>
                <a:gd name="T11" fmla="*/ 1166 h 33"/>
                <a:gd name="T12" fmla="*/ 23 w 95"/>
                <a:gd name="T13" fmla="*/ 1166 h 33"/>
                <a:gd name="T14" fmla="*/ 23 w 95"/>
                <a:gd name="T15" fmla="*/ 11 h 33"/>
                <a:gd name="T16" fmla="*/ 23 w 95"/>
                <a:gd name="T17" fmla="*/ 5 h 33"/>
                <a:gd name="T18" fmla="*/ 23 w 95"/>
                <a:gd name="T19" fmla="*/ 5 h 33"/>
                <a:gd name="T20" fmla="*/ 23 w 95"/>
                <a:gd name="T21" fmla="*/ 0 h 33"/>
                <a:gd name="T22" fmla="*/ 23 w 95"/>
                <a:gd name="T23" fmla="*/ 5 h 33"/>
                <a:gd name="T24" fmla="*/ 23 w 95"/>
                <a:gd name="T25" fmla="*/ 0 h 33"/>
                <a:gd name="T26" fmla="*/ 23 w 95"/>
                <a:gd name="T27" fmla="*/ 5 h 33"/>
                <a:gd name="T28" fmla="*/ 23 w 95"/>
                <a:gd name="T29" fmla="*/ 0 h 33"/>
                <a:gd name="T30" fmla="*/ 18 w 95"/>
                <a:gd name="T31" fmla="*/ 5 h 33"/>
                <a:gd name="T32" fmla="*/ 12 w 95"/>
                <a:gd name="T33" fmla="*/ 5 h 33"/>
                <a:gd name="T34" fmla="*/ 0 w 95"/>
                <a:gd name="T35" fmla="*/ 11 h 33"/>
                <a:gd name="T36" fmla="*/ 12 w 95"/>
                <a:gd name="T37" fmla="*/ 1166 h 33"/>
                <a:gd name="T38" fmla="*/ 18 w 95"/>
                <a:gd name="T39" fmla="*/ 1006 h 33"/>
                <a:gd name="T40" fmla="*/ 23 w 95"/>
                <a:gd name="T41" fmla="*/ 1006 h 33"/>
                <a:gd name="T42" fmla="*/ 23 w 95"/>
                <a:gd name="T43" fmla="*/ 1006 h 33"/>
                <a:gd name="T44" fmla="*/ 23 w 95"/>
                <a:gd name="T45" fmla="*/ 1006 h 33"/>
                <a:gd name="T46" fmla="*/ 23 w 95"/>
                <a:gd name="T47" fmla="*/ 1006 h 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5"/>
                <a:gd name="T73" fmla="*/ 0 h 33"/>
                <a:gd name="T74" fmla="*/ 95 w 95"/>
                <a:gd name="T75" fmla="*/ 33 h 3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5" h="33">
                  <a:moveTo>
                    <a:pt x="48" y="28"/>
                  </a:moveTo>
                  <a:lnTo>
                    <a:pt x="54" y="28"/>
                  </a:lnTo>
                  <a:lnTo>
                    <a:pt x="60" y="28"/>
                  </a:lnTo>
                  <a:lnTo>
                    <a:pt x="66" y="28"/>
                  </a:lnTo>
                  <a:lnTo>
                    <a:pt x="78" y="28"/>
                  </a:lnTo>
                  <a:lnTo>
                    <a:pt x="78" y="33"/>
                  </a:lnTo>
                  <a:lnTo>
                    <a:pt x="83" y="33"/>
                  </a:lnTo>
                  <a:lnTo>
                    <a:pt x="95" y="11"/>
                  </a:lnTo>
                  <a:lnTo>
                    <a:pt x="89" y="5"/>
                  </a:lnTo>
                  <a:lnTo>
                    <a:pt x="78" y="5"/>
                  </a:lnTo>
                  <a:lnTo>
                    <a:pt x="72" y="0"/>
                  </a:lnTo>
                  <a:lnTo>
                    <a:pt x="60" y="5"/>
                  </a:lnTo>
                  <a:lnTo>
                    <a:pt x="48" y="0"/>
                  </a:lnTo>
                  <a:lnTo>
                    <a:pt x="36" y="5"/>
                  </a:lnTo>
                  <a:lnTo>
                    <a:pt x="30" y="0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0" y="11"/>
                  </a:lnTo>
                  <a:lnTo>
                    <a:pt x="12" y="33"/>
                  </a:lnTo>
                  <a:lnTo>
                    <a:pt x="18" y="28"/>
                  </a:lnTo>
                  <a:lnTo>
                    <a:pt x="30" y="28"/>
                  </a:lnTo>
                  <a:lnTo>
                    <a:pt x="36" y="28"/>
                  </a:lnTo>
                  <a:lnTo>
                    <a:pt x="48" y="2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09" name="Freeform 194"/>
            <p:cNvSpPr>
              <a:spLocks/>
            </p:cNvSpPr>
            <p:nvPr/>
          </p:nvSpPr>
          <p:spPr bwMode="auto">
            <a:xfrm>
              <a:off x="4272" y="1608"/>
              <a:ext cx="23" cy="28"/>
            </a:xfrm>
            <a:custGeom>
              <a:avLst/>
              <a:gdLst>
                <a:gd name="T0" fmla="*/ 12 w 24"/>
                <a:gd name="T1" fmla="*/ 5 h 28"/>
                <a:gd name="T2" fmla="*/ 12 w 24"/>
                <a:gd name="T3" fmla="*/ 0 h 28"/>
                <a:gd name="T4" fmla="*/ 0 w 24"/>
                <a:gd name="T5" fmla="*/ 5 h 28"/>
                <a:gd name="T6" fmla="*/ 6 w 24"/>
                <a:gd name="T7" fmla="*/ 28 h 28"/>
                <a:gd name="T8" fmla="*/ 12 w 24"/>
                <a:gd name="T9" fmla="*/ 28 h 28"/>
                <a:gd name="T10" fmla="*/ 12 w 24"/>
                <a:gd name="T11" fmla="*/ 28 h 28"/>
                <a:gd name="T12" fmla="*/ 12 w 24"/>
                <a:gd name="T13" fmla="*/ 5 h 28"/>
                <a:gd name="T14" fmla="*/ 12 w 24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28"/>
                <a:gd name="T26" fmla="*/ 24 w 24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28">
                  <a:moveTo>
                    <a:pt x="18" y="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8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6067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10" name="Freeform 195"/>
            <p:cNvSpPr>
              <a:spLocks/>
            </p:cNvSpPr>
            <p:nvPr/>
          </p:nvSpPr>
          <p:spPr bwMode="auto">
            <a:xfrm>
              <a:off x="4272" y="1608"/>
              <a:ext cx="23" cy="28"/>
            </a:xfrm>
            <a:custGeom>
              <a:avLst/>
              <a:gdLst>
                <a:gd name="T0" fmla="*/ 12 w 24"/>
                <a:gd name="T1" fmla="*/ 5 h 28"/>
                <a:gd name="T2" fmla="*/ 12 w 24"/>
                <a:gd name="T3" fmla="*/ 0 h 28"/>
                <a:gd name="T4" fmla="*/ 0 w 24"/>
                <a:gd name="T5" fmla="*/ 5 h 28"/>
                <a:gd name="T6" fmla="*/ 6 w 24"/>
                <a:gd name="T7" fmla="*/ 28 h 28"/>
                <a:gd name="T8" fmla="*/ 12 w 24"/>
                <a:gd name="T9" fmla="*/ 28 h 28"/>
                <a:gd name="T10" fmla="*/ 12 w 24"/>
                <a:gd name="T11" fmla="*/ 28 h 28"/>
                <a:gd name="T12" fmla="*/ 12 w 24"/>
                <a:gd name="T13" fmla="*/ 5 h 28"/>
                <a:gd name="T14" fmla="*/ 12 w 24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28"/>
                <a:gd name="T26" fmla="*/ 24 w 24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28">
                  <a:moveTo>
                    <a:pt x="18" y="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8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18" y="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11" name="Freeform 196"/>
            <p:cNvSpPr>
              <a:spLocks/>
            </p:cNvSpPr>
            <p:nvPr/>
          </p:nvSpPr>
          <p:spPr bwMode="auto">
            <a:xfrm>
              <a:off x="4313" y="1608"/>
              <a:ext cx="17" cy="28"/>
            </a:xfrm>
            <a:custGeom>
              <a:avLst/>
              <a:gdLst>
                <a:gd name="T0" fmla="*/ 0 w 18"/>
                <a:gd name="T1" fmla="*/ 5 h 28"/>
                <a:gd name="T2" fmla="*/ 9 w 18"/>
                <a:gd name="T3" fmla="*/ 0 h 28"/>
                <a:gd name="T4" fmla="*/ 9 w 18"/>
                <a:gd name="T5" fmla="*/ 5 h 28"/>
                <a:gd name="T6" fmla="*/ 9 w 18"/>
                <a:gd name="T7" fmla="*/ 28 h 28"/>
                <a:gd name="T8" fmla="*/ 6 w 18"/>
                <a:gd name="T9" fmla="*/ 28 h 28"/>
                <a:gd name="T10" fmla="*/ 0 w 18"/>
                <a:gd name="T11" fmla="*/ 28 h 28"/>
                <a:gd name="T12" fmla="*/ 0 w 18"/>
                <a:gd name="T13" fmla="*/ 5 h 28"/>
                <a:gd name="T14" fmla="*/ 0 w 18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8"/>
                <a:gd name="T26" fmla="*/ 18 w 18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8">
                  <a:moveTo>
                    <a:pt x="0" y="5"/>
                  </a:moveTo>
                  <a:lnTo>
                    <a:pt x="12" y="0"/>
                  </a:lnTo>
                  <a:lnTo>
                    <a:pt x="18" y="5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0" y="2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067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12" name="Freeform 197"/>
            <p:cNvSpPr>
              <a:spLocks/>
            </p:cNvSpPr>
            <p:nvPr/>
          </p:nvSpPr>
          <p:spPr bwMode="auto">
            <a:xfrm>
              <a:off x="4313" y="1608"/>
              <a:ext cx="17" cy="28"/>
            </a:xfrm>
            <a:custGeom>
              <a:avLst/>
              <a:gdLst>
                <a:gd name="T0" fmla="*/ 0 w 18"/>
                <a:gd name="T1" fmla="*/ 5 h 28"/>
                <a:gd name="T2" fmla="*/ 9 w 18"/>
                <a:gd name="T3" fmla="*/ 0 h 28"/>
                <a:gd name="T4" fmla="*/ 9 w 18"/>
                <a:gd name="T5" fmla="*/ 5 h 28"/>
                <a:gd name="T6" fmla="*/ 9 w 18"/>
                <a:gd name="T7" fmla="*/ 28 h 28"/>
                <a:gd name="T8" fmla="*/ 6 w 18"/>
                <a:gd name="T9" fmla="*/ 28 h 28"/>
                <a:gd name="T10" fmla="*/ 0 w 18"/>
                <a:gd name="T11" fmla="*/ 28 h 28"/>
                <a:gd name="T12" fmla="*/ 0 w 18"/>
                <a:gd name="T13" fmla="*/ 5 h 28"/>
                <a:gd name="T14" fmla="*/ 0 w 18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8"/>
                <a:gd name="T26" fmla="*/ 18 w 18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8">
                  <a:moveTo>
                    <a:pt x="0" y="5"/>
                  </a:moveTo>
                  <a:lnTo>
                    <a:pt x="12" y="0"/>
                  </a:lnTo>
                  <a:lnTo>
                    <a:pt x="18" y="5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0" y="28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13" name="Freeform 198"/>
            <p:cNvSpPr>
              <a:spLocks/>
            </p:cNvSpPr>
            <p:nvPr/>
          </p:nvSpPr>
          <p:spPr bwMode="auto">
            <a:xfrm>
              <a:off x="4260" y="1619"/>
              <a:ext cx="12" cy="5"/>
            </a:xfrm>
            <a:custGeom>
              <a:avLst/>
              <a:gdLst>
                <a:gd name="T0" fmla="*/ 0 w 12"/>
                <a:gd name="T1" fmla="*/ 5 h 5"/>
                <a:gd name="T2" fmla="*/ 6 w 12"/>
                <a:gd name="T3" fmla="*/ 5 h 5"/>
                <a:gd name="T4" fmla="*/ 6 w 12"/>
                <a:gd name="T5" fmla="*/ 5 h 5"/>
                <a:gd name="T6" fmla="*/ 6 w 12"/>
                <a:gd name="T7" fmla="*/ 5 h 5"/>
                <a:gd name="T8" fmla="*/ 6 w 12"/>
                <a:gd name="T9" fmla="*/ 5 h 5"/>
                <a:gd name="T10" fmla="*/ 6 w 12"/>
                <a:gd name="T11" fmla="*/ 5 h 5"/>
                <a:gd name="T12" fmla="*/ 12 w 12"/>
                <a:gd name="T13" fmla="*/ 5 h 5"/>
                <a:gd name="T14" fmla="*/ 12 w 12"/>
                <a:gd name="T15" fmla="*/ 5 h 5"/>
                <a:gd name="T16" fmla="*/ 12 w 12"/>
                <a:gd name="T17" fmla="*/ 0 h 5"/>
                <a:gd name="T18" fmla="*/ 6 w 12"/>
                <a:gd name="T19" fmla="*/ 0 h 5"/>
                <a:gd name="T20" fmla="*/ 6 w 12"/>
                <a:gd name="T21" fmla="*/ 0 h 5"/>
                <a:gd name="T22" fmla="*/ 6 w 12"/>
                <a:gd name="T23" fmla="*/ 0 h 5"/>
                <a:gd name="T24" fmla="*/ 0 w 12"/>
                <a:gd name="T25" fmla="*/ 5 h 5"/>
                <a:gd name="T26" fmla="*/ 0 w 12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"/>
                <a:gd name="T43" fmla="*/ 0 h 5"/>
                <a:gd name="T44" fmla="*/ 12 w 12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" h="5">
                  <a:moveTo>
                    <a:pt x="0" y="5"/>
                  </a:moveTo>
                  <a:lnTo>
                    <a:pt x="6" y="5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14" name="Freeform 199"/>
            <p:cNvSpPr>
              <a:spLocks/>
            </p:cNvSpPr>
            <p:nvPr/>
          </p:nvSpPr>
          <p:spPr bwMode="auto">
            <a:xfrm>
              <a:off x="4266" y="1630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0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12 w 12"/>
                <a:gd name="T13" fmla="*/ 0 h 6"/>
                <a:gd name="T14" fmla="*/ 12 w 12"/>
                <a:gd name="T15" fmla="*/ 0 h 6"/>
                <a:gd name="T16" fmla="*/ 12 w 12"/>
                <a:gd name="T17" fmla="*/ 0 h 6"/>
                <a:gd name="T18" fmla="*/ 6 w 12"/>
                <a:gd name="T19" fmla="*/ 0 h 6"/>
                <a:gd name="T20" fmla="*/ 6 w 12"/>
                <a:gd name="T21" fmla="*/ 0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6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"/>
                <a:gd name="T46" fmla="*/ 0 h 6"/>
                <a:gd name="T47" fmla="*/ 12 w 12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15" name="Freeform 200"/>
            <p:cNvSpPr>
              <a:spLocks/>
            </p:cNvSpPr>
            <p:nvPr/>
          </p:nvSpPr>
          <p:spPr bwMode="auto">
            <a:xfrm>
              <a:off x="4272" y="1613"/>
              <a:ext cx="17" cy="11"/>
            </a:xfrm>
            <a:custGeom>
              <a:avLst/>
              <a:gdLst>
                <a:gd name="T0" fmla="*/ 9 w 18"/>
                <a:gd name="T1" fmla="*/ 0 h 11"/>
                <a:gd name="T2" fmla="*/ 9 w 18"/>
                <a:gd name="T3" fmla="*/ 0 h 11"/>
                <a:gd name="T4" fmla="*/ 6 w 18"/>
                <a:gd name="T5" fmla="*/ 0 h 11"/>
                <a:gd name="T6" fmla="*/ 0 w 18"/>
                <a:gd name="T7" fmla="*/ 6 h 11"/>
                <a:gd name="T8" fmla="*/ 6 w 18"/>
                <a:gd name="T9" fmla="*/ 11 h 11"/>
                <a:gd name="T10" fmla="*/ 9 w 18"/>
                <a:gd name="T11" fmla="*/ 6 h 11"/>
                <a:gd name="T12" fmla="*/ 9 w 18"/>
                <a:gd name="T13" fmla="*/ 6 h 11"/>
                <a:gd name="T14" fmla="*/ 9 w 18"/>
                <a:gd name="T15" fmla="*/ 6 h 11"/>
                <a:gd name="T16" fmla="*/ 9 w 18"/>
                <a:gd name="T17" fmla="*/ 0 h 11"/>
                <a:gd name="T18" fmla="*/ 9 w 18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1"/>
                <a:gd name="T32" fmla="*/ 18 w 1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1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1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16" name="Freeform 201"/>
            <p:cNvSpPr>
              <a:spLocks/>
            </p:cNvSpPr>
            <p:nvPr/>
          </p:nvSpPr>
          <p:spPr bwMode="auto">
            <a:xfrm>
              <a:off x="4278" y="1624"/>
              <a:ext cx="17" cy="6"/>
            </a:xfrm>
            <a:custGeom>
              <a:avLst/>
              <a:gdLst>
                <a:gd name="T0" fmla="*/ 9 w 18"/>
                <a:gd name="T1" fmla="*/ 0 h 6"/>
                <a:gd name="T2" fmla="*/ 9 w 18"/>
                <a:gd name="T3" fmla="*/ 0 h 6"/>
                <a:gd name="T4" fmla="*/ 6 w 18"/>
                <a:gd name="T5" fmla="*/ 0 h 6"/>
                <a:gd name="T6" fmla="*/ 0 w 18"/>
                <a:gd name="T7" fmla="*/ 0 h 6"/>
                <a:gd name="T8" fmla="*/ 0 w 18"/>
                <a:gd name="T9" fmla="*/ 6 h 6"/>
                <a:gd name="T10" fmla="*/ 6 w 18"/>
                <a:gd name="T11" fmla="*/ 6 h 6"/>
                <a:gd name="T12" fmla="*/ 9 w 18"/>
                <a:gd name="T13" fmla="*/ 6 h 6"/>
                <a:gd name="T14" fmla="*/ 9 w 18"/>
                <a:gd name="T15" fmla="*/ 6 h 6"/>
                <a:gd name="T16" fmla="*/ 9 w 18"/>
                <a:gd name="T17" fmla="*/ 0 h 6"/>
                <a:gd name="T18" fmla="*/ 9 w 18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17" name="Freeform 202"/>
            <p:cNvSpPr>
              <a:spLocks/>
            </p:cNvSpPr>
            <p:nvPr/>
          </p:nvSpPr>
          <p:spPr bwMode="auto">
            <a:xfrm>
              <a:off x="4330" y="1613"/>
              <a:ext cx="11" cy="11"/>
            </a:xfrm>
            <a:custGeom>
              <a:avLst/>
              <a:gdLst>
                <a:gd name="T0" fmla="*/ 5 w 11"/>
                <a:gd name="T1" fmla="*/ 0 h 11"/>
                <a:gd name="T2" fmla="*/ 5 w 11"/>
                <a:gd name="T3" fmla="*/ 6 h 11"/>
                <a:gd name="T4" fmla="*/ 5 w 11"/>
                <a:gd name="T5" fmla="*/ 6 h 11"/>
                <a:gd name="T6" fmla="*/ 5 w 11"/>
                <a:gd name="T7" fmla="*/ 6 h 11"/>
                <a:gd name="T8" fmla="*/ 0 w 11"/>
                <a:gd name="T9" fmla="*/ 6 h 11"/>
                <a:gd name="T10" fmla="*/ 5 w 11"/>
                <a:gd name="T11" fmla="*/ 11 h 11"/>
                <a:gd name="T12" fmla="*/ 5 w 11"/>
                <a:gd name="T13" fmla="*/ 11 h 11"/>
                <a:gd name="T14" fmla="*/ 5 w 11"/>
                <a:gd name="T15" fmla="*/ 11 h 11"/>
                <a:gd name="T16" fmla="*/ 11 w 11"/>
                <a:gd name="T17" fmla="*/ 11 h 11"/>
                <a:gd name="T18" fmla="*/ 11 w 11"/>
                <a:gd name="T19" fmla="*/ 6 h 11"/>
                <a:gd name="T20" fmla="*/ 11 w 11"/>
                <a:gd name="T21" fmla="*/ 6 h 11"/>
                <a:gd name="T22" fmla="*/ 11 w 11"/>
                <a:gd name="T23" fmla="*/ 6 h 11"/>
                <a:gd name="T24" fmla="*/ 5 w 11"/>
                <a:gd name="T25" fmla="*/ 0 h 11"/>
                <a:gd name="T26" fmla="*/ 5 w 11"/>
                <a:gd name="T27" fmla="*/ 0 h 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"/>
                <a:gd name="T43" fmla="*/ 0 h 11"/>
                <a:gd name="T44" fmla="*/ 11 w 11"/>
                <a:gd name="T45" fmla="*/ 11 h 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" h="11">
                  <a:moveTo>
                    <a:pt x="5" y="0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5" y="11"/>
                  </a:lnTo>
                  <a:lnTo>
                    <a:pt x="11" y="11"/>
                  </a:lnTo>
                  <a:lnTo>
                    <a:pt x="11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18" name="Freeform 203"/>
            <p:cNvSpPr>
              <a:spLocks/>
            </p:cNvSpPr>
            <p:nvPr/>
          </p:nvSpPr>
          <p:spPr bwMode="auto">
            <a:xfrm>
              <a:off x="4324" y="1624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11 w 17"/>
                <a:gd name="T5" fmla="*/ 0 h 12"/>
                <a:gd name="T6" fmla="*/ 11 w 17"/>
                <a:gd name="T7" fmla="*/ 0 h 12"/>
                <a:gd name="T8" fmla="*/ 17 w 17"/>
                <a:gd name="T9" fmla="*/ 0 h 12"/>
                <a:gd name="T10" fmla="*/ 17 w 17"/>
                <a:gd name="T11" fmla="*/ 6 h 12"/>
                <a:gd name="T12" fmla="*/ 11 w 17"/>
                <a:gd name="T13" fmla="*/ 12 h 12"/>
                <a:gd name="T14" fmla="*/ 11 w 17"/>
                <a:gd name="T15" fmla="*/ 12 h 12"/>
                <a:gd name="T16" fmla="*/ 6 w 17"/>
                <a:gd name="T17" fmla="*/ 12 h 12"/>
                <a:gd name="T18" fmla="*/ 0 w 17"/>
                <a:gd name="T19" fmla="*/ 12 h 12"/>
                <a:gd name="T20" fmla="*/ 6 w 17"/>
                <a:gd name="T21" fmla="*/ 0 h 12"/>
                <a:gd name="T22" fmla="*/ 6 w 17"/>
                <a:gd name="T23" fmla="*/ 0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2"/>
                <a:gd name="T38" fmla="*/ 17 w 17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19" name="Freeform 204"/>
            <p:cNvSpPr>
              <a:spLocks/>
            </p:cNvSpPr>
            <p:nvPr/>
          </p:nvSpPr>
          <p:spPr bwMode="auto">
            <a:xfrm>
              <a:off x="4324" y="1624"/>
              <a:ext cx="17" cy="12"/>
            </a:xfrm>
            <a:custGeom>
              <a:avLst/>
              <a:gdLst>
                <a:gd name="T0" fmla="*/ 0 w 17"/>
                <a:gd name="T1" fmla="*/ 0 h 12"/>
                <a:gd name="T2" fmla="*/ 6 w 17"/>
                <a:gd name="T3" fmla="*/ 0 h 12"/>
                <a:gd name="T4" fmla="*/ 11 w 17"/>
                <a:gd name="T5" fmla="*/ 6 h 12"/>
                <a:gd name="T6" fmla="*/ 11 w 17"/>
                <a:gd name="T7" fmla="*/ 6 h 12"/>
                <a:gd name="T8" fmla="*/ 17 w 17"/>
                <a:gd name="T9" fmla="*/ 6 h 12"/>
                <a:gd name="T10" fmla="*/ 11 w 17"/>
                <a:gd name="T11" fmla="*/ 12 h 12"/>
                <a:gd name="T12" fmla="*/ 11 w 17"/>
                <a:gd name="T13" fmla="*/ 12 h 12"/>
                <a:gd name="T14" fmla="*/ 6 w 17"/>
                <a:gd name="T15" fmla="*/ 12 h 12"/>
                <a:gd name="T16" fmla="*/ 0 w 17"/>
                <a:gd name="T17" fmla="*/ 6 h 12"/>
                <a:gd name="T18" fmla="*/ 0 w 17"/>
                <a:gd name="T19" fmla="*/ 0 h 12"/>
                <a:gd name="T20" fmla="*/ 0 w 17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2"/>
                <a:gd name="T35" fmla="*/ 17 w 17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2">
                  <a:moveTo>
                    <a:pt x="0" y="0"/>
                  </a:moveTo>
                  <a:lnTo>
                    <a:pt x="6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20" name="Freeform 205"/>
            <p:cNvSpPr>
              <a:spLocks/>
            </p:cNvSpPr>
            <p:nvPr/>
          </p:nvSpPr>
          <p:spPr bwMode="auto">
            <a:xfrm>
              <a:off x="4330" y="1630"/>
              <a:ext cx="11" cy="6"/>
            </a:xfrm>
            <a:custGeom>
              <a:avLst/>
              <a:gdLst>
                <a:gd name="T0" fmla="*/ 5 w 11"/>
                <a:gd name="T1" fmla="*/ 6 h 6"/>
                <a:gd name="T2" fmla="*/ 5 w 11"/>
                <a:gd name="T3" fmla="*/ 6 h 6"/>
                <a:gd name="T4" fmla="*/ 5 w 11"/>
                <a:gd name="T5" fmla="*/ 0 h 6"/>
                <a:gd name="T6" fmla="*/ 5 w 11"/>
                <a:gd name="T7" fmla="*/ 0 h 6"/>
                <a:gd name="T8" fmla="*/ 5 w 11"/>
                <a:gd name="T9" fmla="*/ 0 h 6"/>
                <a:gd name="T10" fmla="*/ 11 w 11"/>
                <a:gd name="T11" fmla="*/ 0 h 6"/>
                <a:gd name="T12" fmla="*/ 11 w 11"/>
                <a:gd name="T13" fmla="*/ 0 h 6"/>
                <a:gd name="T14" fmla="*/ 11 w 11"/>
                <a:gd name="T15" fmla="*/ 0 h 6"/>
                <a:gd name="T16" fmla="*/ 5 w 11"/>
                <a:gd name="T17" fmla="*/ 0 h 6"/>
                <a:gd name="T18" fmla="*/ 5 w 11"/>
                <a:gd name="T19" fmla="*/ 0 h 6"/>
                <a:gd name="T20" fmla="*/ 5 w 11"/>
                <a:gd name="T21" fmla="*/ 0 h 6"/>
                <a:gd name="T22" fmla="*/ 0 w 11"/>
                <a:gd name="T23" fmla="*/ 0 h 6"/>
                <a:gd name="T24" fmla="*/ 0 w 11"/>
                <a:gd name="T25" fmla="*/ 0 h 6"/>
                <a:gd name="T26" fmla="*/ 0 w 11"/>
                <a:gd name="T27" fmla="*/ 0 h 6"/>
                <a:gd name="T28" fmla="*/ 0 w 11"/>
                <a:gd name="T29" fmla="*/ 0 h 6"/>
                <a:gd name="T30" fmla="*/ 0 w 11"/>
                <a:gd name="T31" fmla="*/ 0 h 6"/>
                <a:gd name="T32" fmla="*/ 0 w 11"/>
                <a:gd name="T33" fmla="*/ 0 h 6"/>
                <a:gd name="T34" fmla="*/ 0 w 11"/>
                <a:gd name="T35" fmla="*/ 0 h 6"/>
                <a:gd name="T36" fmla="*/ 0 w 11"/>
                <a:gd name="T37" fmla="*/ 0 h 6"/>
                <a:gd name="T38" fmla="*/ 0 w 11"/>
                <a:gd name="T39" fmla="*/ 0 h 6"/>
                <a:gd name="T40" fmla="*/ 0 w 11"/>
                <a:gd name="T41" fmla="*/ 0 h 6"/>
                <a:gd name="T42" fmla="*/ 0 w 11"/>
                <a:gd name="T43" fmla="*/ 0 h 6"/>
                <a:gd name="T44" fmla="*/ 0 w 11"/>
                <a:gd name="T45" fmla="*/ 0 h 6"/>
                <a:gd name="T46" fmla="*/ 0 w 11"/>
                <a:gd name="T47" fmla="*/ 0 h 6"/>
                <a:gd name="T48" fmla="*/ 0 w 11"/>
                <a:gd name="T49" fmla="*/ 0 h 6"/>
                <a:gd name="T50" fmla="*/ 0 w 11"/>
                <a:gd name="T51" fmla="*/ 0 h 6"/>
                <a:gd name="T52" fmla="*/ 0 w 11"/>
                <a:gd name="T53" fmla="*/ 0 h 6"/>
                <a:gd name="T54" fmla="*/ 0 w 11"/>
                <a:gd name="T55" fmla="*/ 0 h 6"/>
                <a:gd name="T56" fmla="*/ 0 w 11"/>
                <a:gd name="T57" fmla="*/ 0 h 6"/>
                <a:gd name="T58" fmla="*/ 0 w 11"/>
                <a:gd name="T59" fmla="*/ 0 h 6"/>
                <a:gd name="T60" fmla="*/ 0 w 11"/>
                <a:gd name="T61" fmla="*/ 0 h 6"/>
                <a:gd name="T62" fmla="*/ 0 w 11"/>
                <a:gd name="T63" fmla="*/ 0 h 6"/>
                <a:gd name="T64" fmla="*/ 5 w 11"/>
                <a:gd name="T65" fmla="*/ 0 h 6"/>
                <a:gd name="T66" fmla="*/ 5 w 11"/>
                <a:gd name="T67" fmla="*/ 0 h 6"/>
                <a:gd name="T68" fmla="*/ 5 w 11"/>
                <a:gd name="T69" fmla="*/ 6 h 6"/>
                <a:gd name="T70" fmla="*/ 5 w 11"/>
                <a:gd name="T71" fmla="*/ 6 h 6"/>
                <a:gd name="T72" fmla="*/ 5 w 11"/>
                <a:gd name="T73" fmla="*/ 6 h 6"/>
                <a:gd name="T74" fmla="*/ 5 w 11"/>
                <a:gd name="T75" fmla="*/ 0 h 6"/>
                <a:gd name="T76" fmla="*/ 5 w 11"/>
                <a:gd name="T77" fmla="*/ 0 h 6"/>
                <a:gd name="T78" fmla="*/ 5 w 11"/>
                <a:gd name="T79" fmla="*/ 0 h 6"/>
                <a:gd name="T80" fmla="*/ 5 w 11"/>
                <a:gd name="T81" fmla="*/ 0 h 6"/>
                <a:gd name="T82" fmla="*/ 5 w 11"/>
                <a:gd name="T83" fmla="*/ 6 h 6"/>
                <a:gd name="T84" fmla="*/ 5 w 11"/>
                <a:gd name="T85" fmla="*/ 6 h 6"/>
                <a:gd name="T86" fmla="*/ 5 w 11"/>
                <a:gd name="T87" fmla="*/ 6 h 6"/>
                <a:gd name="T88" fmla="*/ 5 w 11"/>
                <a:gd name="T89" fmla="*/ 6 h 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"/>
                <a:gd name="T136" fmla="*/ 0 h 6"/>
                <a:gd name="T137" fmla="*/ 11 w 11"/>
                <a:gd name="T138" fmla="*/ 6 h 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" h="6">
                  <a:moveTo>
                    <a:pt x="5" y="6"/>
                  </a:moveTo>
                  <a:lnTo>
                    <a:pt x="5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21" name="Freeform 206"/>
            <p:cNvSpPr>
              <a:spLocks/>
            </p:cNvSpPr>
            <p:nvPr/>
          </p:nvSpPr>
          <p:spPr bwMode="auto">
            <a:xfrm>
              <a:off x="4313" y="1619"/>
              <a:ext cx="11" cy="11"/>
            </a:xfrm>
            <a:custGeom>
              <a:avLst/>
              <a:gdLst>
                <a:gd name="T0" fmla="*/ 6 w 12"/>
                <a:gd name="T1" fmla="*/ 11 h 11"/>
                <a:gd name="T2" fmla="*/ 6 w 12"/>
                <a:gd name="T3" fmla="*/ 11 h 11"/>
                <a:gd name="T4" fmla="*/ 6 w 12"/>
                <a:gd name="T5" fmla="*/ 5 h 11"/>
                <a:gd name="T6" fmla="*/ 6 w 12"/>
                <a:gd name="T7" fmla="*/ 5 h 11"/>
                <a:gd name="T8" fmla="*/ 6 w 12"/>
                <a:gd name="T9" fmla="*/ 5 h 11"/>
                <a:gd name="T10" fmla="*/ 6 w 12"/>
                <a:gd name="T11" fmla="*/ 5 h 11"/>
                <a:gd name="T12" fmla="*/ 6 w 12"/>
                <a:gd name="T13" fmla="*/ 5 h 11"/>
                <a:gd name="T14" fmla="*/ 6 w 12"/>
                <a:gd name="T15" fmla="*/ 5 h 11"/>
                <a:gd name="T16" fmla="*/ 6 w 12"/>
                <a:gd name="T17" fmla="*/ 5 h 11"/>
                <a:gd name="T18" fmla="*/ 6 w 12"/>
                <a:gd name="T19" fmla="*/ 5 h 11"/>
                <a:gd name="T20" fmla="*/ 6 w 12"/>
                <a:gd name="T21" fmla="*/ 5 h 11"/>
                <a:gd name="T22" fmla="*/ 6 w 12"/>
                <a:gd name="T23" fmla="*/ 0 h 11"/>
                <a:gd name="T24" fmla="*/ 0 w 12"/>
                <a:gd name="T25" fmla="*/ 0 h 11"/>
                <a:gd name="T26" fmla="*/ 0 w 12"/>
                <a:gd name="T27" fmla="*/ 0 h 11"/>
                <a:gd name="T28" fmla="*/ 0 w 12"/>
                <a:gd name="T29" fmla="*/ 0 h 11"/>
                <a:gd name="T30" fmla="*/ 0 w 12"/>
                <a:gd name="T31" fmla="*/ 5 h 11"/>
                <a:gd name="T32" fmla="*/ 0 w 12"/>
                <a:gd name="T33" fmla="*/ 5 h 11"/>
                <a:gd name="T34" fmla="*/ 0 w 12"/>
                <a:gd name="T35" fmla="*/ 5 h 11"/>
                <a:gd name="T36" fmla="*/ 0 w 12"/>
                <a:gd name="T37" fmla="*/ 5 h 11"/>
                <a:gd name="T38" fmla="*/ 0 w 12"/>
                <a:gd name="T39" fmla="*/ 5 h 11"/>
                <a:gd name="T40" fmla="*/ 6 w 12"/>
                <a:gd name="T41" fmla="*/ 5 h 11"/>
                <a:gd name="T42" fmla="*/ 0 w 12"/>
                <a:gd name="T43" fmla="*/ 5 h 11"/>
                <a:gd name="T44" fmla="*/ 6 w 12"/>
                <a:gd name="T45" fmla="*/ 11 h 11"/>
                <a:gd name="T46" fmla="*/ 6 w 12"/>
                <a:gd name="T47" fmla="*/ 11 h 11"/>
                <a:gd name="T48" fmla="*/ 6 w 12"/>
                <a:gd name="T49" fmla="*/ 5 h 11"/>
                <a:gd name="T50" fmla="*/ 6 w 12"/>
                <a:gd name="T51" fmla="*/ 5 h 11"/>
                <a:gd name="T52" fmla="*/ 6 w 12"/>
                <a:gd name="T53" fmla="*/ 5 h 11"/>
                <a:gd name="T54" fmla="*/ 6 w 12"/>
                <a:gd name="T55" fmla="*/ 11 h 11"/>
                <a:gd name="T56" fmla="*/ 6 w 12"/>
                <a:gd name="T57" fmla="*/ 11 h 11"/>
                <a:gd name="T58" fmla="*/ 6 w 12"/>
                <a:gd name="T59" fmla="*/ 11 h 11"/>
                <a:gd name="T60" fmla="*/ 6 w 12"/>
                <a:gd name="T61" fmla="*/ 5 h 11"/>
                <a:gd name="T62" fmla="*/ 6 w 12"/>
                <a:gd name="T63" fmla="*/ 5 h 11"/>
                <a:gd name="T64" fmla="*/ 6 w 12"/>
                <a:gd name="T65" fmla="*/ 5 h 11"/>
                <a:gd name="T66" fmla="*/ 6 w 12"/>
                <a:gd name="T67" fmla="*/ 5 h 11"/>
                <a:gd name="T68" fmla="*/ 6 w 12"/>
                <a:gd name="T69" fmla="*/ 5 h 11"/>
                <a:gd name="T70" fmla="*/ 6 w 12"/>
                <a:gd name="T71" fmla="*/ 11 h 11"/>
                <a:gd name="T72" fmla="*/ 6 w 12"/>
                <a:gd name="T73" fmla="*/ 11 h 11"/>
                <a:gd name="T74" fmla="*/ 6 w 12"/>
                <a:gd name="T75" fmla="*/ 5 h 11"/>
                <a:gd name="T76" fmla="*/ 6 w 12"/>
                <a:gd name="T77" fmla="*/ 5 h 11"/>
                <a:gd name="T78" fmla="*/ 6 w 12"/>
                <a:gd name="T79" fmla="*/ 5 h 11"/>
                <a:gd name="T80" fmla="*/ 6 w 12"/>
                <a:gd name="T81" fmla="*/ 11 h 11"/>
                <a:gd name="T82" fmla="*/ 6 w 12"/>
                <a:gd name="T83" fmla="*/ 11 h 11"/>
                <a:gd name="T84" fmla="*/ 6 w 12"/>
                <a:gd name="T85" fmla="*/ 11 h 11"/>
                <a:gd name="T86" fmla="*/ 6 w 12"/>
                <a:gd name="T87" fmla="*/ 11 h 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"/>
                <a:gd name="T133" fmla="*/ 0 h 11"/>
                <a:gd name="T134" fmla="*/ 12 w 12"/>
                <a:gd name="T135" fmla="*/ 11 h 1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" h="11">
                  <a:moveTo>
                    <a:pt x="12" y="11"/>
                  </a:moveTo>
                  <a:lnTo>
                    <a:pt x="12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6" y="11"/>
                  </a:lnTo>
                  <a:lnTo>
                    <a:pt x="6" y="5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22" name="Freeform 207"/>
            <p:cNvSpPr>
              <a:spLocks/>
            </p:cNvSpPr>
            <p:nvPr/>
          </p:nvSpPr>
          <p:spPr bwMode="auto">
            <a:xfrm>
              <a:off x="4313" y="1619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"/>
                <a:gd name="T67" fmla="*/ 0 h 1"/>
                <a:gd name="T68" fmla="*/ 6 w 6"/>
                <a:gd name="T69" fmla="*/ 1 h 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23" name="Freeform 208"/>
            <p:cNvSpPr>
              <a:spLocks/>
            </p:cNvSpPr>
            <p:nvPr/>
          </p:nvSpPr>
          <p:spPr bwMode="auto">
            <a:xfrm>
              <a:off x="4313" y="1619"/>
              <a:ext cx="6" cy="5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0 h 5"/>
                <a:gd name="T4" fmla="*/ 6 w 6"/>
                <a:gd name="T5" fmla="*/ 5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5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5"/>
                <a:gd name="T53" fmla="*/ 6 w 6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5">
                  <a:moveTo>
                    <a:pt x="6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24" name="Freeform 209"/>
            <p:cNvSpPr>
              <a:spLocks/>
            </p:cNvSpPr>
            <p:nvPr/>
          </p:nvSpPr>
          <p:spPr bwMode="auto">
            <a:xfrm>
              <a:off x="4301" y="1624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"/>
                <a:gd name="T38" fmla="*/ 6 w 6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25" name="Freeform 210"/>
            <p:cNvSpPr>
              <a:spLocks/>
            </p:cNvSpPr>
            <p:nvPr/>
          </p:nvSpPr>
          <p:spPr bwMode="auto">
            <a:xfrm>
              <a:off x="4295" y="1619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"/>
                <a:gd name="T38" fmla="*/ 6 w 6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26" name="Freeform 211"/>
            <p:cNvSpPr>
              <a:spLocks/>
            </p:cNvSpPr>
            <p:nvPr/>
          </p:nvSpPr>
          <p:spPr bwMode="auto">
            <a:xfrm>
              <a:off x="4307" y="161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"/>
                <a:gd name="T37" fmla="*/ 0 h 1"/>
                <a:gd name="T38" fmla="*/ 1 w 1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27" name="Freeform 212"/>
            <p:cNvSpPr>
              <a:spLocks/>
            </p:cNvSpPr>
            <p:nvPr/>
          </p:nvSpPr>
          <p:spPr bwMode="auto">
            <a:xfrm>
              <a:off x="4185" y="1590"/>
              <a:ext cx="238" cy="161"/>
            </a:xfrm>
            <a:custGeom>
              <a:avLst/>
              <a:gdLst>
                <a:gd name="T0" fmla="*/ 20 w 244"/>
                <a:gd name="T1" fmla="*/ 7271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7271 h 156"/>
                <a:gd name="T8" fmla="*/ 20 w 244"/>
                <a:gd name="T9" fmla="*/ 7271 h 156"/>
                <a:gd name="T10" fmla="*/ 20 w 244"/>
                <a:gd name="T11" fmla="*/ 7271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1" name="Group 219"/>
          <p:cNvGrpSpPr>
            <a:grpSpLocks/>
          </p:cNvGrpSpPr>
          <p:nvPr/>
        </p:nvGrpSpPr>
        <p:grpSpPr bwMode="auto">
          <a:xfrm>
            <a:off x="293688" y="4708525"/>
            <a:ext cx="390525" cy="250825"/>
            <a:chOff x="4451" y="1314"/>
            <a:chExt cx="241" cy="158"/>
          </a:xfrm>
        </p:grpSpPr>
        <p:sp>
          <p:nvSpPr>
            <p:cNvPr id="8298" name="Freeform 220"/>
            <p:cNvSpPr>
              <a:spLocks/>
            </p:cNvSpPr>
            <p:nvPr/>
          </p:nvSpPr>
          <p:spPr bwMode="auto">
            <a:xfrm>
              <a:off x="4451" y="1314"/>
              <a:ext cx="232" cy="71"/>
            </a:xfrm>
            <a:custGeom>
              <a:avLst/>
              <a:gdLst>
                <a:gd name="T0" fmla="*/ 19 w 238"/>
                <a:gd name="T1" fmla="*/ 36 h 72"/>
                <a:gd name="T2" fmla="*/ 0 w 238"/>
                <a:gd name="T3" fmla="*/ 36 h 72"/>
                <a:gd name="T4" fmla="*/ 0 w 238"/>
                <a:gd name="T5" fmla="*/ 0 h 72"/>
                <a:gd name="T6" fmla="*/ 19 w 238"/>
                <a:gd name="T7" fmla="*/ 0 h 72"/>
                <a:gd name="T8" fmla="*/ 19 w 238"/>
                <a:gd name="T9" fmla="*/ 36 h 72"/>
                <a:gd name="T10" fmla="*/ 19 w 238"/>
                <a:gd name="T11" fmla="*/ 3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72"/>
                <a:gd name="T20" fmla="*/ 238 w 238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72">
                  <a:moveTo>
                    <a:pt x="238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238" y="0"/>
                  </a:lnTo>
                  <a:lnTo>
                    <a:pt x="238" y="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99" name="Freeform 221"/>
            <p:cNvSpPr>
              <a:spLocks/>
            </p:cNvSpPr>
            <p:nvPr/>
          </p:nvSpPr>
          <p:spPr bwMode="auto">
            <a:xfrm>
              <a:off x="4454" y="1388"/>
              <a:ext cx="238" cy="84"/>
            </a:xfrm>
            <a:custGeom>
              <a:avLst/>
              <a:gdLst>
                <a:gd name="T0" fmla="*/ 238 w 238"/>
                <a:gd name="T1" fmla="*/ 84 h 84"/>
                <a:gd name="T2" fmla="*/ 238 w 238"/>
                <a:gd name="T3" fmla="*/ 0 h 84"/>
                <a:gd name="T4" fmla="*/ 0 w 238"/>
                <a:gd name="T5" fmla="*/ 0 h 84"/>
                <a:gd name="T6" fmla="*/ 0 w 238"/>
                <a:gd name="T7" fmla="*/ 84 h 84"/>
                <a:gd name="T8" fmla="*/ 238 w 238"/>
                <a:gd name="T9" fmla="*/ 84 h 84"/>
                <a:gd name="T10" fmla="*/ 238 w 238"/>
                <a:gd name="T11" fmla="*/ 84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84"/>
                <a:gd name="T20" fmla="*/ 238 w 238"/>
                <a:gd name="T21" fmla="*/ 84 h 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84">
                  <a:moveTo>
                    <a:pt x="238" y="84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0" y="84"/>
                  </a:lnTo>
                  <a:lnTo>
                    <a:pt x="238" y="8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00" name="Freeform 222"/>
            <p:cNvSpPr>
              <a:spLocks/>
            </p:cNvSpPr>
            <p:nvPr/>
          </p:nvSpPr>
          <p:spPr bwMode="auto">
            <a:xfrm>
              <a:off x="4451" y="1317"/>
              <a:ext cx="238" cy="155"/>
            </a:xfrm>
            <a:custGeom>
              <a:avLst/>
              <a:gdLst>
                <a:gd name="T0" fmla="*/ 20 w 244"/>
                <a:gd name="T1" fmla="*/ 78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78 h 156"/>
                <a:gd name="T8" fmla="*/ 20 w 244"/>
                <a:gd name="T9" fmla="*/ 78 h 156"/>
                <a:gd name="T10" fmla="*/ 20 w 244"/>
                <a:gd name="T11" fmla="*/ 78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2" name="Group 223"/>
          <p:cNvGrpSpPr>
            <a:grpSpLocks/>
          </p:cNvGrpSpPr>
          <p:nvPr/>
        </p:nvGrpSpPr>
        <p:grpSpPr bwMode="auto">
          <a:xfrm>
            <a:off x="3240088" y="2832100"/>
            <a:ext cx="390525" cy="246063"/>
            <a:chOff x="4185" y="1339"/>
            <a:chExt cx="238" cy="161"/>
          </a:xfrm>
        </p:grpSpPr>
        <p:sp>
          <p:nvSpPr>
            <p:cNvPr id="8294" name="Freeform 224"/>
            <p:cNvSpPr>
              <a:spLocks/>
            </p:cNvSpPr>
            <p:nvPr/>
          </p:nvSpPr>
          <p:spPr bwMode="auto">
            <a:xfrm>
              <a:off x="4185" y="1339"/>
              <a:ext cx="238" cy="161"/>
            </a:xfrm>
            <a:custGeom>
              <a:avLst/>
              <a:gdLst>
                <a:gd name="T0" fmla="*/ 20 w 244"/>
                <a:gd name="T1" fmla="*/ 7271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7271 h 156"/>
                <a:gd name="T8" fmla="*/ 20 w 244"/>
                <a:gd name="T9" fmla="*/ 7271 h 156"/>
                <a:gd name="T10" fmla="*/ 20 w 244"/>
                <a:gd name="T11" fmla="*/ 7271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95" name="Freeform 225"/>
            <p:cNvSpPr>
              <a:spLocks/>
            </p:cNvSpPr>
            <p:nvPr/>
          </p:nvSpPr>
          <p:spPr bwMode="auto">
            <a:xfrm>
              <a:off x="4185" y="1339"/>
              <a:ext cx="238" cy="52"/>
            </a:xfrm>
            <a:custGeom>
              <a:avLst/>
              <a:gdLst>
                <a:gd name="T0" fmla="*/ 20 w 244"/>
                <a:gd name="T1" fmla="*/ 5847 h 50"/>
                <a:gd name="T2" fmla="*/ 20 w 244"/>
                <a:gd name="T3" fmla="*/ 0 h 50"/>
                <a:gd name="T4" fmla="*/ 0 w 244"/>
                <a:gd name="T5" fmla="*/ 0 h 50"/>
                <a:gd name="T6" fmla="*/ 0 w 244"/>
                <a:gd name="T7" fmla="*/ 5847 h 50"/>
                <a:gd name="T8" fmla="*/ 20 w 244"/>
                <a:gd name="T9" fmla="*/ 5847 h 50"/>
                <a:gd name="T10" fmla="*/ 20 w 244"/>
                <a:gd name="T11" fmla="*/ 5847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96" name="Freeform 226"/>
            <p:cNvSpPr>
              <a:spLocks/>
            </p:cNvSpPr>
            <p:nvPr/>
          </p:nvSpPr>
          <p:spPr bwMode="auto">
            <a:xfrm>
              <a:off x="4185" y="1448"/>
              <a:ext cx="238" cy="52"/>
            </a:xfrm>
            <a:custGeom>
              <a:avLst/>
              <a:gdLst>
                <a:gd name="T0" fmla="*/ 20 w 244"/>
                <a:gd name="T1" fmla="*/ 5847 h 50"/>
                <a:gd name="T2" fmla="*/ 20 w 244"/>
                <a:gd name="T3" fmla="*/ 0 h 50"/>
                <a:gd name="T4" fmla="*/ 0 w 244"/>
                <a:gd name="T5" fmla="*/ 0 h 50"/>
                <a:gd name="T6" fmla="*/ 0 w 244"/>
                <a:gd name="T7" fmla="*/ 5847 h 50"/>
                <a:gd name="T8" fmla="*/ 20 w 244"/>
                <a:gd name="T9" fmla="*/ 5847 h 50"/>
                <a:gd name="T10" fmla="*/ 20 w 244"/>
                <a:gd name="T11" fmla="*/ 5847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409D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97" name="Freeform 227"/>
            <p:cNvSpPr>
              <a:spLocks/>
            </p:cNvSpPr>
            <p:nvPr/>
          </p:nvSpPr>
          <p:spPr bwMode="auto">
            <a:xfrm>
              <a:off x="4185" y="1339"/>
              <a:ext cx="238" cy="161"/>
            </a:xfrm>
            <a:custGeom>
              <a:avLst/>
              <a:gdLst>
                <a:gd name="T0" fmla="*/ 20 w 244"/>
                <a:gd name="T1" fmla="*/ 7271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7271 h 156"/>
                <a:gd name="T8" fmla="*/ 20 w 244"/>
                <a:gd name="T9" fmla="*/ 7271 h 156"/>
                <a:gd name="T10" fmla="*/ 20 w 244"/>
                <a:gd name="T11" fmla="*/ 7271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3" name="Group 228"/>
          <p:cNvGrpSpPr>
            <a:grpSpLocks/>
          </p:cNvGrpSpPr>
          <p:nvPr/>
        </p:nvGrpSpPr>
        <p:grpSpPr bwMode="auto">
          <a:xfrm>
            <a:off x="293688" y="5354638"/>
            <a:ext cx="390525" cy="255587"/>
            <a:chOff x="4188" y="2157"/>
            <a:chExt cx="238" cy="161"/>
          </a:xfrm>
        </p:grpSpPr>
        <p:sp>
          <p:nvSpPr>
            <p:cNvPr id="8281" name="Freeform 229"/>
            <p:cNvSpPr>
              <a:spLocks/>
            </p:cNvSpPr>
            <p:nvPr/>
          </p:nvSpPr>
          <p:spPr bwMode="auto">
            <a:xfrm>
              <a:off x="4188" y="2157"/>
              <a:ext cx="238" cy="156"/>
            </a:xfrm>
            <a:custGeom>
              <a:avLst/>
              <a:gdLst>
                <a:gd name="T0" fmla="*/ 0 w 238"/>
                <a:gd name="T1" fmla="*/ 0 h 151"/>
                <a:gd name="T2" fmla="*/ 238 w 238"/>
                <a:gd name="T3" fmla="*/ 0 h 151"/>
                <a:gd name="T4" fmla="*/ 238 w 238"/>
                <a:gd name="T5" fmla="*/ 8019 h 151"/>
                <a:gd name="T6" fmla="*/ 0 w 238"/>
                <a:gd name="T7" fmla="*/ 8019 h 151"/>
                <a:gd name="T8" fmla="*/ 0 w 238"/>
                <a:gd name="T9" fmla="*/ 0 h 151"/>
                <a:gd name="T10" fmla="*/ 0 w 238"/>
                <a:gd name="T11" fmla="*/ 0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151"/>
                <a:gd name="T20" fmla="*/ 238 w 238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151">
                  <a:moveTo>
                    <a:pt x="0" y="0"/>
                  </a:moveTo>
                  <a:lnTo>
                    <a:pt x="238" y="0"/>
                  </a:lnTo>
                  <a:lnTo>
                    <a:pt x="23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82" name="Freeform 230"/>
            <p:cNvSpPr>
              <a:spLocks/>
            </p:cNvSpPr>
            <p:nvPr/>
          </p:nvSpPr>
          <p:spPr bwMode="auto">
            <a:xfrm>
              <a:off x="4188" y="2157"/>
              <a:ext cx="238" cy="58"/>
            </a:xfrm>
            <a:custGeom>
              <a:avLst/>
              <a:gdLst>
                <a:gd name="T0" fmla="*/ 0 w 238"/>
                <a:gd name="T1" fmla="*/ 0 h 56"/>
                <a:gd name="T2" fmla="*/ 238 w 238"/>
                <a:gd name="T3" fmla="*/ 0 h 56"/>
                <a:gd name="T4" fmla="*/ 238 w 238"/>
                <a:gd name="T5" fmla="*/ 4025 h 56"/>
                <a:gd name="T6" fmla="*/ 0 w 238"/>
                <a:gd name="T7" fmla="*/ 4025 h 56"/>
                <a:gd name="T8" fmla="*/ 0 w 238"/>
                <a:gd name="T9" fmla="*/ 0 h 56"/>
                <a:gd name="T10" fmla="*/ 0 w 238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56"/>
                <a:gd name="T20" fmla="*/ 238 w 238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56">
                  <a:moveTo>
                    <a:pt x="0" y="0"/>
                  </a:moveTo>
                  <a:lnTo>
                    <a:pt x="238" y="0"/>
                  </a:lnTo>
                  <a:lnTo>
                    <a:pt x="238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83" name="Freeform 231"/>
            <p:cNvSpPr>
              <a:spLocks/>
            </p:cNvSpPr>
            <p:nvPr/>
          </p:nvSpPr>
          <p:spPr bwMode="auto">
            <a:xfrm>
              <a:off x="4188" y="2261"/>
              <a:ext cx="238" cy="57"/>
            </a:xfrm>
            <a:custGeom>
              <a:avLst/>
              <a:gdLst>
                <a:gd name="T0" fmla="*/ 0 w 238"/>
                <a:gd name="T1" fmla="*/ 0 h 55"/>
                <a:gd name="T2" fmla="*/ 238 w 238"/>
                <a:gd name="T3" fmla="*/ 0 h 55"/>
                <a:gd name="T4" fmla="*/ 238 w 238"/>
                <a:gd name="T5" fmla="*/ 4238 h 55"/>
                <a:gd name="T6" fmla="*/ 0 w 238"/>
                <a:gd name="T7" fmla="*/ 4238 h 55"/>
                <a:gd name="T8" fmla="*/ 0 w 238"/>
                <a:gd name="T9" fmla="*/ 0 h 55"/>
                <a:gd name="T10" fmla="*/ 0 w 238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55"/>
                <a:gd name="T20" fmla="*/ 238 w 238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55">
                  <a:moveTo>
                    <a:pt x="0" y="0"/>
                  </a:moveTo>
                  <a:lnTo>
                    <a:pt x="238" y="0"/>
                  </a:lnTo>
                  <a:lnTo>
                    <a:pt x="238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84" name="Freeform 232"/>
            <p:cNvSpPr>
              <a:spLocks/>
            </p:cNvSpPr>
            <p:nvPr/>
          </p:nvSpPr>
          <p:spPr bwMode="auto">
            <a:xfrm>
              <a:off x="4217" y="2186"/>
              <a:ext cx="42" cy="46"/>
            </a:xfrm>
            <a:custGeom>
              <a:avLst/>
              <a:gdLst>
                <a:gd name="T0" fmla="*/ 42 w 42"/>
                <a:gd name="T1" fmla="*/ 422 h 45"/>
                <a:gd name="T2" fmla="*/ 42 w 42"/>
                <a:gd name="T3" fmla="*/ 11 h 45"/>
                <a:gd name="T4" fmla="*/ 42 w 42"/>
                <a:gd name="T5" fmla="*/ 0 h 45"/>
                <a:gd name="T6" fmla="*/ 0 w 42"/>
                <a:gd name="T7" fmla="*/ 0 h 45"/>
                <a:gd name="T8" fmla="*/ 0 w 42"/>
                <a:gd name="T9" fmla="*/ 11 h 45"/>
                <a:gd name="T10" fmla="*/ 0 w 42"/>
                <a:gd name="T11" fmla="*/ 422 h 45"/>
                <a:gd name="T12" fmla="*/ 6 w 42"/>
                <a:gd name="T13" fmla="*/ 481 h 45"/>
                <a:gd name="T14" fmla="*/ 6 w 42"/>
                <a:gd name="T15" fmla="*/ 537 h 45"/>
                <a:gd name="T16" fmla="*/ 12 w 42"/>
                <a:gd name="T17" fmla="*/ 612 h 45"/>
                <a:gd name="T18" fmla="*/ 18 w 42"/>
                <a:gd name="T19" fmla="*/ 612 h 45"/>
                <a:gd name="T20" fmla="*/ 24 w 42"/>
                <a:gd name="T21" fmla="*/ 612 h 45"/>
                <a:gd name="T22" fmla="*/ 30 w 42"/>
                <a:gd name="T23" fmla="*/ 612 h 45"/>
                <a:gd name="T24" fmla="*/ 30 w 42"/>
                <a:gd name="T25" fmla="*/ 612 h 45"/>
                <a:gd name="T26" fmla="*/ 36 w 42"/>
                <a:gd name="T27" fmla="*/ 537 h 45"/>
                <a:gd name="T28" fmla="*/ 36 w 42"/>
                <a:gd name="T29" fmla="*/ 481 h 45"/>
                <a:gd name="T30" fmla="*/ 42 w 42"/>
                <a:gd name="T31" fmla="*/ 422 h 45"/>
                <a:gd name="T32" fmla="*/ 42 w 42"/>
                <a:gd name="T33" fmla="*/ 422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45"/>
                <a:gd name="T53" fmla="*/ 42 w 42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45">
                  <a:moveTo>
                    <a:pt x="42" y="28"/>
                  </a:moveTo>
                  <a:lnTo>
                    <a:pt x="42" y="11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8"/>
                  </a:lnTo>
                  <a:lnTo>
                    <a:pt x="6" y="34"/>
                  </a:lnTo>
                  <a:lnTo>
                    <a:pt x="6" y="39"/>
                  </a:lnTo>
                  <a:lnTo>
                    <a:pt x="12" y="45"/>
                  </a:lnTo>
                  <a:lnTo>
                    <a:pt x="18" y="45"/>
                  </a:lnTo>
                  <a:lnTo>
                    <a:pt x="24" y="45"/>
                  </a:lnTo>
                  <a:lnTo>
                    <a:pt x="30" y="45"/>
                  </a:lnTo>
                  <a:lnTo>
                    <a:pt x="36" y="39"/>
                  </a:lnTo>
                  <a:lnTo>
                    <a:pt x="36" y="34"/>
                  </a:lnTo>
                  <a:lnTo>
                    <a:pt x="42" y="28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85" name="Freeform 233"/>
            <p:cNvSpPr>
              <a:spLocks/>
            </p:cNvSpPr>
            <p:nvPr/>
          </p:nvSpPr>
          <p:spPr bwMode="auto">
            <a:xfrm>
              <a:off x="4217" y="2186"/>
              <a:ext cx="42" cy="46"/>
            </a:xfrm>
            <a:custGeom>
              <a:avLst/>
              <a:gdLst>
                <a:gd name="T0" fmla="*/ 42 w 42"/>
                <a:gd name="T1" fmla="*/ 422 h 45"/>
                <a:gd name="T2" fmla="*/ 42 w 42"/>
                <a:gd name="T3" fmla="*/ 11 h 45"/>
                <a:gd name="T4" fmla="*/ 42 w 42"/>
                <a:gd name="T5" fmla="*/ 0 h 45"/>
                <a:gd name="T6" fmla="*/ 0 w 42"/>
                <a:gd name="T7" fmla="*/ 0 h 45"/>
                <a:gd name="T8" fmla="*/ 0 w 42"/>
                <a:gd name="T9" fmla="*/ 11 h 45"/>
                <a:gd name="T10" fmla="*/ 0 w 42"/>
                <a:gd name="T11" fmla="*/ 422 h 45"/>
                <a:gd name="T12" fmla="*/ 6 w 42"/>
                <a:gd name="T13" fmla="*/ 481 h 45"/>
                <a:gd name="T14" fmla="*/ 6 w 42"/>
                <a:gd name="T15" fmla="*/ 537 h 45"/>
                <a:gd name="T16" fmla="*/ 12 w 42"/>
                <a:gd name="T17" fmla="*/ 612 h 45"/>
                <a:gd name="T18" fmla="*/ 18 w 42"/>
                <a:gd name="T19" fmla="*/ 612 h 45"/>
                <a:gd name="T20" fmla="*/ 24 w 42"/>
                <a:gd name="T21" fmla="*/ 612 h 45"/>
                <a:gd name="T22" fmla="*/ 30 w 42"/>
                <a:gd name="T23" fmla="*/ 612 h 45"/>
                <a:gd name="T24" fmla="*/ 30 w 42"/>
                <a:gd name="T25" fmla="*/ 612 h 45"/>
                <a:gd name="T26" fmla="*/ 36 w 42"/>
                <a:gd name="T27" fmla="*/ 537 h 45"/>
                <a:gd name="T28" fmla="*/ 36 w 42"/>
                <a:gd name="T29" fmla="*/ 481 h 45"/>
                <a:gd name="T30" fmla="*/ 42 w 42"/>
                <a:gd name="T31" fmla="*/ 422 h 45"/>
                <a:gd name="T32" fmla="*/ 42 w 42"/>
                <a:gd name="T33" fmla="*/ 422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45"/>
                <a:gd name="T53" fmla="*/ 42 w 42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45">
                  <a:moveTo>
                    <a:pt x="42" y="28"/>
                  </a:moveTo>
                  <a:lnTo>
                    <a:pt x="42" y="11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8"/>
                  </a:lnTo>
                  <a:lnTo>
                    <a:pt x="6" y="34"/>
                  </a:lnTo>
                  <a:lnTo>
                    <a:pt x="6" y="39"/>
                  </a:lnTo>
                  <a:lnTo>
                    <a:pt x="12" y="45"/>
                  </a:lnTo>
                  <a:lnTo>
                    <a:pt x="18" y="45"/>
                  </a:lnTo>
                  <a:lnTo>
                    <a:pt x="24" y="45"/>
                  </a:lnTo>
                  <a:lnTo>
                    <a:pt x="30" y="45"/>
                  </a:lnTo>
                  <a:lnTo>
                    <a:pt x="36" y="39"/>
                  </a:lnTo>
                  <a:lnTo>
                    <a:pt x="36" y="34"/>
                  </a:lnTo>
                  <a:lnTo>
                    <a:pt x="42" y="28"/>
                  </a:lnTo>
                </a:path>
              </a:pathLst>
            </a:custGeom>
            <a:noFill/>
            <a:ln w="0">
              <a:solidFill>
                <a:srgbClr val="FF1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86" name="Freeform 234"/>
            <p:cNvSpPr>
              <a:spLocks/>
            </p:cNvSpPr>
            <p:nvPr/>
          </p:nvSpPr>
          <p:spPr bwMode="auto">
            <a:xfrm>
              <a:off x="4217" y="2180"/>
              <a:ext cx="42" cy="12"/>
            </a:xfrm>
            <a:custGeom>
              <a:avLst/>
              <a:gdLst>
                <a:gd name="T0" fmla="*/ 42 w 42"/>
                <a:gd name="T1" fmla="*/ 6 h 12"/>
                <a:gd name="T2" fmla="*/ 42 w 42"/>
                <a:gd name="T3" fmla="*/ 6 h 12"/>
                <a:gd name="T4" fmla="*/ 36 w 42"/>
                <a:gd name="T5" fmla="*/ 6 h 12"/>
                <a:gd name="T6" fmla="*/ 30 w 42"/>
                <a:gd name="T7" fmla="*/ 0 h 12"/>
                <a:gd name="T8" fmla="*/ 24 w 42"/>
                <a:gd name="T9" fmla="*/ 0 h 12"/>
                <a:gd name="T10" fmla="*/ 12 w 42"/>
                <a:gd name="T11" fmla="*/ 0 h 12"/>
                <a:gd name="T12" fmla="*/ 6 w 42"/>
                <a:gd name="T13" fmla="*/ 6 h 12"/>
                <a:gd name="T14" fmla="*/ 0 w 42"/>
                <a:gd name="T15" fmla="*/ 6 h 12"/>
                <a:gd name="T16" fmla="*/ 0 w 42"/>
                <a:gd name="T17" fmla="*/ 12 h 12"/>
                <a:gd name="T18" fmla="*/ 42 w 42"/>
                <a:gd name="T19" fmla="*/ 6 h 12"/>
                <a:gd name="T20" fmla="*/ 42 w 42"/>
                <a:gd name="T21" fmla="*/ 6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12"/>
                <a:gd name="T35" fmla="*/ 42 w 42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12">
                  <a:moveTo>
                    <a:pt x="42" y="6"/>
                  </a:moveTo>
                  <a:lnTo>
                    <a:pt x="42" y="6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87" name="Freeform 235"/>
            <p:cNvSpPr>
              <a:spLocks/>
            </p:cNvSpPr>
            <p:nvPr/>
          </p:nvSpPr>
          <p:spPr bwMode="auto">
            <a:xfrm>
              <a:off x="4223" y="2197"/>
              <a:ext cx="30" cy="35"/>
            </a:xfrm>
            <a:custGeom>
              <a:avLst/>
              <a:gdLst>
                <a:gd name="T0" fmla="*/ 30 w 30"/>
                <a:gd name="T1" fmla="*/ 658 h 34"/>
                <a:gd name="T2" fmla="*/ 24 w 30"/>
                <a:gd name="T3" fmla="*/ 6 h 34"/>
                <a:gd name="T4" fmla="*/ 18 w 30"/>
                <a:gd name="T5" fmla="*/ 6 h 34"/>
                <a:gd name="T6" fmla="*/ 18 w 30"/>
                <a:gd name="T7" fmla="*/ 0 h 34"/>
                <a:gd name="T8" fmla="*/ 12 w 30"/>
                <a:gd name="T9" fmla="*/ 6 h 34"/>
                <a:gd name="T10" fmla="*/ 6 w 30"/>
                <a:gd name="T11" fmla="*/ 6 h 34"/>
                <a:gd name="T12" fmla="*/ 0 w 30"/>
                <a:gd name="T13" fmla="*/ 658 h 34"/>
                <a:gd name="T14" fmla="*/ 0 w 30"/>
                <a:gd name="T15" fmla="*/ 782 h 34"/>
                <a:gd name="T16" fmla="*/ 6 w 30"/>
                <a:gd name="T17" fmla="*/ 904 h 34"/>
                <a:gd name="T18" fmla="*/ 6 w 30"/>
                <a:gd name="T19" fmla="*/ 904 h 34"/>
                <a:gd name="T20" fmla="*/ 12 w 30"/>
                <a:gd name="T21" fmla="*/ 1076 h 34"/>
                <a:gd name="T22" fmla="*/ 18 w 30"/>
                <a:gd name="T23" fmla="*/ 1076 h 34"/>
                <a:gd name="T24" fmla="*/ 18 w 30"/>
                <a:gd name="T25" fmla="*/ 1076 h 34"/>
                <a:gd name="T26" fmla="*/ 24 w 30"/>
                <a:gd name="T27" fmla="*/ 904 h 34"/>
                <a:gd name="T28" fmla="*/ 30 w 30"/>
                <a:gd name="T29" fmla="*/ 904 h 34"/>
                <a:gd name="T30" fmla="*/ 30 w 30"/>
                <a:gd name="T31" fmla="*/ 782 h 34"/>
                <a:gd name="T32" fmla="*/ 30 w 30"/>
                <a:gd name="T33" fmla="*/ 658 h 34"/>
                <a:gd name="T34" fmla="*/ 30 w 30"/>
                <a:gd name="T35" fmla="*/ 658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4"/>
                <a:gd name="T56" fmla="*/ 30 w 30"/>
                <a:gd name="T57" fmla="*/ 34 h 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4">
                  <a:moveTo>
                    <a:pt x="30" y="17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6" y="28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24" y="28"/>
                  </a:lnTo>
                  <a:lnTo>
                    <a:pt x="30" y="28"/>
                  </a:lnTo>
                  <a:lnTo>
                    <a:pt x="30" y="23"/>
                  </a:lnTo>
                  <a:lnTo>
                    <a:pt x="30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88" name="Freeform 236"/>
            <p:cNvSpPr>
              <a:spLocks/>
            </p:cNvSpPr>
            <p:nvPr/>
          </p:nvSpPr>
          <p:spPr bwMode="auto">
            <a:xfrm>
              <a:off x="4223" y="2215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30 w 30"/>
                <a:gd name="T3" fmla="*/ 6 h 6"/>
                <a:gd name="T4" fmla="*/ 30 w 30"/>
                <a:gd name="T5" fmla="*/ 6 h 6"/>
                <a:gd name="T6" fmla="*/ 30 w 30"/>
                <a:gd name="T7" fmla="*/ 6 h 6"/>
                <a:gd name="T8" fmla="*/ 30 w 30"/>
                <a:gd name="T9" fmla="*/ 0 h 6"/>
                <a:gd name="T10" fmla="*/ 30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24 w 30"/>
                <a:gd name="T17" fmla="*/ 0 h 6"/>
                <a:gd name="T18" fmla="*/ 24 w 30"/>
                <a:gd name="T19" fmla="*/ 0 h 6"/>
                <a:gd name="T20" fmla="*/ 24 w 30"/>
                <a:gd name="T21" fmla="*/ 0 h 6"/>
                <a:gd name="T22" fmla="*/ 18 w 30"/>
                <a:gd name="T23" fmla="*/ 0 h 6"/>
                <a:gd name="T24" fmla="*/ 18 w 30"/>
                <a:gd name="T25" fmla="*/ 0 h 6"/>
                <a:gd name="T26" fmla="*/ 12 w 30"/>
                <a:gd name="T27" fmla="*/ 0 h 6"/>
                <a:gd name="T28" fmla="*/ 12 w 30"/>
                <a:gd name="T29" fmla="*/ 0 h 6"/>
                <a:gd name="T30" fmla="*/ 12 w 30"/>
                <a:gd name="T31" fmla="*/ 0 h 6"/>
                <a:gd name="T32" fmla="*/ 6 w 30"/>
                <a:gd name="T33" fmla="*/ 0 h 6"/>
                <a:gd name="T34" fmla="*/ 6 w 30"/>
                <a:gd name="T35" fmla="*/ 0 h 6"/>
                <a:gd name="T36" fmla="*/ 6 w 30"/>
                <a:gd name="T37" fmla="*/ 0 h 6"/>
                <a:gd name="T38" fmla="*/ 0 w 30"/>
                <a:gd name="T39" fmla="*/ 0 h 6"/>
                <a:gd name="T40" fmla="*/ 0 w 30"/>
                <a:gd name="T41" fmla="*/ 0 h 6"/>
                <a:gd name="T42" fmla="*/ 0 w 30"/>
                <a:gd name="T43" fmla="*/ 0 h 6"/>
                <a:gd name="T44" fmla="*/ 0 w 30"/>
                <a:gd name="T45" fmla="*/ 6 h 6"/>
                <a:gd name="T46" fmla="*/ 0 w 30"/>
                <a:gd name="T47" fmla="*/ 6 h 6"/>
                <a:gd name="T48" fmla="*/ 0 w 30"/>
                <a:gd name="T49" fmla="*/ 6 h 6"/>
                <a:gd name="T50" fmla="*/ 0 w 30"/>
                <a:gd name="T51" fmla="*/ 6 h 6"/>
                <a:gd name="T52" fmla="*/ 6 w 30"/>
                <a:gd name="T53" fmla="*/ 6 h 6"/>
                <a:gd name="T54" fmla="*/ 6 w 30"/>
                <a:gd name="T55" fmla="*/ 6 h 6"/>
                <a:gd name="T56" fmla="*/ 12 w 30"/>
                <a:gd name="T57" fmla="*/ 6 h 6"/>
                <a:gd name="T58" fmla="*/ 12 w 30"/>
                <a:gd name="T59" fmla="*/ 6 h 6"/>
                <a:gd name="T60" fmla="*/ 12 w 30"/>
                <a:gd name="T61" fmla="*/ 6 h 6"/>
                <a:gd name="T62" fmla="*/ 18 w 30"/>
                <a:gd name="T63" fmla="*/ 6 h 6"/>
                <a:gd name="T64" fmla="*/ 18 w 30"/>
                <a:gd name="T65" fmla="*/ 6 h 6"/>
                <a:gd name="T66" fmla="*/ 18 w 30"/>
                <a:gd name="T67" fmla="*/ 6 h 6"/>
                <a:gd name="T68" fmla="*/ 24 w 30"/>
                <a:gd name="T69" fmla="*/ 6 h 6"/>
                <a:gd name="T70" fmla="*/ 24 w 30"/>
                <a:gd name="T71" fmla="*/ 6 h 6"/>
                <a:gd name="T72" fmla="*/ 24 w 30"/>
                <a:gd name="T73" fmla="*/ 6 h 6"/>
                <a:gd name="T74" fmla="*/ 30 w 30"/>
                <a:gd name="T75" fmla="*/ 6 h 6"/>
                <a:gd name="T76" fmla="*/ 30 w 30"/>
                <a:gd name="T77" fmla="*/ 6 h 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0"/>
                <a:gd name="T118" fmla="*/ 0 h 6"/>
                <a:gd name="T119" fmla="*/ 30 w 30"/>
                <a:gd name="T120" fmla="*/ 6 h 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0" h="6">
                  <a:moveTo>
                    <a:pt x="30" y="6"/>
                  </a:moveTo>
                  <a:lnTo>
                    <a:pt x="30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89" name="Freeform 237"/>
            <p:cNvSpPr>
              <a:spLocks/>
            </p:cNvSpPr>
            <p:nvPr/>
          </p:nvSpPr>
          <p:spPr bwMode="auto">
            <a:xfrm>
              <a:off x="4223" y="2221"/>
              <a:ext cx="30" cy="1"/>
            </a:xfrm>
            <a:custGeom>
              <a:avLst/>
              <a:gdLst>
                <a:gd name="T0" fmla="*/ 30 w 30"/>
                <a:gd name="T1" fmla="*/ 0 h 1"/>
                <a:gd name="T2" fmla="*/ 30 w 30"/>
                <a:gd name="T3" fmla="*/ 0 h 1"/>
                <a:gd name="T4" fmla="*/ 30 w 30"/>
                <a:gd name="T5" fmla="*/ 0 h 1"/>
                <a:gd name="T6" fmla="*/ 30 w 30"/>
                <a:gd name="T7" fmla="*/ 0 h 1"/>
                <a:gd name="T8" fmla="*/ 30 w 30"/>
                <a:gd name="T9" fmla="*/ 0 h 1"/>
                <a:gd name="T10" fmla="*/ 30 w 30"/>
                <a:gd name="T11" fmla="*/ 0 h 1"/>
                <a:gd name="T12" fmla="*/ 30 w 30"/>
                <a:gd name="T13" fmla="*/ 0 h 1"/>
                <a:gd name="T14" fmla="*/ 30 w 30"/>
                <a:gd name="T15" fmla="*/ 0 h 1"/>
                <a:gd name="T16" fmla="*/ 24 w 30"/>
                <a:gd name="T17" fmla="*/ 0 h 1"/>
                <a:gd name="T18" fmla="*/ 24 w 30"/>
                <a:gd name="T19" fmla="*/ 0 h 1"/>
                <a:gd name="T20" fmla="*/ 24 w 30"/>
                <a:gd name="T21" fmla="*/ 0 h 1"/>
                <a:gd name="T22" fmla="*/ 18 w 30"/>
                <a:gd name="T23" fmla="*/ 0 h 1"/>
                <a:gd name="T24" fmla="*/ 18 w 30"/>
                <a:gd name="T25" fmla="*/ 0 h 1"/>
                <a:gd name="T26" fmla="*/ 12 w 30"/>
                <a:gd name="T27" fmla="*/ 0 h 1"/>
                <a:gd name="T28" fmla="*/ 12 w 30"/>
                <a:gd name="T29" fmla="*/ 0 h 1"/>
                <a:gd name="T30" fmla="*/ 12 w 30"/>
                <a:gd name="T31" fmla="*/ 0 h 1"/>
                <a:gd name="T32" fmla="*/ 6 w 30"/>
                <a:gd name="T33" fmla="*/ 0 h 1"/>
                <a:gd name="T34" fmla="*/ 6 w 30"/>
                <a:gd name="T35" fmla="*/ 0 h 1"/>
                <a:gd name="T36" fmla="*/ 6 w 30"/>
                <a:gd name="T37" fmla="*/ 0 h 1"/>
                <a:gd name="T38" fmla="*/ 0 w 30"/>
                <a:gd name="T39" fmla="*/ 0 h 1"/>
                <a:gd name="T40" fmla="*/ 0 w 30"/>
                <a:gd name="T41" fmla="*/ 0 h 1"/>
                <a:gd name="T42" fmla="*/ 0 w 30"/>
                <a:gd name="T43" fmla="*/ 0 h 1"/>
                <a:gd name="T44" fmla="*/ 0 w 30"/>
                <a:gd name="T45" fmla="*/ 0 h 1"/>
                <a:gd name="T46" fmla="*/ 0 w 30"/>
                <a:gd name="T47" fmla="*/ 0 h 1"/>
                <a:gd name="T48" fmla="*/ 0 w 30"/>
                <a:gd name="T49" fmla="*/ 0 h 1"/>
                <a:gd name="T50" fmla="*/ 6 w 30"/>
                <a:gd name="T51" fmla="*/ 0 h 1"/>
                <a:gd name="T52" fmla="*/ 6 w 30"/>
                <a:gd name="T53" fmla="*/ 0 h 1"/>
                <a:gd name="T54" fmla="*/ 6 w 30"/>
                <a:gd name="T55" fmla="*/ 0 h 1"/>
                <a:gd name="T56" fmla="*/ 12 w 30"/>
                <a:gd name="T57" fmla="*/ 0 h 1"/>
                <a:gd name="T58" fmla="*/ 12 w 30"/>
                <a:gd name="T59" fmla="*/ 0 h 1"/>
                <a:gd name="T60" fmla="*/ 12 w 30"/>
                <a:gd name="T61" fmla="*/ 0 h 1"/>
                <a:gd name="T62" fmla="*/ 18 w 30"/>
                <a:gd name="T63" fmla="*/ 0 h 1"/>
                <a:gd name="T64" fmla="*/ 18 w 30"/>
                <a:gd name="T65" fmla="*/ 0 h 1"/>
                <a:gd name="T66" fmla="*/ 24 w 30"/>
                <a:gd name="T67" fmla="*/ 0 h 1"/>
                <a:gd name="T68" fmla="*/ 24 w 30"/>
                <a:gd name="T69" fmla="*/ 0 h 1"/>
                <a:gd name="T70" fmla="*/ 24 w 30"/>
                <a:gd name="T71" fmla="*/ 0 h 1"/>
                <a:gd name="T72" fmla="*/ 30 w 30"/>
                <a:gd name="T73" fmla="*/ 0 h 1"/>
                <a:gd name="T74" fmla="*/ 30 w 30"/>
                <a:gd name="T75" fmla="*/ 0 h 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"/>
                <a:gd name="T115" fmla="*/ 0 h 1"/>
                <a:gd name="T116" fmla="*/ 30 w 30"/>
                <a:gd name="T117" fmla="*/ 1 h 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" h="1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90" name="Freeform 238"/>
            <p:cNvSpPr>
              <a:spLocks/>
            </p:cNvSpPr>
            <p:nvPr/>
          </p:nvSpPr>
          <p:spPr bwMode="auto">
            <a:xfrm>
              <a:off x="4235" y="2192"/>
              <a:ext cx="6" cy="5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6 w 6"/>
                <a:gd name="T17" fmla="*/ 5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91" name="Freeform 239"/>
            <p:cNvSpPr>
              <a:spLocks/>
            </p:cNvSpPr>
            <p:nvPr/>
          </p:nvSpPr>
          <p:spPr bwMode="auto">
            <a:xfrm>
              <a:off x="4241" y="2186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"/>
                <a:gd name="T44" fmla="*/ 6 w 6"/>
                <a:gd name="T45" fmla="*/ 1 h 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92" name="Freeform 240"/>
            <p:cNvSpPr>
              <a:spLocks/>
            </p:cNvSpPr>
            <p:nvPr/>
          </p:nvSpPr>
          <p:spPr bwMode="auto">
            <a:xfrm>
              <a:off x="4229" y="2186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"/>
                <a:gd name="T44" fmla="*/ 6 w 6"/>
                <a:gd name="T45" fmla="*/ 1 h 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93" name="Freeform 241"/>
            <p:cNvSpPr>
              <a:spLocks/>
            </p:cNvSpPr>
            <p:nvPr/>
          </p:nvSpPr>
          <p:spPr bwMode="auto">
            <a:xfrm>
              <a:off x="4188" y="2157"/>
              <a:ext cx="238" cy="161"/>
            </a:xfrm>
            <a:custGeom>
              <a:avLst/>
              <a:gdLst>
                <a:gd name="T0" fmla="*/ 238 w 238"/>
                <a:gd name="T1" fmla="*/ 0 h 156"/>
                <a:gd name="T2" fmla="*/ 0 w 238"/>
                <a:gd name="T3" fmla="*/ 0 h 156"/>
                <a:gd name="T4" fmla="*/ 0 w 238"/>
                <a:gd name="T5" fmla="*/ 7271 h 156"/>
                <a:gd name="T6" fmla="*/ 238 w 238"/>
                <a:gd name="T7" fmla="*/ 7271 h 156"/>
                <a:gd name="T8" fmla="*/ 238 w 238"/>
                <a:gd name="T9" fmla="*/ 0 h 156"/>
                <a:gd name="T10" fmla="*/ 238 w 238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156"/>
                <a:gd name="T20" fmla="*/ 238 w 238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156">
                  <a:moveTo>
                    <a:pt x="238" y="0"/>
                  </a:moveTo>
                  <a:lnTo>
                    <a:pt x="0" y="0"/>
                  </a:lnTo>
                  <a:lnTo>
                    <a:pt x="0" y="156"/>
                  </a:lnTo>
                  <a:lnTo>
                    <a:pt x="238" y="156"/>
                  </a:lnTo>
                  <a:lnTo>
                    <a:pt x="2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aphicFrame>
        <p:nvGraphicFramePr>
          <p:cNvPr id="8195" name="Object 252"/>
          <p:cNvGraphicFramePr>
            <a:graphicFrameLocks noChangeAspect="1"/>
          </p:cNvGraphicFramePr>
          <p:nvPr/>
        </p:nvGraphicFramePr>
        <p:xfrm>
          <a:off x="3240088" y="3452813"/>
          <a:ext cx="379412" cy="247650"/>
        </p:xfrm>
        <a:graphic>
          <a:graphicData uri="http://schemas.openxmlformats.org/presentationml/2006/ole">
            <p:oleObj spid="_x0000_s657411" name="Clip" r:id="rId5" imgW="2835360" imgH="1920600" progId="">
              <p:embed/>
            </p:oleObj>
          </a:graphicData>
        </a:graphic>
      </p:graphicFrame>
      <p:sp>
        <p:nvSpPr>
          <p:cNvPr id="8219" name="Text Box 259"/>
          <p:cNvSpPr txBox="1">
            <a:spLocks noChangeArrowheads="1"/>
          </p:cNvSpPr>
          <p:nvPr/>
        </p:nvSpPr>
        <p:spPr bwMode="auto">
          <a:xfrm>
            <a:off x="3038475" y="3089275"/>
            <a:ext cx="8175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HUNGARY</a:t>
            </a:r>
          </a:p>
        </p:txBody>
      </p:sp>
      <p:sp>
        <p:nvSpPr>
          <p:cNvPr id="8220" name="Rectangle 283"/>
          <p:cNvSpPr>
            <a:spLocks noChangeArrowheads="1"/>
          </p:cNvSpPr>
          <p:nvPr/>
        </p:nvSpPr>
        <p:spPr bwMode="auto">
          <a:xfrm>
            <a:off x="214313" y="1176338"/>
            <a:ext cx="13557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GB" sz="1200" dirty="0">
                <a:solidFill>
                  <a:schemeClr val="tx1"/>
                </a:solidFill>
                <a:latin typeface="Arial" pitchFamily="34" charset="0"/>
              </a:rPr>
              <a:t>Member States</a:t>
            </a:r>
          </a:p>
        </p:txBody>
      </p:sp>
      <p:grpSp>
        <p:nvGrpSpPr>
          <p:cNvPr id="24" name="Group 214"/>
          <p:cNvGrpSpPr>
            <a:grpSpLocks/>
          </p:cNvGrpSpPr>
          <p:nvPr/>
        </p:nvGrpSpPr>
        <p:grpSpPr bwMode="auto">
          <a:xfrm>
            <a:off x="2190750" y="4708525"/>
            <a:ext cx="390525" cy="250825"/>
            <a:chOff x="4188" y="2402"/>
            <a:chExt cx="238" cy="161"/>
          </a:xfrm>
        </p:grpSpPr>
        <p:sp>
          <p:nvSpPr>
            <p:cNvPr id="8277" name="Freeform 215"/>
            <p:cNvSpPr>
              <a:spLocks/>
            </p:cNvSpPr>
            <p:nvPr/>
          </p:nvSpPr>
          <p:spPr bwMode="auto">
            <a:xfrm>
              <a:off x="4235" y="2403"/>
              <a:ext cx="191" cy="160"/>
            </a:xfrm>
            <a:custGeom>
              <a:avLst/>
              <a:gdLst>
                <a:gd name="T0" fmla="*/ 191 w 191"/>
                <a:gd name="T1" fmla="*/ 3410 h 156"/>
                <a:gd name="T2" fmla="*/ 191 w 191"/>
                <a:gd name="T3" fmla="*/ 0 h 156"/>
                <a:gd name="T4" fmla="*/ 0 w 191"/>
                <a:gd name="T5" fmla="*/ 0 h 156"/>
                <a:gd name="T6" fmla="*/ 0 w 191"/>
                <a:gd name="T7" fmla="*/ 3410 h 156"/>
                <a:gd name="T8" fmla="*/ 191 w 191"/>
                <a:gd name="T9" fmla="*/ 3410 h 156"/>
                <a:gd name="T10" fmla="*/ 191 w 191"/>
                <a:gd name="T11" fmla="*/ 341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1"/>
                <a:gd name="T19" fmla="*/ 0 h 156"/>
                <a:gd name="T20" fmla="*/ 191 w 191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1" h="156">
                  <a:moveTo>
                    <a:pt x="191" y="156"/>
                  </a:moveTo>
                  <a:lnTo>
                    <a:pt x="191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191" y="15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78" name="Freeform 216"/>
            <p:cNvSpPr>
              <a:spLocks/>
            </p:cNvSpPr>
            <p:nvPr/>
          </p:nvSpPr>
          <p:spPr bwMode="auto">
            <a:xfrm>
              <a:off x="4188" y="2403"/>
              <a:ext cx="77" cy="160"/>
            </a:xfrm>
            <a:custGeom>
              <a:avLst/>
              <a:gdLst>
                <a:gd name="T0" fmla="*/ 77 w 77"/>
                <a:gd name="T1" fmla="*/ 3410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3410 h 156"/>
                <a:gd name="T8" fmla="*/ 77 w 77"/>
                <a:gd name="T9" fmla="*/ 3410 h 156"/>
                <a:gd name="T10" fmla="*/ 77 w 77"/>
                <a:gd name="T11" fmla="*/ 341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79" name="Freeform 217"/>
            <p:cNvSpPr>
              <a:spLocks/>
            </p:cNvSpPr>
            <p:nvPr/>
          </p:nvSpPr>
          <p:spPr bwMode="auto">
            <a:xfrm>
              <a:off x="4348" y="2403"/>
              <a:ext cx="78" cy="160"/>
            </a:xfrm>
            <a:custGeom>
              <a:avLst/>
              <a:gdLst>
                <a:gd name="T0" fmla="*/ 78 w 78"/>
                <a:gd name="T1" fmla="*/ 3410 h 156"/>
                <a:gd name="T2" fmla="*/ 78 w 78"/>
                <a:gd name="T3" fmla="*/ 0 h 156"/>
                <a:gd name="T4" fmla="*/ 0 w 78"/>
                <a:gd name="T5" fmla="*/ 0 h 156"/>
                <a:gd name="T6" fmla="*/ 0 w 78"/>
                <a:gd name="T7" fmla="*/ 3410 h 156"/>
                <a:gd name="T8" fmla="*/ 78 w 78"/>
                <a:gd name="T9" fmla="*/ 3410 h 156"/>
                <a:gd name="T10" fmla="*/ 78 w 78"/>
                <a:gd name="T11" fmla="*/ 341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"/>
                <a:gd name="T19" fmla="*/ 0 h 156"/>
                <a:gd name="T20" fmla="*/ 78 w 78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" h="156">
                  <a:moveTo>
                    <a:pt x="78" y="156"/>
                  </a:moveTo>
                  <a:lnTo>
                    <a:pt x="78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80" name="Freeform 218"/>
            <p:cNvSpPr>
              <a:spLocks/>
            </p:cNvSpPr>
            <p:nvPr/>
          </p:nvSpPr>
          <p:spPr bwMode="auto">
            <a:xfrm>
              <a:off x="4188" y="2402"/>
              <a:ext cx="236" cy="161"/>
            </a:xfrm>
            <a:custGeom>
              <a:avLst/>
              <a:gdLst>
                <a:gd name="T0" fmla="*/ 15 w 244"/>
                <a:gd name="T1" fmla="*/ 379275 h 151"/>
                <a:gd name="T2" fmla="*/ 15 w 244"/>
                <a:gd name="T3" fmla="*/ 0 h 151"/>
                <a:gd name="T4" fmla="*/ 0 w 244"/>
                <a:gd name="T5" fmla="*/ 0 h 151"/>
                <a:gd name="T6" fmla="*/ 0 w 244"/>
                <a:gd name="T7" fmla="*/ 379275 h 151"/>
                <a:gd name="T8" fmla="*/ 15 w 244"/>
                <a:gd name="T9" fmla="*/ 379275 h 151"/>
                <a:gd name="T10" fmla="*/ 15 w 244"/>
                <a:gd name="T11" fmla="*/ 379275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5" name="Group 247"/>
          <p:cNvGrpSpPr>
            <a:grpSpLocks/>
          </p:cNvGrpSpPr>
          <p:nvPr/>
        </p:nvGrpSpPr>
        <p:grpSpPr bwMode="auto">
          <a:xfrm>
            <a:off x="293688" y="2222500"/>
            <a:ext cx="390525" cy="246063"/>
            <a:chOff x="528" y="1773"/>
            <a:chExt cx="246" cy="155"/>
          </a:xfrm>
        </p:grpSpPr>
        <p:sp>
          <p:nvSpPr>
            <p:cNvPr id="8273" name="Freeform 248"/>
            <p:cNvSpPr>
              <a:spLocks/>
            </p:cNvSpPr>
            <p:nvPr/>
          </p:nvSpPr>
          <p:spPr bwMode="auto">
            <a:xfrm>
              <a:off x="528" y="1773"/>
              <a:ext cx="246" cy="155"/>
            </a:xfrm>
            <a:custGeom>
              <a:avLst/>
              <a:gdLst>
                <a:gd name="T0" fmla="*/ 649 w 244"/>
                <a:gd name="T1" fmla="*/ 39 h 157"/>
                <a:gd name="T2" fmla="*/ 649 w 244"/>
                <a:gd name="T3" fmla="*/ 0 h 157"/>
                <a:gd name="T4" fmla="*/ 0 w 244"/>
                <a:gd name="T5" fmla="*/ 0 h 157"/>
                <a:gd name="T6" fmla="*/ 0 w 244"/>
                <a:gd name="T7" fmla="*/ 39 h 157"/>
                <a:gd name="T8" fmla="*/ 649 w 244"/>
                <a:gd name="T9" fmla="*/ 39 h 157"/>
                <a:gd name="T10" fmla="*/ 649 w 244"/>
                <a:gd name="T11" fmla="*/ 39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74" name="Freeform 249"/>
            <p:cNvSpPr>
              <a:spLocks/>
            </p:cNvSpPr>
            <p:nvPr/>
          </p:nvSpPr>
          <p:spPr bwMode="auto">
            <a:xfrm>
              <a:off x="528" y="1850"/>
              <a:ext cx="246" cy="78"/>
            </a:xfrm>
            <a:custGeom>
              <a:avLst/>
              <a:gdLst>
                <a:gd name="T0" fmla="*/ 13402 w 238"/>
                <a:gd name="T1" fmla="*/ 39 h 79"/>
                <a:gd name="T2" fmla="*/ 13402 w 238"/>
                <a:gd name="T3" fmla="*/ 0 h 79"/>
                <a:gd name="T4" fmla="*/ 0 w 238"/>
                <a:gd name="T5" fmla="*/ 0 h 79"/>
                <a:gd name="T6" fmla="*/ 0 w 238"/>
                <a:gd name="T7" fmla="*/ 39 h 79"/>
                <a:gd name="T8" fmla="*/ 13402 w 238"/>
                <a:gd name="T9" fmla="*/ 39 h 79"/>
                <a:gd name="T10" fmla="*/ 13402 w 238"/>
                <a:gd name="T11" fmla="*/ 3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79"/>
                <a:gd name="T20" fmla="*/ 238 w 238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79">
                  <a:moveTo>
                    <a:pt x="238" y="79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0" y="79"/>
                  </a:lnTo>
                  <a:lnTo>
                    <a:pt x="238" y="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75" name="Freeform 250"/>
            <p:cNvSpPr>
              <a:spLocks/>
            </p:cNvSpPr>
            <p:nvPr/>
          </p:nvSpPr>
          <p:spPr bwMode="auto">
            <a:xfrm>
              <a:off x="528" y="1773"/>
              <a:ext cx="120" cy="155"/>
            </a:xfrm>
            <a:custGeom>
              <a:avLst/>
              <a:gdLst>
                <a:gd name="T0" fmla="*/ 0 w 119"/>
                <a:gd name="T1" fmla="*/ 0 h 157"/>
                <a:gd name="T2" fmla="*/ 0 w 119"/>
                <a:gd name="T3" fmla="*/ 39 h 157"/>
                <a:gd name="T4" fmla="*/ 305 w 119"/>
                <a:gd name="T5" fmla="*/ 39 h 157"/>
                <a:gd name="T6" fmla="*/ 0 w 119"/>
                <a:gd name="T7" fmla="*/ 0 h 157"/>
                <a:gd name="T8" fmla="*/ 0 w 119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9"/>
                <a:gd name="T16" fmla="*/ 0 h 157"/>
                <a:gd name="T17" fmla="*/ 119 w 119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9" h="157">
                  <a:moveTo>
                    <a:pt x="0" y="0"/>
                  </a:moveTo>
                  <a:lnTo>
                    <a:pt x="0" y="157"/>
                  </a:lnTo>
                  <a:lnTo>
                    <a:pt x="119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76" name="Freeform 251"/>
            <p:cNvSpPr>
              <a:spLocks/>
            </p:cNvSpPr>
            <p:nvPr/>
          </p:nvSpPr>
          <p:spPr bwMode="auto">
            <a:xfrm>
              <a:off x="528" y="1773"/>
              <a:ext cx="246" cy="155"/>
            </a:xfrm>
            <a:custGeom>
              <a:avLst/>
              <a:gdLst>
                <a:gd name="T0" fmla="*/ 649 w 244"/>
                <a:gd name="T1" fmla="*/ 39 h 157"/>
                <a:gd name="T2" fmla="*/ 649 w 244"/>
                <a:gd name="T3" fmla="*/ 0 h 157"/>
                <a:gd name="T4" fmla="*/ 0 w 244"/>
                <a:gd name="T5" fmla="*/ 0 h 157"/>
                <a:gd name="T6" fmla="*/ 0 w 244"/>
                <a:gd name="T7" fmla="*/ 39 h 157"/>
                <a:gd name="T8" fmla="*/ 649 w 244"/>
                <a:gd name="T9" fmla="*/ 39 h 157"/>
                <a:gd name="T10" fmla="*/ 649 w 244"/>
                <a:gd name="T11" fmla="*/ 39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6" name="Group 253"/>
          <p:cNvGrpSpPr>
            <a:grpSpLocks/>
          </p:cNvGrpSpPr>
          <p:nvPr/>
        </p:nvGrpSpPr>
        <p:grpSpPr bwMode="auto">
          <a:xfrm>
            <a:off x="2190750" y="1598613"/>
            <a:ext cx="390525" cy="249237"/>
            <a:chOff x="528" y="1164"/>
            <a:chExt cx="238" cy="157"/>
          </a:xfrm>
        </p:grpSpPr>
        <p:sp>
          <p:nvSpPr>
            <p:cNvPr id="8269" name="Rectangle 254"/>
            <p:cNvSpPr>
              <a:spLocks noChangeArrowheads="1"/>
            </p:cNvSpPr>
            <p:nvPr/>
          </p:nvSpPr>
          <p:spPr bwMode="auto">
            <a:xfrm>
              <a:off x="528" y="1164"/>
              <a:ext cx="238" cy="15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8270" name="Rectangle 255"/>
            <p:cNvSpPr>
              <a:spLocks noChangeArrowheads="1"/>
            </p:cNvSpPr>
            <p:nvPr/>
          </p:nvSpPr>
          <p:spPr bwMode="auto">
            <a:xfrm>
              <a:off x="528" y="1164"/>
              <a:ext cx="238" cy="5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787" name="Rectangle 256"/>
            <p:cNvSpPr>
              <a:spLocks noChangeArrowheads="1"/>
            </p:cNvSpPr>
            <p:nvPr/>
          </p:nvSpPr>
          <p:spPr bwMode="auto">
            <a:xfrm>
              <a:off x="528" y="1218"/>
              <a:ext cx="238" cy="56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8272" name="Rectangle 257"/>
            <p:cNvSpPr>
              <a:spLocks noChangeArrowheads="1"/>
            </p:cNvSpPr>
            <p:nvPr/>
          </p:nvSpPr>
          <p:spPr bwMode="auto">
            <a:xfrm>
              <a:off x="528" y="1266"/>
              <a:ext cx="238" cy="55"/>
            </a:xfrm>
            <a:prstGeom prst="rect">
              <a:avLst/>
            </a:prstGeom>
            <a:solidFill>
              <a:srgbClr val="FF0000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8224" name="Text Box 264"/>
          <p:cNvSpPr txBox="1">
            <a:spLocks noChangeArrowheads="1"/>
          </p:cNvSpPr>
          <p:nvPr/>
        </p:nvSpPr>
        <p:spPr bwMode="auto">
          <a:xfrm>
            <a:off x="1962150" y="1846263"/>
            <a:ext cx="8636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rgbClr val="00205B"/>
                </a:solidFill>
                <a:latin typeface="Arial" pitchFamily="34" charset="0"/>
              </a:rPr>
              <a:t>BULGARIA</a:t>
            </a:r>
          </a:p>
        </p:txBody>
      </p:sp>
      <p:sp>
        <p:nvSpPr>
          <p:cNvPr id="8225" name="Text Box 267"/>
          <p:cNvSpPr txBox="1">
            <a:spLocks noChangeArrowheads="1"/>
          </p:cNvSpPr>
          <p:nvPr/>
        </p:nvSpPr>
        <p:spPr bwMode="auto">
          <a:xfrm>
            <a:off x="134938" y="372586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ICELAND</a:t>
            </a:r>
          </a:p>
        </p:txBody>
      </p:sp>
      <p:pic>
        <p:nvPicPr>
          <p:cNvPr id="8226" name="Picture 2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688" y="3452813"/>
            <a:ext cx="3968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9"/>
          <p:cNvGrpSpPr>
            <a:grpSpLocks noChangeAspect="1"/>
          </p:cNvGrpSpPr>
          <p:nvPr/>
        </p:nvGrpSpPr>
        <p:grpSpPr bwMode="auto">
          <a:xfrm>
            <a:off x="293688" y="4065588"/>
            <a:ext cx="382587" cy="247650"/>
            <a:chOff x="4214" y="2064"/>
            <a:chExt cx="241" cy="156"/>
          </a:xfrm>
        </p:grpSpPr>
        <p:sp>
          <p:nvSpPr>
            <p:cNvPr id="8265" name="AutoShape 270"/>
            <p:cNvSpPr>
              <a:spLocks noChangeAspect="1" noChangeArrowheads="1" noTextEdit="1"/>
            </p:cNvSpPr>
            <p:nvPr/>
          </p:nvSpPr>
          <p:spPr bwMode="auto">
            <a:xfrm>
              <a:off x="4214" y="2064"/>
              <a:ext cx="241" cy="156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66" name="Rectangle 271"/>
            <p:cNvSpPr>
              <a:spLocks noChangeArrowheads="1"/>
            </p:cNvSpPr>
            <p:nvPr/>
          </p:nvSpPr>
          <p:spPr bwMode="auto">
            <a:xfrm>
              <a:off x="4214" y="2064"/>
              <a:ext cx="241" cy="5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8267" name="Rectangle 272"/>
            <p:cNvSpPr>
              <a:spLocks noChangeArrowheads="1"/>
            </p:cNvSpPr>
            <p:nvPr/>
          </p:nvSpPr>
          <p:spPr bwMode="auto">
            <a:xfrm>
              <a:off x="4214" y="2116"/>
              <a:ext cx="241" cy="52"/>
            </a:xfrm>
            <a:prstGeom prst="rect">
              <a:avLst/>
            </a:prstGeom>
            <a:solidFill>
              <a:srgbClr val="51D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8268" name="Rectangle 273"/>
            <p:cNvSpPr>
              <a:spLocks noChangeArrowheads="1"/>
            </p:cNvSpPr>
            <p:nvPr/>
          </p:nvSpPr>
          <p:spPr bwMode="auto">
            <a:xfrm>
              <a:off x="4214" y="2168"/>
              <a:ext cx="241" cy="5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797" name="Rectangle 284"/>
          <p:cNvSpPr>
            <a:spLocks noChangeArrowheads="1"/>
          </p:cNvSpPr>
          <p:nvPr/>
        </p:nvSpPr>
        <p:spPr bwMode="auto">
          <a:xfrm>
            <a:off x="4551363" y="1176338"/>
            <a:ext cx="29654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GB" sz="1200" dirty="0">
                <a:solidFill>
                  <a:srgbClr val="00205B">
                    <a:alpha val="50000"/>
                  </a:srgbClr>
                </a:solidFill>
                <a:latin typeface="Arial" charset="0"/>
                <a:cs typeface="Arial" charset="0"/>
              </a:rPr>
              <a:t>Cooperating States</a:t>
            </a:r>
          </a:p>
        </p:txBody>
      </p:sp>
      <p:sp>
        <p:nvSpPr>
          <p:cNvPr id="8229" name="Text Box 299"/>
          <p:cNvSpPr txBox="1">
            <a:spLocks noChangeArrowheads="1"/>
          </p:cNvSpPr>
          <p:nvPr/>
        </p:nvSpPr>
        <p:spPr bwMode="auto">
          <a:xfrm>
            <a:off x="4384675" y="1846263"/>
            <a:ext cx="9382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rgbClr val="677E97"/>
                </a:solidFill>
                <a:latin typeface="Arial" pitchFamily="34" charset="0"/>
              </a:rPr>
              <a:t>SERBIA</a:t>
            </a:r>
          </a:p>
        </p:txBody>
      </p:sp>
      <p:pic>
        <p:nvPicPr>
          <p:cNvPr id="799" name="Picture 3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9313" y="1598613"/>
            <a:ext cx="390525" cy="246062"/>
          </a:xfrm>
          <a:prstGeom prst="rect">
            <a:avLst/>
          </a:prstGeom>
          <a:noFill/>
          <a:ln w="3175" algn="ctr">
            <a:solidFill>
              <a:schemeClr val="accent4"/>
            </a:solidFill>
            <a:miter lim="800000"/>
            <a:headEnd/>
            <a:tailEnd/>
          </a:ln>
        </p:spPr>
      </p:pic>
      <p:sp>
        <p:nvSpPr>
          <p:cNvPr id="8231" name="Text Box 167"/>
          <p:cNvSpPr txBox="1">
            <a:spLocks noChangeArrowheads="1"/>
          </p:cNvSpPr>
          <p:nvPr/>
        </p:nvSpPr>
        <p:spPr bwMode="auto">
          <a:xfrm>
            <a:off x="134938" y="184626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AUSTRIA</a:t>
            </a:r>
          </a:p>
        </p:txBody>
      </p:sp>
      <p:sp>
        <p:nvSpPr>
          <p:cNvPr id="8232" name="Text Box 168"/>
          <p:cNvSpPr txBox="1">
            <a:spLocks noChangeArrowheads="1"/>
          </p:cNvSpPr>
          <p:nvPr/>
        </p:nvSpPr>
        <p:spPr bwMode="auto">
          <a:xfrm>
            <a:off x="1063625" y="184626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BELGIUM</a:t>
            </a:r>
          </a:p>
        </p:txBody>
      </p:sp>
      <p:sp>
        <p:nvSpPr>
          <p:cNvPr id="8233" name="Text Box 169"/>
          <p:cNvSpPr txBox="1">
            <a:spLocks noChangeArrowheads="1"/>
          </p:cNvSpPr>
          <p:nvPr/>
        </p:nvSpPr>
        <p:spPr bwMode="auto">
          <a:xfrm>
            <a:off x="933450" y="2470150"/>
            <a:ext cx="9699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DENMARK</a:t>
            </a:r>
          </a:p>
        </p:txBody>
      </p:sp>
      <p:sp>
        <p:nvSpPr>
          <p:cNvPr id="8234" name="Text Box 170"/>
          <p:cNvSpPr txBox="1">
            <a:spLocks noChangeArrowheads="1"/>
          </p:cNvSpPr>
          <p:nvPr/>
        </p:nvSpPr>
        <p:spPr bwMode="auto">
          <a:xfrm>
            <a:off x="3094038" y="2470150"/>
            <a:ext cx="7064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FINLAND</a:t>
            </a:r>
          </a:p>
        </p:txBody>
      </p:sp>
      <p:sp>
        <p:nvSpPr>
          <p:cNvPr id="8235" name="Text Box 171"/>
          <p:cNvSpPr txBox="1">
            <a:spLocks noChangeArrowheads="1"/>
          </p:cNvSpPr>
          <p:nvPr/>
        </p:nvSpPr>
        <p:spPr bwMode="auto">
          <a:xfrm>
            <a:off x="134938" y="3089275"/>
            <a:ext cx="7080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FRANCE</a:t>
            </a:r>
          </a:p>
        </p:txBody>
      </p:sp>
      <p:sp>
        <p:nvSpPr>
          <p:cNvPr id="8236" name="Text Box 172"/>
          <p:cNvSpPr txBox="1">
            <a:spLocks noChangeArrowheads="1"/>
          </p:cNvSpPr>
          <p:nvPr/>
        </p:nvSpPr>
        <p:spPr bwMode="auto">
          <a:xfrm>
            <a:off x="952500" y="3089275"/>
            <a:ext cx="9302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GERMANY</a:t>
            </a:r>
          </a:p>
        </p:txBody>
      </p:sp>
      <p:sp>
        <p:nvSpPr>
          <p:cNvPr id="8237" name="Text Box 173"/>
          <p:cNvSpPr txBox="1">
            <a:spLocks noChangeArrowheads="1"/>
          </p:cNvSpPr>
          <p:nvPr/>
        </p:nvSpPr>
        <p:spPr bwMode="auto">
          <a:xfrm>
            <a:off x="2038350" y="3089275"/>
            <a:ext cx="709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GREECE</a:t>
            </a:r>
          </a:p>
        </p:txBody>
      </p:sp>
      <p:sp>
        <p:nvSpPr>
          <p:cNvPr id="8238" name="Text Box 174"/>
          <p:cNvSpPr txBox="1">
            <a:spLocks noChangeArrowheads="1"/>
          </p:cNvSpPr>
          <p:nvPr/>
        </p:nvSpPr>
        <p:spPr bwMode="auto">
          <a:xfrm>
            <a:off x="1063625" y="372586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IRELAND</a:t>
            </a:r>
          </a:p>
        </p:txBody>
      </p:sp>
      <p:sp>
        <p:nvSpPr>
          <p:cNvPr id="8239" name="Text Box 175"/>
          <p:cNvSpPr txBox="1">
            <a:spLocks noChangeArrowheads="1"/>
          </p:cNvSpPr>
          <p:nvPr/>
        </p:nvSpPr>
        <p:spPr bwMode="auto">
          <a:xfrm>
            <a:off x="2038350" y="3725863"/>
            <a:ext cx="7096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ITALY</a:t>
            </a:r>
          </a:p>
        </p:txBody>
      </p:sp>
      <p:sp>
        <p:nvSpPr>
          <p:cNvPr id="8240" name="Text Box 176"/>
          <p:cNvSpPr txBox="1">
            <a:spLocks noChangeArrowheads="1"/>
          </p:cNvSpPr>
          <p:nvPr/>
        </p:nvSpPr>
        <p:spPr bwMode="auto">
          <a:xfrm>
            <a:off x="722313" y="6211888"/>
            <a:ext cx="13922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UNITED KINGDOM</a:t>
            </a:r>
          </a:p>
        </p:txBody>
      </p:sp>
      <p:sp>
        <p:nvSpPr>
          <p:cNvPr id="8241" name="Text Box 177"/>
          <p:cNvSpPr txBox="1">
            <a:spLocks noChangeArrowheads="1"/>
          </p:cNvSpPr>
          <p:nvPr/>
        </p:nvSpPr>
        <p:spPr bwMode="auto">
          <a:xfrm>
            <a:off x="134938" y="6213475"/>
            <a:ext cx="7096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TURKEY</a:t>
            </a:r>
          </a:p>
        </p:txBody>
      </p:sp>
      <p:sp>
        <p:nvSpPr>
          <p:cNvPr id="8242" name="Text Box 179"/>
          <p:cNvSpPr txBox="1">
            <a:spLocks noChangeArrowheads="1"/>
          </p:cNvSpPr>
          <p:nvPr/>
        </p:nvSpPr>
        <p:spPr bwMode="auto">
          <a:xfrm>
            <a:off x="2039938" y="561181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SWEDEN</a:t>
            </a:r>
          </a:p>
        </p:txBody>
      </p:sp>
      <p:sp>
        <p:nvSpPr>
          <p:cNvPr id="8243" name="Text Box 180"/>
          <p:cNvSpPr txBox="1">
            <a:spLocks noChangeArrowheads="1"/>
          </p:cNvSpPr>
          <p:nvPr/>
        </p:nvSpPr>
        <p:spPr bwMode="auto">
          <a:xfrm>
            <a:off x="1063625" y="561181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SPAIN</a:t>
            </a:r>
          </a:p>
        </p:txBody>
      </p:sp>
      <p:sp>
        <p:nvSpPr>
          <p:cNvPr id="8244" name="Text Box 181"/>
          <p:cNvSpPr txBox="1">
            <a:spLocks noChangeArrowheads="1"/>
          </p:cNvSpPr>
          <p:nvPr/>
        </p:nvSpPr>
        <p:spPr bwMode="auto">
          <a:xfrm>
            <a:off x="998538" y="5022850"/>
            <a:ext cx="8397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PORTUGAL</a:t>
            </a:r>
          </a:p>
        </p:txBody>
      </p:sp>
      <p:sp>
        <p:nvSpPr>
          <p:cNvPr id="8245" name="Text Box 182"/>
          <p:cNvSpPr txBox="1">
            <a:spLocks noChangeArrowheads="1"/>
          </p:cNvSpPr>
          <p:nvPr/>
        </p:nvSpPr>
        <p:spPr bwMode="auto">
          <a:xfrm>
            <a:off x="3092450" y="4340225"/>
            <a:ext cx="7080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NORWAY</a:t>
            </a:r>
          </a:p>
        </p:txBody>
      </p:sp>
      <p:sp>
        <p:nvSpPr>
          <p:cNvPr id="8246" name="Text Box 183"/>
          <p:cNvSpPr txBox="1">
            <a:spLocks noChangeArrowheads="1"/>
          </p:cNvSpPr>
          <p:nvPr/>
        </p:nvSpPr>
        <p:spPr bwMode="auto">
          <a:xfrm>
            <a:off x="1676400" y="4340225"/>
            <a:ext cx="14335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THE NETHERLANDS</a:t>
            </a:r>
          </a:p>
        </p:txBody>
      </p:sp>
      <p:sp>
        <p:nvSpPr>
          <p:cNvPr id="8247" name="Text Box 184"/>
          <p:cNvSpPr txBox="1">
            <a:spLocks noChangeArrowheads="1"/>
          </p:cNvSpPr>
          <p:nvPr/>
        </p:nvSpPr>
        <p:spPr bwMode="auto">
          <a:xfrm>
            <a:off x="866775" y="4340225"/>
            <a:ext cx="11017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LUXEMBOURG</a:t>
            </a:r>
          </a:p>
        </p:txBody>
      </p:sp>
      <p:sp>
        <p:nvSpPr>
          <p:cNvPr id="8248" name="Text Box 213"/>
          <p:cNvSpPr txBox="1">
            <a:spLocks noChangeArrowheads="1"/>
          </p:cNvSpPr>
          <p:nvPr/>
        </p:nvSpPr>
        <p:spPr bwMode="auto">
          <a:xfrm>
            <a:off x="3092450" y="184626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CROATIA</a:t>
            </a:r>
          </a:p>
        </p:txBody>
      </p:sp>
      <p:sp>
        <p:nvSpPr>
          <p:cNvPr id="8249" name="Text Box 258"/>
          <p:cNvSpPr txBox="1">
            <a:spLocks noChangeArrowheads="1"/>
          </p:cNvSpPr>
          <p:nvPr/>
        </p:nvSpPr>
        <p:spPr bwMode="auto">
          <a:xfrm>
            <a:off x="134938" y="5022850"/>
            <a:ext cx="7080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POLAND</a:t>
            </a:r>
          </a:p>
        </p:txBody>
      </p:sp>
      <p:sp>
        <p:nvSpPr>
          <p:cNvPr id="8250" name="Text Box 262"/>
          <p:cNvSpPr txBox="1">
            <a:spLocks noChangeArrowheads="1"/>
          </p:cNvSpPr>
          <p:nvPr/>
        </p:nvSpPr>
        <p:spPr bwMode="auto">
          <a:xfrm>
            <a:off x="3092450" y="3725863"/>
            <a:ext cx="7096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LATVIA</a:t>
            </a:r>
          </a:p>
        </p:txBody>
      </p:sp>
      <p:sp>
        <p:nvSpPr>
          <p:cNvPr id="8251" name="Text Box 265"/>
          <p:cNvSpPr txBox="1">
            <a:spLocks noChangeArrowheads="1"/>
          </p:cNvSpPr>
          <p:nvPr/>
        </p:nvSpPr>
        <p:spPr bwMode="auto">
          <a:xfrm>
            <a:off x="80963" y="5611813"/>
            <a:ext cx="8175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SLOVENIA</a:t>
            </a:r>
          </a:p>
        </p:txBody>
      </p:sp>
      <p:sp>
        <p:nvSpPr>
          <p:cNvPr id="8252" name="Text Box 260"/>
          <p:cNvSpPr txBox="1">
            <a:spLocks noChangeArrowheads="1"/>
          </p:cNvSpPr>
          <p:nvPr/>
        </p:nvSpPr>
        <p:spPr bwMode="auto">
          <a:xfrm>
            <a:off x="2012950" y="5022850"/>
            <a:ext cx="7604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ROMANIA</a:t>
            </a:r>
          </a:p>
        </p:txBody>
      </p:sp>
      <p:sp>
        <p:nvSpPr>
          <p:cNvPr id="8253" name="Text Box 261"/>
          <p:cNvSpPr txBox="1">
            <a:spLocks noChangeArrowheads="1"/>
          </p:cNvSpPr>
          <p:nvPr/>
        </p:nvSpPr>
        <p:spPr bwMode="auto">
          <a:xfrm>
            <a:off x="-122238" y="2468563"/>
            <a:ext cx="1222376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CZECH REPUBLIC</a:t>
            </a:r>
          </a:p>
        </p:txBody>
      </p:sp>
      <p:sp>
        <p:nvSpPr>
          <p:cNvPr id="8254" name="Text Box 263"/>
          <p:cNvSpPr txBox="1">
            <a:spLocks noChangeArrowheads="1"/>
          </p:cNvSpPr>
          <p:nvPr/>
        </p:nvSpPr>
        <p:spPr bwMode="auto">
          <a:xfrm>
            <a:off x="20638" y="4340225"/>
            <a:ext cx="9382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LITHUANIA</a:t>
            </a:r>
          </a:p>
        </p:txBody>
      </p:sp>
      <p:grpSp>
        <p:nvGrpSpPr>
          <p:cNvPr id="28" name="Group 242"/>
          <p:cNvGrpSpPr>
            <a:grpSpLocks/>
          </p:cNvGrpSpPr>
          <p:nvPr/>
        </p:nvGrpSpPr>
        <p:grpSpPr bwMode="auto">
          <a:xfrm>
            <a:off x="2190750" y="2222500"/>
            <a:ext cx="390525" cy="250825"/>
            <a:chOff x="5554" y="2058"/>
            <a:chExt cx="246" cy="158"/>
          </a:xfrm>
        </p:grpSpPr>
        <p:sp>
          <p:nvSpPr>
            <p:cNvPr id="8261" name="Freeform 243"/>
            <p:cNvSpPr>
              <a:spLocks/>
            </p:cNvSpPr>
            <p:nvPr/>
          </p:nvSpPr>
          <p:spPr bwMode="auto">
            <a:xfrm>
              <a:off x="5554" y="2058"/>
              <a:ext cx="246" cy="158"/>
            </a:xfrm>
            <a:custGeom>
              <a:avLst/>
              <a:gdLst>
                <a:gd name="T0" fmla="*/ 0 w 244"/>
                <a:gd name="T1" fmla="*/ 0 h 156"/>
                <a:gd name="T2" fmla="*/ 0 w 244"/>
                <a:gd name="T3" fmla="*/ 723 h 156"/>
                <a:gd name="T4" fmla="*/ 649 w 244"/>
                <a:gd name="T5" fmla="*/ 723 h 156"/>
                <a:gd name="T6" fmla="*/ 649 w 244"/>
                <a:gd name="T7" fmla="*/ 0 h 156"/>
                <a:gd name="T8" fmla="*/ 0 w 244"/>
                <a:gd name="T9" fmla="*/ 0 h 156"/>
                <a:gd name="T10" fmla="*/ 0 w 244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0" y="0"/>
                  </a:moveTo>
                  <a:lnTo>
                    <a:pt x="0" y="156"/>
                  </a:lnTo>
                  <a:lnTo>
                    <a:pt x="244" y="156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62" name="Freeform 244"/>
            <p:cNvSpPr>
              <a:spLocks/>
            </p:cNvSpPr>
            <p:nvPr/>
          </p:nvSpPr>
          <p:spPr bwMode="auto">
            <a:xfrm>
              <a:off x="5554" y="2162"/>
              <a:ext cx="246" cy="54"/>
            </a:xfrm>
            <a:custGeom>
              <a:avLst/>
              <a:gdLst>
                <a:gd name="T0" fmla="*/ 0 w 244"/>
                <a:gd name="T1" fmla="*/ 0 h 45"/>
                <a:gd name="T2" fmla="*/ 0 w 244"/>
                <a:gd name="T3" fmla="*/ 2147483647 h 45"/>
                <a:gd name="T4" fmla="*/ 649 w 244"/>
                <a:gd name="T5" fmla="*/ 2147483647 h 45"/>
                <a:gd name="T6" fmla="*/ 649 w 244"/>
                <a:gd name="T7" fmla="*/ 0 h 45"/>
                <a:gd name="T8" fmla="*/ 0 w 244"/>
                <a:gd name="T9" fmla="*/ 0 h 45"/>
                <a:gd name="T10" fmla="*/ 0 w 244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45"/>
                <a:gd name="T20" fmla="*/ 244 w 244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45">
                  <a:moveTo>
                    <a:pt x="0" y="0"/>
                  </a:moveTo>
                  <a:lnTo>
                    <a:pt x="0" y="45"/>
                  </a:lnTo>
                  <a:lnTo>
                    <a:pt x="244" y="45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63" name="Freeform 245"/>
            <p:cNvSpPr>
              <a:spLocks/>
            </p:cNvSpPr>
            <p:nvPr/>
          </p:nvSpPr>
          <p:spPr bwMode="auto">
            <a:xfrm>
              <a:off x="5554" y="2060"/>
              <a:ext cx="246" cy="54"/>
            </a:xfrm>
            <a:custGeom>
              <a:avLst/>
              <a:gdLst>
                <a:gd name="T0" fmla="*/ 0 w 244"/>
                <a:gd name="T1" fmla="*/ 0 h 50"/>
                <a:gd name="T2" fmla="*/ 0 w 244"/>
                <a:gd name="T3" fmla="*/ 599125 h 50"/>
                <a:gd name="T4" fmla="*/ 649 w 244"/>
                <a:gd name="T5" fmla="*/ 599125 h 50"/>
                <a:gd name="T6" fmla="*/ 649 w 244"/>
                <a:gd name="T7" fmla="*/ 0 h 50"/>
                <a:gd name="T8" fmla="*/ 0 w 244"/>
                <a:gd name="T9" fmla="*/ 0 h 50"/>
                <a:gd name="T10" fmla="*/ 0 w 244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0" y="0"/>
                  </a:moveTo>
                  <a:lnTo>
                    <a:pt x="0" y="50"/>
                  </a:lnTo>
                  <a:lnTo>
                    <a:pt x="244" y="50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64" name="Freeform 246"/>
            <p:cNvSpPr>
              <a:spLocks/>
            </p:cNvSpPr>
            <p:nvPr/>
          </p:nvSpPr>
          <p:spPr bwMode="auto">
            <a:xfrm>
              <a:off x="5554" y="2058"/>
              <a:ext cx="246" cy="158"/>
            </a:xfrm>
            <a:custGeom>
              <a:avLst/>
              <a:gdLst>
                <a:gd name="T0" fmla="*/ 649 w 244"/>
                <a:gd name="T1" fmla="*/ 723 h 156"/>
                <a:gd name="T2" fmla="*/ 649 w 244"/>
                <a:gd name="T3" fmla="*/ 0 h 156"/>
                <a:gd name="T4" fmla="*/ 0 w 244"/>
                <a:gd name="T5" fmla="*/ 0 h 156"/>
                <a:gd name="T6" fmla="*/ 0 w 244"/>
                <a:gd name="T7" fmla="*/ 723 h 156"/>
                <a:gd name="T8" fmla="*/ 649 w 244"/>
                <a:gd name="T9" fmla="*/ 723 h 156"/>
                <a:gd name="T10" fmla="*/ 649 w 244"/>
                <a:gd name="T11" fmla="*/ 723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256" name="Text Box 266"/>
          <p:cNvSpPr txBox="1">
            <a:spLocks noChangeArrowheads="1"/>
          </p:cNvSpPr>
          <p:nvPr/>
        </p:nvSpPr>
        <p:spPr bwMode="auto">
          <a:xfrm>
            <a:off x="2049463" y="2470150"/>
            <a:ext cx="6873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ESTONIA</a:t>
            </a:r>
          </a:p>
        </p:txBody>
      </p:sp>
      <p:sp>
        <p:nvSpPr>
          <p:cNvPr id="8257" name="Text Box 182"/>
          <p:cNvSpPr txBox="1">
            <a:spLocks noChangeArrowheads="1"/>
          </p:cNvSpPr>
          <p:nvPr/>
        </p:nvSpPr>
        <p:spPr bwMode="auto">
          <a:xfrm>
            <a:off x="3092450" y="4960938"/>
            <a:ext cx="708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SLOVAK REPUBLIC</a:t>
            </a:r>
          </a:p>
        </p:txBody>
      </p:sp>
      <p:sp>
        <p:nvSpPr>
          <p:cNvPr id="8258" name="Text Box 182"/>
          <p:cNvSpPr txBox="1">
            <a:spLocks noChangeArrowheads="1"/>
          </p:cNvSpPr>
          <p:nvPr/>
        </p:nvSpPr>
        <p:spPr bwMode="auto">
          <a:xfrm>
            <a:off x="2960688" y="5611813"/>
            <a:ext cx="952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 dirty="0">
                <a:solidFill>
                  <a:schemeClr val="tx1"/>
                </a:solidFill>
                <a:latin typeface="Arial" pitchFamily="34" charset="0"/>
              </a:rPr>
              <a:t>SWITZERLAND</a:t>
            </a:r>
          </a:p>
        </p:txBody>
      </p:sp>
      <p:sp>
        <p:nvSpPr>
          <p:cNvPr id="832" name="Rectangle 300"/>
          <p:cNvSpPr txBox="1">
            <a:spLocks noChangeArrowheads="1"/>
          </p:cNvSpPr>
          <p:nvPr/>
        </p:nvSpPr>
        <p:spPr bwMode="auto">
          <a:xfrm>
            <a:off x="0" y="0"/>
            <a:ext cx="979963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 eaLnBrk="0" hangingPunct="0">
              <a:defRPr/>
            </a:pPr>
            <a:r>
              <a:rPr lang="en-GB" sz="2800" kern="0" dirty="0">
                <a:latin typeface="Arial" charset="0"/>
                <a:ea typeface="+mj-ea"/>
                <a:cs typeface="Arial" charset="0"/>
              </a:rPr>
              <a:t>EUMETSAT is an intergovernmental organisation with </a:t>
            </a:r>
            <a:br>
              <a:rPr lang="en-GB" sz="2800" kern="0" dirty="0">
                <a:latin typeface="Arial" charset="0"/>
                <a:ea typeface="+mj-ea"/>
                <a:cs typeface="Arial" charset="0"/>
              </a:rPr>
            </a:br>
            <a:r>
              <a:rPr lang="en-GB" sz="2800" kern="0" dirty="0">
                <a:latin typeface="Arial" charset="0"/>
                <a:ea typeface="+mj-ea"/>
                <a:cs typeface="Arial" charset="0"/>
              </a:rPr>
              <a:t>30 Member States and 1 Cooperating State</a:t>
            </a:r>
          </a:p>
        </p:txBody>
      </p:sp>
      <p:pic>
        <p:nvPicPr>
          <p:cNvPr id="8260" name="Picture 278" descr="graphic-vector-map-europe.wmf"/>
          <p:cNvPicPr>
            <a:picLocks noChangeAspect="1"/>
          </p:cNvPicPr>
          <p:nvPr/>
        </p:nvPicPr>
        <p:blipFill>
          <a:blip r:embed="rId8" cstate="print"/>
          <a:srcRect l="5505" t="28075" r="5937" b="12190"/>
          <a:stretch>
            <a:fillRect/>
          </a:stretch>
        </p:blipFill>
        <p:spPr bwMode="auto">
          <a:xfrm>
            <a:off x="4170363" y="952500"/>
            <a:ext cx="573405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" name="Title 27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80" name="Content Placeholder 27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EUMETSAT’s Mission </a:t>
            </a:r>
          </a:p>
        </p:txBody>
      </p:sp>
      <p:sp>
        <p:nvSpPr>
          <p:cNvPr id="136195" name="Content Placeholder 2"/>
          <p:cNvSpPr>
            <a:spLocks noGrp="1"/>
          </p:cNvSpPr>
          <p:nvPr>
            <p:ph idx="4294967295"/>
          </p:nvPr>
        </p:nvSpPr>
        <p:spPr>
          <a:xfrm>
            <a:off x="0" y="852488"/>
            <a:ext cx="9906000" cy="55562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endParaRPr lang="en-GB" altLang="zh-CN" sz="2400" dirty="0" smtClean="0">
              <a:solidFill>
                <a:schemeClr val="tx1"/>
              </a:solidFill>
              <a:ea typeface="宋体" pitchFamily="2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GB" altLang="zh-CN" sz="2400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Primary </a:t>
            </a:r>
            <a:r>
              <a:rPr lang="en-GB" altLang="zh-CN" sz="2400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objective: establish, maintain and exploit European systems of operational meteorological satellites, taking into account as far as possible the recommendations of WMO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endParaRPr lang="en-GB" altLang="zh-CN" sz="2000" dirty="0" smtClean="0">
              <a:solidFill>
                <a:schemeClr val="tx1"/>
              </a:solidFill>
              <a:ea typeface="宋体" pitchFamily="2" charset="-122"/>
              <a:cs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GB" altLang="zh-CN" sz="2400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Further objective: contribute to the operational monitoring of </a:t>
            </a:r>
            <a:r>
              <a:rPr lang="en-GB" altLang="zh-CN" sz="2400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climate </a:t>
            </a:r>
            <a:r>
              <a:rPr lang="en-GB" altLang="zh-CN" sz="2400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change</a:t>
            </a:r>
            <a:endParaRPr lang="en-GB" sz="2400" dirty="0" smtClean="0"/>
          </a:p>
          <a:p>
            <a:pPr lvl="1">
              <a:buFont typeface="Wingdings" pitchFamily="2" charset="2"/>
              <a:buChar char="§"/>
            </a:pPr>
            <a:endParaRPr lang="en-GB" sz="2000" dirty="0" smtClean="0"/>
          </a:p>
          <a:p>
            <a:pPr>
              <a:buFont typeface="Wingdings" pitchFamily="2" charset="2"/>
              <a:buChar char="§"/>
            </a:pPr>
            <a:r>
              <a:rPr lang="en-GB" sz="2400" dirty="0" smtClean="0">
                <a:solidFill>
                  <a:schemeClr val="tx1"/>
                </a:solidFill>
              </a:rPr>
              <a:t>Legal instruments: mandatory programmes and, since 2000, optional and third-party </a:t>
            </a:r>
            <a:r>
              <a:rPr lang="en-GB" sz="2400" dirty="0" smtClean="0">
                <a:solidFill>
                  <a:schemeClr val="tx1"/>
                </a:solidFill>
              </a:rPr>
              <a:t>programmes</a:t>
            </a:r>
          </a:p>
          <a:p>
            <a:pPr>
              <a:buNone/>
            </a:pPr>
            <a:endParaRPr lang="en-US" sz="2400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Note that although EUMETSAT is an </a:t>
            </a:r>
            <a:r>
              <a:rPr lang="en-US" sz="2400" i="1" dirty="0" err="1" smtClean="0">
                <a:solidFill>
                  <a:schemeClr val="tx1"/>
                </a:solidFill>
              </a:rPr>
              <a:t>organisation</a:t>
            </a:r>
            <a:r>
              <a:rPr lang="en-US" sz="2400" i="1" dirty="0" smtClean="0">
                <a:solidFill>
                  <a:schemeClr val="tx1"/>
                </a:solidFill>
              </a:rPr>
              <a:t> with an operational mandate, it has nearly 100 scientists working on product improvement and new developments, especially when enhancing Hydro-Met and Climate requirements (in addition to the SAFs)</a:t>
            </a:r>
            <a:endParaRPr lang="en-GB" sz="2400" i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GB" sz="3200" dirty="0" smtClean="0"/>
          </a:p>
          <a:p>
            <a:endParaRPr lang="en-GB" sz="32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DVglobe_SEVIRI-MHSsla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666666"/>
              </a:clrFrom>
              <a:clrTo>
                <a:srgbClr val="66666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175"/>
            <a:ext cx="9906000" cy="68611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6537325"/>
            <a:ext cx="12461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500" dirty="0" err="1">
                <a:solidFill>
                  <a:srgbClr val="FFFF00"/>
                </a:solidFill>
              </a:rPr>
              <a:t>Roesli</a:t>
            </a:r>
            <a:r>
              <a:rPr lang="en-GB" sz="1500" dirty="0">
                <a:solidFill>
                  <a:srgbClr val="FFFF00"/>
                </a:solidFill>
              </a:rPr>
              <a:t>, 2006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0" y="0"/>
            <a:ext cx="990600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3700" dirty="0" smtClean="0"/>
              <a:t>Global view from</a:t>
            </a:r>
          </a:p>
          <a:p>
            <a:pPr algn="just"/>
            <a:r>
              <a:rPr lang="de-DE" sz="3700" dirty="0" smtClean="0"/>
              <a:t>Polar                                     Geostationary Orbit </a:t>
            </a:r>
            <a:r>
              <a:rPr lang="de-DE" sz="3700" dirty="0"/>
              <a:t>							</a:t>
            </a:r>
            <a:r>
              <a:rPr lang="de-DE" sz="3700" dirty="0" smtClean="0"/>
              <a:t>        Orbit</a:t>
            </a:r>
            <a:endParaRPr lang="de-DE" sz="3700" dirty="0"/>
          </a:p>
        </p:txBody>
      </p:sp>
      <p:pic>
        <p:nvPicPr>
          <p:cNvPr id="7" name="Content Placeholder 3" descr="ms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574070" y="1956020"/>
            <a:ext cx="1331930" cy="1344861"/>
          </a:xfrm>
          <a:prstGeom prst="rect">
            <a:avLst/>
          </a:prstGeom>
        </p:spPr>
      </p:pic>
      <p:pic>
        <p:nvPicPr>
          <p:cNvPr id="8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5409" y="1609442"/>
            <a:ext cx="2717887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3838371"/>
            <a:ext cx="22343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 smtClean="0"/>
              <a:t>Critical for forecasts up to 10 days</a:t>
            </a:r>
            <a:endParaRPr lang="en-GB" sz="2000" dirty="0"/>
          </a:p>
        </p:txBody>
      </p:sp>
      <p:sp>
        <p:nvSpPr>
          <p:cNvPr id="10" name="Rectangle 9"/>
          <p:cNvSpPr/>
          <p:nvPr/>
        </p:nvSpPr>
        <p:spPr>
          <a:xfrm>
            <a:off x="7784393" y="3740492"/>
            <a:ext cx="21216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b="0" dirty="0" smtClean="0"/>
              <a:t>Vital for forecasts up to a few hours</a:t>
            </a:r>
            <a:endParaRPr lang="en-GB" sz="2000" b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754" name="Straight Connector 95"/>
          <p:cNvCxnSpPr>
            <a:cxnSpLocks noChangeShapeType="1"/>
          </p:cNvCxnSpPr>
          <p:nvPr/>
        </p:nvCxnSpPr>
        <p:spPr bwMode="auto">
          <a:xfrm rot="10800000" flipV="1">
            <a:off x="-711200" y="4470400"/>
            <a:ext cx="247650" cy="150813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74755" name="Title 95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839788"/>
          </a:xfrm>
        </p:spPr>
        <p:txBody>
          <a:bodyPr/>
          <a:lstStyle/>
          <a:p>
            <a:pPr marL="179388"/>
            <a:r>
              <a:rPr lang="en-GB" dirty="0" smtClean="0"/>
              <a:t>Operational services call for long term commitments..</a:t>
            </a:r>
          </a:p>
        </p:txBody>
      </p:sp>
      <p:pic>
        <p:nvPicPr>
          <p:cNvPr id="74867" name="Content Placeholder 3" descr="msg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2238" y="1273175"/>
            <a:ext cx="501650" cy="506413"/>
          </a:xfrm>
        </p:spPr>
      </p:pic>
      <p:cxnSp>
        <p:nvCxnSpPr>
          <p:cNvPr id="74756" name="Straight Connector 146"/>
          <p:cNvCxnSpPr>
            <a:cxnSpLocks noChangeShapeType="1"/>
          </p:cNvCxnSpPr>
          <p:nvPr/>
        </p:nvCxnSpPr>
        <p:spPr bwMode="auto">
          <a:xfrm>
            <a:off x="3614320" y="1066800"/>
            <a:ext cx="33338" cy="5430838"/>
          </a:xfrm>
          <a:prstGeom prst="line">
            <a:avLst/>
          </a:prstGeom>
          <a:noFill/>
          <a:ln w="19050" algn="ctr">
            <a:solidFill>
              <a:srgbClr val="EE2D24"/>
            </a:solidFill>
            <a:round/>
            <a:headEnd/>
            <a:tailEnd/>
          </a:ln>
        </p:spPr>
      </p:cxnSp>
      <p:cxnSp>
        <p:nvCxnSpPr>
          <p:cNvPr id="100357" name="Straight Connector 11"/>
          <p:cNvCxnSpPr>
            <a:cxnSpLocks noChangeShapeType="1"/>
          </p:cNvCxnSpPr>
          <p:nvPr/>
        </p:nvCxnSpPr>
        <p:spPr bwMode="auto">
          <a:xfrm>
            <a:off x="42863" y="5513388"/>
            <a:ext cx="4724400" cy="7937"/>
          </a:xfrm>
          <a:prstGeom prst="line">
            <a:avLst/>
          </a:prstGeom>
          <a:noFill/>
          <a:ln w="25400" algn="ctr">
            <a:solidFill>
              <a:srgbClr val="080808"/>
            </a:solidFill>
            <a:prstDash val="dash"/>
            <a:round/>
            <a:headEnd/>
            <a:tailEnd/>
          </a:ln>
        </p:spPr>
      </p:cxn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847725" y="898525"/>
            <a:ext cx="8343900" cy="5588000"/>
            <a:chOff x="847725" y="898525"/>
            <a:chExt cx="8343900" cy="5588000"/>
          </a:xfrm>
          <a:solidFill>
            <a:srgbClr val="C5B9AC">
              <a:alpha val="20000"/>
            </a:srgbClr>
          </a:solidFill>
        </p:grpSpPr>
        <p:sp>
          <p:nvSpPr>
            <p:cNvPr id="151" name="Rectangle 96"/>
            <p:cNvSpPr>
              <a:spLocks noChangeArrowheads="1"/>
            </p:cNvSpPr>
            <p:nvPr/>
          </p:nvSpPr>
          <p:spPr bwMode="auto">
            <a:xfrm>
              <a:off x="8477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3" name="Rectangle 97"/>
            <p:cNvSpPr>
              <a:spLocks noChangeArrowheads="1"/>
            </p:cNvSpPr>
            <p:nvPr/>
          </p:nvSpPr>
          <p:spPr bwMode="auto">
            <a:xfrm>
              <a:off x="12985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4" name="Rectangle 98"/>
            <p:cNvSpPr>
              <a:spLocks noChangeArrowheads="1"/>
            </p:cNvSpPr>
            <p:nvPr/>
          </p:nvSpPr>
          <p:spPr bwMode="auto">
            <a:xfrm>
              <a:off x="17494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5" name="Rectangle 101"/>
            <p:cNvSpPr>
              <a:spLocks noChangeArrowheads="1"/>
            </p:cNvSpPr>
            <p:nvPr/>
          </p:nvSpPr>
          <p:spPr bwMode="auto">
            <a:xfrm>
              <a:off x="22002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7" name="Rectangle 102"/>
            <p:cNvSpPr>
              <a:spLocks noChangeArrowheads="1"/>
            </p:cNvSpPr>
            <p:nvPr/>
          </p:nvSpPr>
          <p:spPr bwMode="auto">
            <a:xfrm>
              <a:off x="26511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9" name="Rectangle 104"/>
            <p:cNvSpPr>
              <a:spLocks noChangeArrowheads="1"/>
            </p:cNvSpPr>
            <p:nvPr/>
          </p:nvSpPr>
          <p:spPr bwMode="auto">
            <a:xfrm>
              <a:off x="35528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1" name="Rectangle 105"/>
            <p:cNvSpPr>
              <a:spLocks noChangeArrowheads="1"/>
            </p:cNvSpPr>
            <p:nvPr/>
          </p:nvSpPr>
          <p:spPr bwMode="auto">
            <a:xfrm>
              <a:off x="40036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2" name="Rectangle 106"/>
            <p:cNvSpPr>
              <a:spLocks noChangeArrowheads="1"/>
            </p:cNvSpPr>
            <p:nvPr/>
          </p:nvSpPr>
          <p:spPr bwMode="auto">
            <a:xfrm>
              <a:off x="44545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5" name="Rectangle 107"/>
            <p:cNvSpPr>
              <a:spLocks noChangeArrowheads="1"/>
            </p:cNvSpPr>
            <p:nvPr/>
          </p:nvSpPr>
          <p:spPr bwMode="auto">
            <a:xfrm>
              <a:off x="49053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6" name="Rectangle 108"/>
            <p:cNvSpPr>
              <a:spLocks noChangeArrowheads="1"/>
            </p:cNvSpPr>
            <p:nvPr/>
          </p:nvSpPr>
          <p:spPr bwMode="auto">
            <a:xfrm>
              <a:off x="53562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7" name="Rectangle 109"/>
            <p:cNvSpPr>
              <a:spLocks noChangeArrowheads="1"/>
            </p:cNvSpPr>
            <p:nvPr/>
          </p:nvSpPr>
          <p:spPr bwMode="auto">
            <a:xfrm>
              <a:off x="58070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9" name="Rectangle 110"/>
            <p:cNvSpPr>
              <a:spLocks noChangeArrowheads="1"/>
            </p:cNvSpPr>
            <p:nvPr/>
          </p:nvSpPr>
          <p:spPr bwMode="auto">
            <a:xfrm>
              <a:off x="62579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0" name="Rectangle 111"/>
            <p:cNvSpPr>
              <a:spLocks noChangeArrowheads="1"/>
            </p:cNvSpPr>
            <p:nvPr/>
          </p:nvSpPr>
          <p:spPr bwMode="auto">
            <a:xfrm>
              <a:off x="67087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2" name="Rectangle 112"/>
            <p:cNvSpPr>
              <a:spLocks noChangeArrowheads="1"/>
            </p:cNvSpPr>
            <p:nvPr/>
          </p:nvSpPr>
          <p:spPr bwMode="auto">
            <a:xfrm>
              <a:off x="71596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3" name="Rectangle 113"/>
            <p:cNvSpPr>
              <a:spLocks noChangeArrowheads="1"/>
            </p:cNvSpPr>
            <p:nvPr/>
          </p:nvSpPr>
          <p:spPr bwMode="auto">
            <a:xfrm>
              <a:off x="76104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4" name="Rectangle 114"/>
            <p:cNvSpPr>
              <a:spLocks noChangeArrowheads="1"/>
            </p:cNvSpPr>
            <p:nvPr/>
          </p:nvSpPr>
          <p:spPr bwMode="auto">
            <a:xfrm>
              <a:off x="80613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5" name="Rectangle 115"/>
            <p:cNvSpPr>
              <a:spLocks noChangeArrowheads="1"/>
            </p:cNvSpPr>
            <p:nvPr/>
          </p:nvSpPr>
          <p:spPr bwMode="auto">
            <a:xfrm>
              <a:off x="85121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6" name="Rectangle 116"/>
            <p:cNvSpPr>
              <a:spLocks noChangeArrowheads="1"/>
            </p:cNvSpPr>
            <p:nvPr/>
          </p:nvSpPr>
          <p:spPr bwMode="auto">
            <a:xfrm>
              <a:off x="89630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74759" name="TextBox 177"/>
          <p:cNvSpPr txBox="1">
            <a:spLocks noChangeArrowheads="1"/>
          </p:cNvSpPr>
          <p:nvPr/>
        </p:nvSpPr>
        <p:spPr bwMode="auto">
          <a:xfrm>
            <a:off x="59213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03</a:t>
            </a:r>
          </a:p>
        </p:txBody>
      </p:sp>
      <p:sp>
        <p:nvSpPr>
          <p:cNvPr id="74760" name="TextBox 178"/>
          <p:cNvSpPr txBox="1">
            <a:spLocks noChangeArrowheads="1"/>
          </p:cNvSpPr>
          <p:nvPr/>
        </p:nvSpPr>
        <p:spPr bwMode="auto">
          <a:xfrm>
            <a:off x="81280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04</a:t>
            </a:r>
          </a:p>
        </p:txBody>
      </p:sp>
      <p:sp>
        <p:nvSpPr>
          <p:cNvPr id="74761" name="TextBox 179"/>
          <p:cNvSpPr txBox="1">
            <a:spLocks noChangeArrowheads="1"/>
          </p:cNvSpPr>
          <p:nvPr/>
        </p:nvSpPr>
        <p:spPr bwMode="auto">
          <a:xfrm>
            <a:off x="10429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05</a:t>
            </a:r>
          </a:p>
        </p:txBody>
      </p:sp>
      <p:sp>
        <p:nvSpPr>
          <p:cNvPr id="74762" name="TextBox 180"/>
          <p:cNvSpPr txBox="1">
            <a:spLocks noChangeArrowheads="1"/>
          </p:cNvSpPr>
          <p:nvPr/>
        </p:nvSpPr>
        <p:spPr bwMode="auto">
          <a:xfrm>
            <a:off x="126206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06</a:t>
            </a:r>
          </a:p>
        </p:txBody>
      </p:sp>
      <p:sp>
        <p:nvSpPr>
          <p:cNvPr id="74763" name="TextBox 181"/>
          <p:cNvSpPr txBox="1">
            <a:spLocks noChangeArrowheads="1"/>
          </p:cNvSpPr>
          <p:nvPr/>
        </p:nvSpPr>
        <p:spPr bwMode="auto">
          <a:xfrm>
            <a:off x="149225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07</a:t>
            </a:r>
          </a:p>
        </p:txBody>
      </p:sp>
      <p:sp>
        <p:nvSpPr>
          <p:cNvPr id="74764" name="TextBox 182"/>
          <p:cNvSpPr txBox="1">
            <a:spLocks noChangeArrowheads="1"/>
          </p:cNvSpPr>
          <p:nvPr/>
        </p:nvSpPr>
        <p:spPr bwMode="auto">
          <a:xfrm>
            <a:off x="17160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08</a:t>
            </a:r>
          </a:p>
        </p:txBody>
      </p:sp>
      <p:sp>
        <p:nvSpPr>
          <p:cNvPr id="74765" name="TextBox 183"/>
          <p:cNvSpPr txBox="1">
            <a:spLocks noChangeArrowheads="1"/>
          </p:cNvSpPr>
          <p:nvPr/>
        </p:nvSpPr>
        <p:spPr bwMode="auto">
          <a:xfrm>
            <a:off x="194786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09</a:t>
            </a:r>
          </a:p>
        </p:txBody>
      </p:sp>
      <p:sp>
        <p:nvSpPr>
          <p:cNvPr id="74766" name="TextBox 184"/>
          <p:cNvSpPr txBox="1">
            <a:spLocks noChangeArrowheads="1"/>
          </p:cNvSpPr>
          <p:nvPr/>
        </p:nvSpPr>
        <p:spPr bwMode="auto">
          <a:xfrm>
            <a:off x="21605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74767" name="TextBox 185"/>
          <p:cNvSpPr txBox="1">
            <a:spLocks noChangeArrowheads="1"/>
          </p:cNvSpPr>
          <p:nvPr/>
        </p:nvSpPr>
        <p:spPr bwMode="auto">
          <a:xfrm>
            <a:off x="239077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11</a:t>
            </a:r>
          </a:p>
        </p:txBody>
      </p:sp>
      <p:sp>
        <p:nvSpPr>
          <p:cNvPr id="74768" name="TextBox 186"/>
          <p:cNvSpPr txBox="1">
            <a:spLocks noChangeArrowheads="1"/>
          </p:cNvSpPr>
          <p:nvPr/>
        </p:nvSpPr>
        <p:spPr bwMode="auto">
          <a:xfrm>
            <a:off x="26130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12</a:t>
            </a:r>
          </a:p>
        </p:txBody>
      </p:sp>
      <p:sp>
        <p:nvSpPr>
          <p:cNvPr id="74769" name="TextBox 187"/>
          <p:cNvSpPr txBox="1">
            <a:spLocks noChangeArrowheads="1"/>
          </p:cNvSpPr>
          <p:nvPr/>
        </p:nvSpPr>
        <p:spPr bwMode="auto">
          <a:xfrm>
            <a:off x="284321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13</a:t>
            </a:r>
          </a:p>
        </p:txBody>
      </p:sp>
      <p:sp>
        <p:nvSpPr>
          <p:cNvPr id="74770" name="TextBox 188"/>
          <p:cNvSpPr txBox="1">
            <a:spLocks noChangeArrowheads="1"/>
          </p:cNvSpPr>
          <p:nvPr/>
        </p:nvSpPr>
        <p:spPr bwMode="auto">
          <a:xfrm>
            <a:off x="30622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14</a:t>
            </a:r>
          </a:p>
        </p:txBody>
      </p:sp>
      <p:sp>
        <p:nvSpPr>
          <p:cNvPr id="74771" name="TextBox 189"/>
          <p:cNvSpPr txBox="1">
            <a:spLocks noChangeArrowheads="1"/>
          </p:cNvSpPr>
          <p:nvPr/>
        </p:nvSpPr>
        <p:spPr bwMode="auto">
          <a:xfrm>
            <a:off x="329247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15</a:t>
            </a:r>
          </a:p>
        </p:txBody>
      </p:sp>
      <p:sp>
        <p:nvSpPr>
          <p:cNvPr id="74772" name="TextBox 190"/>
          <p:cNvSpPr txBox="1">
            <a:spLocks noChangeArrowheads="1"/>
          </p:cNvSpPr>
          <p:nvPr/>
        </p:nvSpPr>
        <p:spPr bwMode="auto">
          <a:xfrm>
            <a:off x="35194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16</a:t>
            </a:r>
          </a:p>
        </p:txBody>
      </p:sp>
      <p:sp>
        <p:nvSpPr>
          <p:cNvPr id="74773" name="TextBox 191"/>
          <p:cNvSpPr txBox="1">
            <a:spLocks noChangeArrowheads="1"/>
          </p:cNvSpPr>
          <p:nvPr/>
        </p:nvSpPr>
        <p:spPr bwMode="auto">
          <a:xfrm>
            <a:off x="374967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17</a:t>
            </a:r>
          </a:p>
        </p:txBody>
      </p:sp>
      <p:sp>
        <p:nvSpPr>
          <p:cNvPr id="74774" name="TextBox 192"/>
          <p:cNvSpPr txBox="1">
            <a:spLocks noChangeArrowheads="1"/>
          </p:cNvSpPr>
          <p:nvPr/>
        </p:nvSpPr>
        <p:spPr bwMode="auto">
          <a:xfrm>
            <a:off x="396240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18</a:t>
            </a:r>
          </a:p>
        </p:txBody>
      </p:sp>
      <p:sp>
        <p:nvSpPr>
          <p:cNvPr id="74775" name="TextBox 193"/>
          <p:cNvSpPr txBox="1">
            <a:spLocks noChangeArrowheads="1"/>
          </p:cNvSpPr>
          <p:nvPr/>
        </p:nvSpPr>
        <p:spPr bwMode="auto">
          <a:xfrm>
            <a:off x="419417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19</a:t>
            </a:r>
          </a:p>
        </p:txBody>
      </p:sp>
      <p:sp>
        <p:nvSpPr>
          <p:cNvPr id="74776" name="TextBox 194"/>
          <p:cNvSpPr txBox="1">
            <a:spLocks noChangeArrowheads="1"/>
          </p:cNvSpPr>
          <p:nvPr/>
        </p:nvSpPr>
        <p:spPr bwMode="auto">
          <a:xfrm>
            <a:off x="441483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20</a:t>
            </a:r>
          </a:p>
        </p:txBody>
      </p:sp>
      <p:sp>
        <p:nvSpPr>
          <p:cNvPr id="74777" name="TextBox 195"/>
          <p:cNvSpPr txBox="1">
            <a:spLocks noChangeArrowheads="1"/>
          </p:cNvSpPr>
          <p:nvPr/>
        </p:nvSpPr>
        <p:spPr bwMode="auto">
          <a:xfrm>
            <a:off x="46450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21</a:t>
            </a:r>
          </a:p>
        </p:txBody>
      </p:sp>
      <p:sp>
        <p:nvSpPr>
          <p:cNvPr id="74778" name="TextBox 196"/>
          <p:cNvSpPr txBox="1">
            <a:spLocks noChangeArrowheads="1"/>
          </p:cNvSpPr>
          <p:nvPr/>
        </p:nvSpPr>
        <p:spPr bwMode="auto">
          <a:xfrm>
            <a:off x="486410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22</a:t>
            </a:r>
          </a:p>
        </p:txBody>
      </p:sp>
      <p:sp>
        <p:nvSpPr>
          <p:cNvPr id="74779" name="TextBox 197"/>
          <p:cNvSpPr txBox="1">
            <a:spLocks noChangeArrowheads="1"/>
          </p:cNvSpPr>
          <p:nvPr/>
        </p:nvSpPr>
        <p:spPr bwMode="auto">
          <a:xfrm>
            <a:off x="50942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23</a:t>
            </a:r>
          </a:p>
        </p:txBody>
      </p:sp>
      <p:sp>
        <p:nvSpPr>
          <p:cNvPr id="74780" name="TextBox 198"/>
          <p:cNvSpPr txBox="1">
            <a:spLocks noChangeArrowheads="1"/>
          </p:cNvSpPr>
          <p:nvPr/>
        </p:nvSpPr>
        <p:spPr bwMode="auto">
          <a:xfrm>
            <a:off x="53181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24</a:t>
            </a:r>
          </a:p>
        </p:txBody>
      </p:sp>
      <p:sp>
        <p:nvSpPr>
          <p:cNvPr id="74781" name="TextBox 199"/>
          <p:cNvSpPr txBox="1">
            <a:spLocks noChangeArrowheads="1"/>
          </p:cNvSpPr>
          <p:nvPr/>
        </p:nvSpPr>
        <p:spPr bwMode="auto">
          <a:xfrm>
            <a:off x="554990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25</a:t>
            </a:r>
          </a:p>
        </p:txBody>
      </p:sp>
      <p:sp>
        <p:nvSpPr>
          <p:cNvPr id="74782" name="TextBox 200"/>
          <p:cNvSpPr txBox="1">
            <a:spLocks noChangeArrowheads="1"/>
          </p:cNvSpPr>
          <p:nvPr/>
        </p:nvSpPr>
        <p:spPr bwMode="auto">
          <a:xfrm>
            <a:off x="57626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26</a:t>
            </a:r>
          </a:p>
        </p:txBody>
      </p:sp>
      <p:sp>
        <p:nvSpPr>
          <p:cNvPr id="74783" name="TextBox 201"/>
          <p:cNvSpPr txBox="1">
            <a:spLocks noChangeArrowheads="1"/>
          </p:cNvSpPr>
          <p:nvPr/>
        </p:nvSpPr>
        <p:spPr bwMode="auto">
          <a:xfrm>
            <a:off x="599281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27</a:t>
            </a:r>
          </a:p>
        </p:txBody>
      </p:sp>
      <p:sp>
        <p:nvSpPr>
          <p:cNvPr id="74784" name="TextBox 202"/>
          <p:cNvSpPr txBox="1">
            <a:spLocks noChangeArrowheads="1"/>
          </p:cNvSpPr>
          <p:nvPr/>
        </p:nvSpPr>
        <p:spPr bwMode="auto">
          <a:xfrm>
            <a:off x="621506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28</a:t>
            </a:r>
          </a:p>
        </p:txBody>
      </p:sp>
      <p:sp>
        <p:nvSpPr>
          <p:cNvPr id="74785" name="TextBox 203"/>
          <p:cNvSpPr txBox="1">
            <a:spLocks noChangeArrowheads="1"/>
          </p:cNvSpPr>
          <p:nvPr/>
        </p:nvSpPr>
        <p:spPr bwMode="auto">
          <a:xfrm>
            <a:off x="644525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29</a:t>
            </a:r>
          </a:p>
        </p:txBody>
      </p:sp>
      <p:sp>
        <p:nvSpPr>
          <p:cNvPr id="74786" name="TextBox 204"/>
          <p:cNvSpPr txBox="1">
            <a:spLocks noChangeArrowheads="1"/>
          </p:cNvSpPr>
          <p:nvPr/>
        </p:nvSpPr>
        <p:spPr bwMode="auto">
          <a:xfrm>
            <a:off x="66643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30</a:t>
            </a:r>
          </a:p>
        </p:txBody>
      </p:sp>
      <p:sp>
        <p:nvSpPr>
          <p:cNvPr id="74787" name="TextBox 205"/>
          <p:cNvSpPr txBox="1">
            <a:spLocks noChangeArrowheads="1"/>
          </p:cNvSpPr>
          <p:nvPr/>
        </p:nvSpPr>
        <p:spPr bwMode="auto">
          <a:xfrm>
            <a:off x="689451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31</a:t>
            </a:r>
          </a:p>
        </p:txBody>
      </p:sp>
      <p:sp>
        <p:nvSpPr>
          <p:cNvPr id="74788" name="TextBox 206"/>
          <p:cNvSpPr txBox="1">
            <a:spLocks noChangeArrowheads="1"/>
          </p:cNvSpPr>
          <p:nvPr/>
        </p:nvSpPr>
        <p:spPr bwMode="auto">
          <a:xfrm>
            <a:off x="712470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32</a:t>
            </a:r>
          </a:p>
        </p:txBody>
      </p:sp>
      <p:sp>
        <p:nvSpPr>
          <p:cNvPr id="74789" name="TextBox 207"/>
          <p:cNvSpPr txBox="1">
            <a:spLocks noChangeArrowheads="1"/>
          </p:cNvSpPr>
          <p:nvPr/>
        </p:nvSpPr>
        <p:spPr bwMode="auto">
          <a:xfrm>
            <a:off x="734853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33</a:t>
            </a:r>
          </a:p>
        </p:txBody>
      </p:sp>
      <p:sp>
        <p:nvSpPr>
          <p:cNvPr id="74790" name="TextBox 208"/>
          <p:cNvSpPr txBox="1">
            <a:spLocks noChangeArrowheads="1"/>
          </p:cNvSpPr>
          <p:nvPr/>
        </p:nvSpPr>
        <p:spPr bwMode="auto">
          <a:xfrm>
            <a:off x="75787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34</a:t>
            </a:r>
          </a:p>
        </p:txBody>
      </p:sp>
      <p:sp>
        <p:nvSpPr>
          <p:cNvPr id="74791" name="TextBox 209"/>
          <p:cNvSpPr txBox="1">
            <a:spLocks noChangeArrowheads="1"/>
          </p:cNvSpPr>
          <p:nvPr/>
        </p:nvSpPr>
        <p:spPr bwMode="auto">
          <a:xfrm>
            <a:off x="779303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35</a:t>
            </a:r>
          </a:p>
        </p:txBody>
      </p:sp>
      <p:sp>
        <p:nvSpPr>
          <p:cNvPr id="74792" name="TextBox 210"/>
          <p:cNvSpPr txBox="1">
            <a:spLocks noChangeArrowheads="1"/>
          </p:cNvSpPr>
          <p:nvPr/>
        </p:nvSpPr>
        <p:spPr bwMode="auto">
          <a:xfrm>
            <a:off x="80232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36</a:t>
            </a:r>
          </a:p>
        </p:txBody>
      </p:sp>
      <p:sp>
        <p:nvSpPr>
          <p:cNvPr id="74793" name="TextBox 211"/>
          <p:cNvSpPr txBox="1">
            <a:spLocks noChangeArrowheads="1"/>
          </p:cNvSpPr>
          <p:nvPr/>
        </p:nvSpPr>
        <p:spPr bwMode="auto">
          <a:xfrm>
            <a:off x="82438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37</a:t>
            </a:r>
          </a:p>
        </p:txBody>
      </p:sp>
      <p:sp>
        <p:nvSpPr>
          <p:cNvPr id="74794" name="TextBox 212"/>
          <p:cNvSpPr txBox="1">
            <a:spLocks noChangeArrowheads="1"/>
          </p:cNvSpPr>
          <p:nvPr/>
        </p:nvSpPr>
        <p:spPr bwMode="auto">
          <a:xfrm>
            <a:off x="847566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38</a:t>
            </a:r>
          </a:p>
        </p:txBody>
      </p:sp>
      <p:sp>
        <p:nvSpPr>
          <p:cNvPr id="74795" name="TextBox 213"/>
          <p:cNvSpPr txBox="1">
            <a:spLocks noChangeArrowheads="1"/>
          </p:cNvSpPr>
          <p:nvPr/>
        </p:nvSpPr>
        <p:spPr bwMode="auto">
          <a:xfrm>
            <a:off x="869315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39</a:t>
            </a:r>
          </a:p>
        </p:txBody>
      </p:sp>
      <p:sp>
        <p:nvSpPr>
          <p:cNvPr id="74796" name="TextBox 214"/>
          <p:cNvSpPr txBox="1">
            <a:spLocks noChangeArrowheads="1"/>
          </p:cNvSpPr>
          <p:nvPr/>
        </p:nvSpPr>
        <p:spPr bwMode="auto">
          <a:xfrm>
            <a:off x="89249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40</a:t>
            </a:r>
          </a:p>
        </p:txBody>
      </p:sp>
      <p:sp>
        <p:nvSpPr>
          <p:cNvPr id="74797" name="TextBox 215"/>
          <p:cNvSpPr txBox="1">
            <a:spLocks noChangeArrowheads="1"/>
          </p:cNvSpPr>
          <p:nvPr/>
        </p:nvSpPr>
        <p:spPr bwMode="auto">
          <a:xfrm>
            <a:off x="142875" y="900113"/>
            <a:ext cx="5524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0" dirty="0">
                <a:solidFill>
                  <a:srgbClr val="002569"/>
                </a:solidFill>
                <a:latin typeface="Arial" pitchFamily="34" charset="0"/>
              </a:rPr>
              <a:t>YEAR...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846138" y="1257300"/>
            <a:ext cx="4962525" cy="165100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METEOSAT SECOND GENERATION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4373563" y="2157413"/>
            <a:ext cx="4841875" cy="168275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METEOSAT THIRD GENERATION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1568450" y="3055938"/>
            <a:ext cx="3740150" cy="165100"/>
          </a:xfrm>
          <a:prstGeom prst="rect">
            <a:avLst/>
          </a:prstGeom>
          <a:solidFill>
            <a:srgbClr val="FE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EUMETSAT POLAR SYSTEM (EPS)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846138" y="1435100"/>
            <a:ext cx="2032000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METEOSAT-8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1411288" y="1619250"/>
            <a:ext cx="1924050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METEOSAT-9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2874963" y="1797050"/>
            <a:ext cx="1692275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MSG-3/METEOSAT-10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3435350" y="1976438"/>
            <a:ext cx="2370138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MSG-4/METEOSAT-11*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4373563" y="2339975"/>
            <a:ext cx="1916112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MTG-I-1 : IMAGERY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4883150" y="2513013"/>
            <a:ext cx="1916113" cy="168275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MTG-S-1: SOUNDING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5362575" y="2701925"/>
            <a:ext cx="1916113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MTG-I-2: IMAGERY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6176963" y="2884488"/>
            <a:ext cx="1917700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MTG-I-3: IMAGERY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6661150" y="3054350"/>
            <a:ext cx="1916113" cy="168275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MTG-S-2: SOUNDING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7299325" y="3241675"/>
            <a:ext cx="1916113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MTG-I-4: IMAGERY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1568450" y="3254375"/>
            <a:ext cx="2111375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METOP-A</a:t>
            </a:r>
          </a:p>
        </p:txBody>
      </p:sp>
      <p:sp>
        <p:nvSpPr>
          <p:cNvPr id="236" name="Rectangle 235"/>
          <p:cNvSpPr/>
          <p:nvPr/>
        </p:nvSpPr>
        <p:spPr>
          <a:xfrm>
            <a:off x="4868863" y="4049713"/>
            <a:ext cx="4362450" cy="188912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METOP-SG A: SOUNDING AND IMAGERY</a:t>
            </a:r>
          </a:p>
        </p:txBody>
      </p:sp>
      <p:sp>
        <p:nvSpPr>
          <p:cNvPr id="237" name="Rectangle 236"/>
          <p:cNvSpPr/>
          <p:nvPr/>
        </p:nvSpPr>
        <p:spPr>
          <a:xfrm>
            <a:off x="5178425" y="4256088"/>
            <a:ext cx="4030663" cy="1857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METOP-SG B: MICROWAVE IMAGERY</a:t>
            </a:r>
          </a:p>
        </p:txBody>
      </p:sp>
      <p:sp>
        <p:nvSpPr>
          <p:cNvPr id="238" name="Rectangle 237"/>
          <p:cNvSpPr/>
          <p:nvPr/>
        </p:nvSpPr>
        <p:spPr>
          <a:xfrm>
            <a:off x="1974850" y="4676775"/>
            <a:ext cx="6156325" cy="1889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JASON (HIGH PRECISION OCEAN ALTIMETRY)</a:t>
            </a:r>
          </a:p>
        </p:txBody>
      </p:sp>
      <p:sp>
        <p:nvSpPr>
          <p:cNvPr id="239" name="Rectangle 238"/>
          <p:cNvSpPr/>
          <p:nvPr/>
        </p:nvSpPr>
        <p:spPr>
          <a:xfrm>
            <a:off x="1974850" y="4943475"/>
            <a:ext cx="1619250" cy="1778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JASON-2</a:t>
            </a:r>
          </a:p>
        </p:txBody>
      </p:sp>
      <p:sp>
        <p:nvSpPr>
          <p:cNvPr id="240" name="Rectangle 239"/>
          <p:cNvSpPr/>
          <p:nvPr/>
        </p:nvSpPr>
        <p:spPr>
          <a:xfrm>
            <a:off x="3635375" y="5222875"/>
            <a:ext cx="1327150" cy="176213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JASON-3</a:t>
            </a:r>
          </a:p>
        </p:txBody>
      </p:sp>
      <p:sp>
        <p:nvSpPr>
          <p:cNvPr id="241" name="Rectangle 240"/>
          <p:cNvSpPr/>
          <p:nvPr/>
        </p:nvSpPr>
        <p:spPr>
          <a:xfrm>
            <a:off x="3643313" y="5681663"/>
            <a:ext cx="5565775" cy="196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COPERNICUS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3654425" y="5897563"/>
            <a:ext cx="4857750" cy="1651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SENTINEL-3 A/B/C/D</a:t>
            </a:r>
          </a:p>
        </p:txBody>
      </p:sp>
      <p:sp>
        <p:nvSpPr>
          <p:cNvPr id="243" name="Rectangle 242"/>
          <p:cNvSpPr/>
          <p:nvPr/>
        </p:nvSpPr>
        <p:spPr>
          <a:xfrm>
            <a:off x="4794250" y="6080125"/>
            <a:ext cx="3722688" cy="1651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SENTINEL-4 ON MTG-S</a:t>
            </a:r>
          </a:p>
        </p:txBody>
      </p:sp>
      <p:sp>
        <p:nvSpPr>
          <p:cNvPr id="244" name="Rectangle 243"/>
          <p:cNvSpPr/>
          <p:nvPr/>
        </p:nvSpPr>
        <p:spPr>
          <a:xfrm>
            <a:off x="5151438" y="6259513"/>
            <a:ext cx="4035425" cy="14605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SENTINEL-5 ON  METOP-SG A</a:t>
            </a:r>
          </a:p>
        </p:txBody>
      </p:sp>
      <p:cxnSp>
        <p:nvCxnSpPr>
          <p:cNvPr id="100421" name="Straight Connector 11"/>
          <p:cNvCxnSpPr>
            <a:cxnSpLocks noChangeShapeType="1"/>
          </p:cNvCxnSpPr>
          <p:nvPr/>
        </p:nvCxnSpPr>
        <p:spPr bwMode="auto">
          <a:xfrm>
            <a:off x="0" y="4516438"/>
            <a:ext cx="9906000" cy="17462"/>
          </a:xfrm>
          <a:prstGeom prst="line">
            <a:avLst/>
          </a:prstGeom>
          <a:noFill/>
          <a:ln w="25400" algn="ctr">
            <a:solidFill>
              <a:srgbClr val="080808"/>
            </a:solidFill>
            <a:prstDash val="dash"/>
            <a:round/>
            <a:headEnd/>
            <a:tailEnd/>
          </a:ln>
        </p:spPr>
      </p:cxnSp>
      <p:sp>
        <p:nvSpPr>
          <p:cNvPr id="74822" name="TextBox 177"/>
          <p:cNvSpPr txBox="1">
            <a:spLocks noChangeArrowheads="1"/>
          </p:cNvSpPr>
          <p:nvPr/>
        </p:nvSpPr>
        <p:spPr bwMode="auto">
          <a:xfrm>
            <a:off x="590550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03</a:t>
            </a:r>
          </a:p>
        </p:txBody>
      </p:sp>
      <p:sp>
        <p:nvSpPr>
          <p:cNvPr id="74823" name="TextBox 178"/>
          <p:cNvSpPr txBox="1">
            <a:spLocks noChangeArrowheads="1"/>
          </p:cNvSpPr>
          <p:nvPr/>
        </p:nvSpPr>
        <p:spPr bwMode="auto">
          <a:xfrm>
            <a:off x="811213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04</a:t>
            </a:r>
          </a:p>
        </p:txBody>
      </p:sp>
      <p:sp>
        <p:nvSpPr>
          <p:cNvPr id="74824" name="TextBox 179"/>
          <p:cNvSpPr txBox="1">
            <a:spLocks noChangeArrowheads="1"/>
          </p:cNvSpPr>
          <p:nvPr/>
        </p:nvSpPr>
        <p:spPr bwMode="auto">
          <a:xfrm>
            <a:off x="1041400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05</a:t>
            </a:r>
          </a:p>
        </p:txBody>
      </p:sp>
      <p:sp>
        <p:nvSpPr>
          <p:cNvPr id="74825" name="TextBox 180"/>
          <p:cNvSpPr txBox="1">
            <a:spLocks noChangeArrowheads="1"/>
          </p:cNvSpPr>
          <p:nvPr/>
        </p:nvSpPr>
        <p:spPr bwMode="auto">
          <a:xfrm>
            <a:off x="1260475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06</a:t>
            </a:r>
          </a:p>
        </p:txBody>
      </p:sp>
      <p:sp>
        <p:nvSpPr>
          <p:cNvPr id="74826" name="TextBox 181"/>
          <p:cNvSpPr txBox="1">
            <a:spLocks noChangeArrowheads="1"/>
          </p:cNvSpPr>
          <p:nvPr/>
        </p:nvSpPr>
        <p:spPr bwMode="auto">
          <a:xfrm>
            <a:off x="1490663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07</a:t>
            </a:r>
          </a:p>
        </p:txBody>
      </p:sp>
      <p:sp>
        <p:nvSpPr>
          <p:cNvPr id="74827" name="TextBox 182"/>
          <p:cNvSpPr txBox="1">
            <a:spLocks noChangeArrowheads="1"/>
          </p:cNvSpPr>
          <p:nvPr/>
        </p:nvSpPr>
        <p:spPr bwMode="auto">
          <a:xfrm>
            <a:off x="1714500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08</a:t>
            </a:r>
          </a:p>
        </p:txBody>
      </p:sp>
      <p:sp>
        <p:nvSpPr>
          <p:cNvPr id="74828" name="TextBox 183"/>
          <p:cNvSpPr txBox="1">
            <a:spLocks noChangeArrowheads="1"/>
          </p:cNvSpPr>
          <p:nvPr/>
        </p:nvSpPr>
        <p:spPr bwMode="auto">
          <a:xfrm>
            <a:off x="1946275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09</a:t>
            </a:r>
          </a:p>
        </p:txBody>
      </p:sp>
      <p:sp>
        <p:nvSpPr>
          <p:cNvPr id="74829" name="TextBox 184"/>
          <p:cNvSpPr txBox="1">
            <a:spLocks noChangeArrowheads="1"/>
          </p:cNvSpPr>
          <p:nvPr/>
        </p:nvSpPr>
        <p:spPr bwMode="auto">
          <a:xfrm>
            <a:off x="2159000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74830" name="TextBox 185"/>
          <p:cNvSpPr txBox="1">
            <a:spLocks noChangeArrowheads="1"/>
          </p:cNvSpPr>
          <p:nvPr/>
        </p:nvSpPr>
        <p:spPr bwMode="auto">
          <a:xfrm>
            <a:off x="238918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11</a:t>
            </a:r>
          </a:p>
        </p:txBody>
      </p:sp>
      <p:sp>
        <p:nvSpPr>
          <p:cNvPr id="74831" name="TextBox 186"/>
          <p:cNvSpPr txBox="1">
            <a:spLocks noChangeArrowheads="1"/>
          </p:cNvSpPr>
          <p:nvPr/>
        </p:nvSpPr>
        <p:spPr bwMode="auto">
          <a:xfrm>
            <a:off x="261143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12</a:t>
            </a:r>
          </a:p>
        </p:txBody>
      </p:sp>
      <p:sp>
        <p:nvSpPr>
          <p:cNvPr id="74832" name="TextBox 187"/>
          <p:cNvSpPr txBox="1">
            <a:spLocks noChangeArrowheads="1"/>
          </p:cNvSpPr>
          <p:nvPr/>
        </p:nvSpPr>
        <p:spPr bwMode="auto">
          <a:xfrm>
            <a:off x="2841625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13</a:t>
            </a:r>
          </a:p>
        </p:txBody>
      </p:sp>
      <p:sp>
        <p:nvSpPr>
          <p:cNvPr id="74833" name="TextBox 188"/>
          <p:cNvSpPr txBox="1">
            <a:spLocks noChangeArrowheads="1"/>
          </p:cNvSpPr>
          <p:nvPr/>
        </p:nvSpPr>
        <p:spPr bwMode="auto">
          <a:xfrm>
            <a:off x="3060700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14</a:t>
            </a:r>
          </a:p>
        </p:txBody>
      </p:sp>
      <p:sp>
        <p:nvSpPr>
          <p:cNvPr id="74834" name="TextBox 189"/>
          <p:cNvSpPr txBox="1">
            <a:spLocks noChangeArrowheads="1"/>
          </p:cNvSpPr>
          <p:nvPr/>
        </p:nvSpPr>
        <p:spPr bwMode="auto">
          <a:xfrm>
            <a:off x="329088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15</a:t>
            </a:r>
          </a:p>
        </p:txBody>
      </p:sp>
      <p:sp>
        <p:nvSpPr>
          <p:cNvPr id="74835" name="TextBox 190"/>
          <p:cNvSpPr txBox="1">
            <a:spLocks noChangeArrowheads="1"/>
          </p:cNvSpPr>
          <p:nvPr/>
        </p:nvSpPr>
        <p:spPr bwMode="auto">
          <a:xfrm>
            <a:off x="3517900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16</a:t>
            </a:r>
          </a:p>
        </p:txBody>
      </p:sp>
      <p:sp>
        <p:nvSpPr>
          <p:cNvPr id="74836" name="TextBox 191"/>
          <p:cNvSpPr txBox="1">
            <a:spLocks noChangeArrowheads="1"/>
          </p:cNvSpPr>
          <p:nvPr/>
        </p:nvSpPr>
        <p:spPr bwMode="auto">
          <a:xfrm>
            <a:off x="374808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17</a:t>
            </a:r>
          </a:p>
        </p:txBody>
      </p:sp>
      <p:sp>
        <p:nvSpPr>
          <p:cNvPr id="74837" name="TextBox 192"/>
          <p:cNvSpPr txBox="1">
            <a:spLocks noChangeArrowheads="1"/>
          </p:cNvSpPr>
          <p:nvPr/>
        </p:nvSpPr>
        <p:spPr bwMode="auto">
          <a:xfrm>
            <a:off x="3960813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18</a:t>
            </a:r>
          </a:p>
        </p:txBody>
      </p:sp>
      <p:sp>
        <p:nvSpPr>
          <p:cNvPr id="74838" name="TextBox 193"/>
          <p:cNvSpPr txBox="1">
            <a:spLocks noChangeArrowheads="1"/>
          </p:cNvSpPr>
          <p:nvPr/>
        </p:nvSpPr>
        <p:spPr bwMode="auto">
          <a:xfrm>
            <a:off x="419258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19</a:t>
            </a:r>
          </a:p>
        </p:txBody>
      </p:sp>
      <p:sp>
        <p:nvSpPr>
          <p:cNvPr id="74839" name="TextBox 194"/>
          <p:cNvSpPr txBox="1">
            <a:spLocks noChangeArrowheads="1"/>
          </p:cNvSpPr>
          <p:nvPr/>
        </p:nvSpPr>
        <p:spPr bwMode="auto">
          <a:xfrm>
            <a:off x="4413250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20</a:t>
            </a:r>
          </a:p>
        </p:txBody>
      </p:sp>
      <p:sp>
        <p:nvSpPr>
          <p:cNvPr id="74840" name="TextBox 195"/>
          <p:cNvSpPr txBox="1">
            <a:spLocks noChangeArrowheads="1"/>
          </p:cNvSpPr>
          <p:nvPr/>
        </p:nvSpPr>
        <p:spPr bwMode="auto">
          <a:xfrm>
            <a:off x="464343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21</a:t>
            </a:r>
          </a:p>
        </p:txBody>
      </p:sp>
      <p:sp>
        <p:nvSpPr>
          <p:cNvPr id="74841" name="TextBox 196"/>
          <p:cNvSpPr txBox="1">
            <a:spLocks noChangeArrowheads="1"/>
          </p:cNvSpPr>
          <p:nvPr/>
        </p:nvSpPr>
        <p:spPr bwMode="auto">
          <a:xfrm>
            <a:off x="4862513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22</a:t>
            </a:r>
          </a:p>
        </p:txBody>
      </p:sp>
      <p:sp>
        <p:nvSpPr>
          <p:cNvPr id="74842" name="TextBox 197"/>
          <p:cNvSpPr txBox="1">
            <a:spLocks noChangeArrowheads="1"/>
          </p:cNvSpPr>
          <p:nvPr/>
        </p:nvSpPr>
        <p:spPr bwMode="auto">
          <a:xfrm>
            <a:off x="5092700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23</a:t>
            </a:r>
          </a:p>
        </p:txBody>
      </p:sp>
      <p:sp>
        <p:nvSpPr>
          <p:cNvPr id="74843" name="TextBox 198"/>
          <p:cNvSpPr txBox="1">
            <a:spLocks noChangeArrowheads="1"/>
          </p:cNvSpPr>
          <p:nvPr/>
        </p:nvSpPr>
        <p:spPr bwMode="auto">
          <a:xfrm>
            <a:off x="531653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24</a:t>
            </a:r>
          </a:p>
        </p:txBody>
      </p:sp>
      <p:sp>
        <p:nvSpPr>
          <p:cNvPr id="74844" name="TextBox 199"/>
          <p:cNvSpPr txBox="1">
            <a:spLocks noChangeArrowheads="1"/>
          </p:cNvSpPr>
          <p:nvPr/>
        </p:nvSpPr>
        <p:spPr bwMode="auto">
          <a:xfrm>
            <a:off x="5548313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25</a:t>
            </a:r>
          </a:p>
        </p:txBody>
      </p:sp>
      <p:sp>
        <p:nvSpPr>
          <p:cNvPr id="74845" name="TextBox 200"/>
          <p:cNvSpPr txBox="1">
            <a:spLocks noChangeArrowheads="1"/>
          </p:cNvSpPr>
          <p:nvPr/>
        </p:nvSpPr>
        <p:spPr bwMode="auto">
          <a:xfrm>
            <a:off x="576103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26</a:t>
            </a:r>
          </a:p>
        </p:txBody>
      </p:sp>
      <p:sp>
        <p:nvSpPr>
          <p:cNvPr id="74846" name="TextBox 201"/>
          <p:cNvSpPr txBox="1">
            <a:spLocks noChangeArrowheads="1"/>
          </p:cNvSpPr>
          <p:nvPr/>
        </p:nvSpPr>
        <p:spPr bwMode="auto">
          <a:xfrm>
            <a:off x="5991225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27</a:t>
            </a:r>
          </a:p>
        </p:txBody>
      </p:sp>
      <p:sp>
        <p:nvSpPr>
          <p:cNvPr id="74847" name="TextBox 202"/>
          <p:cNvSpPr txBox="1">
            <a:spLocks noChangeArrowheads="1"/>
          </p:cNvSpPr>
          <p:nvPr/>
        </p:nvSpPr>
        <p:spPr bwMode="auto">
          <a:xfrm>
            <a:off x="6213475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28</a:t>
            </a:r>
          </a:p>
        </p:txBody>
      </p:sp>
      <p:sp>
        <p:nvSpPr>
          <p:cNvPr id="74848" name="TextBox 203"/>
          <p:cNvSpPr txBox="1">
            <a:spLocks noChangeArrowheads="1"/>
          </p:cNvSpPr>
          <p:nvPr/>
        </p:nvSpPr>
        <p:spPr bwMode="auto">
          <a:xfrm>
            <a:off x="6443663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29</a:t>
            </a:r>
          </a:p>
        </p:txBody>
      </p:sp>
      <p:sp>
        <p:nvSpPr>
          <p:cNvPr id="74849" name="TextBox 204"/>
          <p:cNvSpPr txBox="1">
            <a:spLocks noChangeArrowheads="1"/>
          </p:cNvSpPr>
          <p:nvPr/>
        </p:nvSpPr>
        <p:spPr bwMode="auto">
          <a:xfrm>
            <a:off x="666273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30</a:t>
            </a:r>
          </a:p>
        </p:txBody>
      </p:sp>
      <p:sp>
        <p:nvSpPr>
          <p:cNvPr id="74850" name="TextBox 205"/>
          <p:cNvSpPr txBox="1">
            <a:spLocks noChangeArrowheads="1"/>
          </p:cNvSpPr>
          <p:nvPr/>
        </p:nvSpPr>
        <p:spPr bwMode="auto">
          <a:xfrm>
            <a:off x="6892925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31</a:t>
            </a:r>
          </a:p>
        </p:txBody>
      </p:sp>
      <p:sp>
        <p:nvSpPr>
          <p:cNvPr id="74851" name="TextBox 206"/>
          <p:cNvSpPr txBox="1">
            <a:spLocks noChangeArrowheads="1"/>
          </p:cNvSpPr>
          <p:nvPr/>
        </p:nvSpPr>
        <p:spPr bwMode="auto">
          <a:xfrm>
            <a:off x="7123113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32</a:t>
            </a:r>
          </a:p>
        </p:txBody>
      </p:sp>
      <p:sp>
        <p:nvSpPr>
          <p:cNvPr id="74852" name="TextBox 207"/>
          <p:cNvSpPr txBox="1">
            <a:spLocks noChangeArrowheads="1"/>
          </p:cNvSpPr>
          <p:nvPr/>
        </p:nvSpPr>
        <p:spPr bwMode="auto">
          <a:xfrm>
            <a:off x="7346950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33</a:t>
            </a:r>
          </a:p>
        </p:txBody>
      </p:sp>
      <p:sp>
        <p:nvSpPr>
          <p:cNvPr id="74853" name="TextBox 208"/>
          <p:cNvSpPr txBox="1">
            <a:spLocks noChangeArrowheads="1"/>
          </p:cNvSpPr>
          <p:nvPr/>
        </p:nvSpPr>
        <p:spPr bwMode="auto">
          <a:xfrm>
            <a:off x="757713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34</a:t>
            </a:r>
          </a:p>
        </p:txBody>
      </p:sp>
      <p:sp>
        <p:nvSpPr>
          <p:cNvPr id="74854" name="TextBox 209"/>
          <p:cNvSpPr txBox="1">
            <a:spLocks noChangeArrowheads="1"/>
          </p:cNvSpPr>
          <p:nvPr/>
        </p:nvSpPr>
        <p:spPr bwMode="auto">
          <a:xfrm>
            <a:off x="7791450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35</a:t>
            </a:r>
          </a:p>
        </p:txBody>
      </p:sp>
      <p:sp>
        <p:nvSpPr>
          <p:cNvPr id="74855" name="TextBox 210"/>
          <p:cNvSpPr txBox="1">
            <a:spLocks noChangeArrowheads="1"/>
          </p:cNvSpPr>
          <p:nvPr/>
        </p:nvSpPr>
        <p:spPr bwMode="auto">
          <a:xfrm>
            <a:off x="802163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36</a:t>
            </a:r>
          </a:p>
        </p:txBody>
      </p:sp>
      <p:sp>
        <p:nvSpPr>
          <p:cNvPr id="74856" name="TextBox 211"/>
          <p:cNvSpPr txBox="1">
            <a:spLocks noChangeArrowheads="1"/>
          </p:cNvSpPr>
          <p:nvPr/>
        </p:nvSpPr>
        <p:spPr bwMode="auto">
          <a:xfrm>
            <a:off x="8242300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37</a:t>
            </a:r>
          </a:p>
        </p:txBody>
      </p:sp>
      <p:sp>
        <p:nvSpPr>
          <p:cNvPr id="74857" name="TextBox 212"/>
          <p:cNvSpPr txBox="1">
            <a:spLocks noChangeArrowheads="1"/>
          </p:cNvSpPr>
          <p:nvPr/>
        </p:nvSpPr>
        <p:spPr bwMode="auto">
          <a:xfrm>
            <a:off x="8474075" y="6389688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38</a:t>
            </a:r>
          </a:p>
        </p:txBody>
      </p:sp>
      <p:sp>
        <p:nvSpPr>
          <p:cNvPr id="74858" name="TextBox 213"/>
          <p:cNvSpPr txBox="1">
            <a:spLocks noChangeArrowheads="1"/>
          </p:cNvSpPr>
          <p:nvPr/>
        </p:nvSpPr>
        <p:spPr bwMode="auto">
          <a:xfrm>
            <a:off x="8691563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39</a:t>
            </a:r>
          </a:p>
        </p:txBody>
      </p:sp>
      <p:sp>
        <p:nvSpPr>
          <p:cNvPr id="74859" name="TextBox 214"/>
          <p:cNvSpPr txBox="1">
            <a:spLocks noChangeArrowheads="1"/>
          </p:cNvSpPr>
          <p:nvPr/>
        </p:nvSpPr>
        <p:spPr bwMode="auto">
          <a:xfrm>
            <a:off x="8923338" y="6389688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2569"/>
                </a:solidFill>
                <a:latin typeface="Arial" pitchFamily="34" charset="0"/>
              </a:rPr>
              <a:t>40</a:t>
            </a:r>
          </a:p>
        </p:txBody>
      </p:sp>
      <p:sp>
        <p:nvSpPr>
          <p:cNvPr id="74860" name="TextBox 215"/>
          <p:cNvSpPr txBox="1">
            <a:spLocks noChangeArrowheads="1"/>
          </p:cNvSpPr>
          <p:nvPr/>
        </p:nvSpPr>
        <p:spPr bwMode="auto">
          <a:xfrm>
            <a:off x="141288" y="6389688"/>
            <a:ext cx="5524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0" dirty="0">
                <a:solidFill>
                  <a:srgbClr val="002569"/>
                </a:solidFill>
                <a:latin typeface="Arial" pitchFamily="34" charset="0"/>
              </a:rPr>
              <a:t>YEAR...</a:t>
            </a:r>
          </a:p>
        </p:txBody>
      </p:sp>
      <p:pic>
        <p:nvPicPr>
          <p:cNvPr id="100461" name="Picture 5" descr="Sentinel-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578399">
            <a:off x="2444750" y="5722938"/>
            <a:ext cx="10541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863" name="TextBox 99"/>
          <p:cNvSpPr txBox="1">
            <a:spLocks noChangeArrowheads="1"/>
          </p:cNvSpPr>
          <p:nvPr/>
        </p:nvSpPr>
        <p:spPr bwMode="auto">
          <a:xfrm>
            <a:off x="185738" y="2332038"/>
            <a:ext cx="2119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02569"/>
                </a:solidFill>
              </a:rPr>
              <a:t>Mandatory Programmes</a:t>
            </a:r>
          </a:p>
        </p:txBody>
      </p:sp>
      <p:sp>
        <p:nvSpPr>
          <p:cNvPr id="100464" name="TextBox 99"/>
          <p:cNvSpPr txBox="1">
            <a:spLocks noChangeArrowheads="1"/>
          </p:cNvSpPr>
          <p:nvPr/>
        </p:nvSpPr>
        <p:spPr bwMode="auto">
          <a:xfrm>
            <a:off x="0" y="5886450"/>
            <a:ext cx="20716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02569"/>
                </a:solidFill>
              </a:rPr>
              <a:t>Third Party Programmes</a:t>
            </a:r>
          </a:p>
        </p:txBody>
      </p:sp>
      <p:sp>
        <p:nvSpPr>
          <p:cNvPr id="290" name="Rectangle 289"/>
          <p:cNvSpPr/>
          <p:nvPr/>
        </p:nvSpPr>
        <p:spPr>
          <a:xfrm>
            <a:off x="4767263" y="5416550"/>
            <a:ext cx="3405187" cy="1651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SENTINEL 6  (JASON-CS)</a:t>
            </a:r>
          </a:p>
        </p:txBody>
      </p:sp>
      <p:sp>
        <p:nvSpPr>
          <p:cNvPr id="100466" name="TextBox 99"/>
          <p:cNvSpPr txBox="1">
            <a:spLocks noChangeArrowheads="1"/>
          </p:cNvSpPr>
          <p:nvPr/>
        </p:nvSpPr>
        <p:spPr bwMode="auto">
          <a:xfrm>
            <a:off x="141288" y="5124450"/>
            <a:ext cx="1868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02569"/>
                </a:solidFill>
              </a:rPr>
              <a:t>Optional Programmes</a:t>
            </a:r>
          </a:p>
        </p:txBody>
      </p:sp>
      <p:pic>
        <p:nvPicPr>
          <p:cNvPr id="74868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581025" y="2994025"/>
            <a:ext cx="87947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869" name="Rectangle 102"/>
          <p:cNvSpPr>
            <a:spLocks noChangeArrowheads="1"/>
          </p:cNvSpPr>
          <p:nvPr/>
        </p:nvSpPr>
        <p:spPr bwMode="auto">
          <a:xfrm>
            <a:off x="3087688" y="927100"/>
            <a:ext cx="228600" cy="5588000"/>
          </a:xfrm>
          <a:prstGeom prst="rect">
            <a:avLst/>
          </a:prstGeom>
          <a:solidFill>
            <a:srgbClr val="C5B9AC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3735388" y="3243263"/>
            <a:ext cx="238125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4049713" y="3243263"/>
            <a:ext cx="239712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2928938" y="3440113"/>
            <a:ext cx="2111375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METOP-B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5095875" y="3440113"/>
            <a:ext cx="238125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5411788" y="3440113"/>
            <a:ext cx="238125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4278313" y="3635375"/>
            <a:ext cx="2111375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METOP-C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6445250" y="3635375"/>
            <a:ext cx="238125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6761163" y="3635375"/>
            <a:ext cx="238125" cy="1524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4833938" y="3843338"/>
            <a:ext cx="4386262" cy="161925"/>
          </a:xfrm>
          <a:prstGeom prst="rect">
            <a:avLst/>
          </a:prstGeom>
          <a:solidFill>
            <a:srgbClr val="FE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EUMETSAT POLAR SYSTEM  SECOND GENERATION (EPS-SG)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3702050" y="4941888"/>
            <a:ext cx="238125" cy="185737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488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426310">
            <a:off x="3514725" y="1965326"/>
            <a:ext cx="560387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88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274245">
            <a:off x="4097337" y="2338388"/>
            <a:ext cx="517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882" name="Picture 177" descr="Metop_Second_Generationv02-ESA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97313" y="3811588"/>
            <a:ext cx="490537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883" name="Picture 178" descr="Metop_Second_Generation-ESA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18000" y="3959225"/>
            <a:ext cx="5603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484" name="Picture 5" descr="jason-big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45958">
            <a:off x="1065213" y="4654550"/>
            <a:ext cx="6556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" name="Picture 1" descr="C:\Users\ratier\AppData\Local\Microsoft\Windows\Temporary Internet Files\Content.Outlook\C9Y5AWSI\Jason_CS_image_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81797" y="5175021"/>
            <a:ext cx="762000" cy="4295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100464" grpId="0"/>
      <p:bldP spid="290" grpId="0" animBg="1"/>
      <p:bldP spid="100466" grpId="0"/>
      <p:bldP spid="1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72" y="1267850"/>
            <a:ext cx="9283031" cy="523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 SAF snow products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 SAF snow </a:t>
            </a:r>
            <a:r>
              <a:rPr lang="en-GB" dirty="0" smtClean="0"/>
              <a:t>products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906000" cy="341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155677" cy="78319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Sea-Ice</a:t>
            </a:r>
            <a:br>
              <a:rPr lang="en-US" dirty="0" smtClean="0"/>
            </a:br>
            <a:r>
              <a:rPr lang="en-US" sz="2400" i="1" dirty="0" smtClean="0"/>
              <a:t>(temperature, concentration, edge, type, drift, emissivity)</a:t>
            </a:r>
            <a:endParaRPr lang="en-GB" i="1" dirty="0"/>
          </a:p>
        </p:txBody>
      </p:sp>
      <p:pic>
        <p:nvPicPr>
          <p:cNvPr id="4" name="Content Placeholder 3" descr="OSI_SAF_HL_201602011800_pa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860360"/>
            <a:ext cx="6417883" cy="4207751"/>
          </a:xfrm>
        </p:spPr>
      </p:pic>
      <p:pic>
        <p:nvPicPr>
          <p:cNvPr id="6" name="Picture 5" descr="osisaf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71769"/>
            <a:ext cx="1784195" cy="6862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OSI_HL_SAF_201604261200_p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0528" y="826985"/>
            <a:ext cx="3495472" cy="51534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629" y="5210306"/>
            <a:ext cx="5934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OSI SAF High Latitude portal </a:t>
            </a:r>
            <a:r>
              <a:rPr lang="en-US" sz="2400" b="0" dirty="0" smtClean="0">
                <a:solidFill>
                  <a:schemeClr val="tx1"/>
                </a:solidFill>
                <a:hlinkClick r:id="rId6"/>
              </a:rPr>
              <a:t>http://osisaf.met.no/</a:t>
            </a:r>
            <a:r>
              <a:rPr lang="en-US" sz="2400" b="0" dirty="0" smtClean="0">
                <a:solidFill>
                  <a:schemeClr val="tx1"/>
                </a:solidFill>
              </a:rPr>
              <a:t> </a:t>
            </a:r>
            <a:endParaRPr lang="en-GB" sz="24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Viewgraph Landscape Template</Template>
  <TotalTime>704</TotalTime>
  <Words>874</Words>
  <Application>Microsoft Office PowerPoint</Application>
  <PresentationFormat>A4 Paper (210x297 mm)</PresentationFormat>
  <Paragraphs>237</Paragraphs>
  <Slides>20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Viewgraph Landscape Template</vt:lpstr>
      <vt:lpstr>Clip</vt:lpstr>
      <vt:lpstr>Slide 1</vt:lpstr>
      <vt:lpstr>Introduction to EUMETSAT</vt:lpstr>
      <vt:lpstr>Slide 3</vt:lpstr>
      <vt:lpstr>EUMETSAT’s Mission </vt:lpstr>
      <vt:lpstr>Slide 5</vt:lpstr>
      <vt:lpstr>Operational services call for long term commitments..</vt:lpstr>
      <vt:lpstr>H SAF snow products</vt:lpstr>
      <vt:lpstr>H SAF snow products</vt:lpstr>
      <vt:lpstr>Sea-Ice (temperature, concentration, edge, type, drift, emissivity)</vt:lpstr>
      <vt:lpstr>Sentinel-3 SLSTR high latitude SST examples</vt:lpstr>
      <vt:lpstr>Sea-ice Surface Temperature</vt:lpstr>
      <vt:lpstr>AVHRR winds</vt:lpstr>
      <vt:lpstr>GCW needs and expectations</vt:lpstr>
      <vt:lpstr>Satellite requirements</vt:lpstr>
      <vt:lpstr>Satellite requirements (ii)</vt:lpstr>
      <vt:lpstr>Satellite requirements (iii)</vt:lpstr>
      <vt:lpstr>Satellite agency requirements (iv)</vt:lpstr>
      <vt:lpstr>Outlook and Conclusions</vt:lpstr>
      <vt:lpstr>Conclusions and Outlook</vt:lpstr>
      <vt:lpstr>Slide 20</vt:lpstr>
    </vt:vector>
  </TitlesOfParts>
  <Company>EUMETSAT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Dieter Klaes</dc:creator>
  <cp:lastModifiedBy>Bojan Bojkov</cp:lastModifiedBy>
  <cp:revision>158</cp:revision>
  <cp:lastPrinted>2006-03-06T14:11:17Z</cp:lastPrinted>
  <dcterms:created xsi:type="dcterms:W3CDTF">2016-01-29T09:53:55Z</dcterms:created>
  <dcterms:modified xsi:type="dcterms:W3CDTF">2016-06-13T18:58:48Z</dcterms:modified>
</cp:coreProperties>
</file>