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0" r:id="rId2"/>
    <p:sldId id="383" r:id="rId3"/>
    <p:sldId id="384" r:id="rId4"/>
    <p:sldId id="369" r:id="rId5"/>
    <p:sldId id="338" r:id="rId6"/>
    <p:sldId id="379" r:id="rId7"/>
    <p:sldId id="316" r:id="rId8"/>
    <p:sldId id="357" r:id="rId9"/>
    <p:sldId id="358" r:id="rId10"/>
    <p:sldId id="330" r:id="rId11"/>
    <p:sldId id="372" r:id="rId12"/>
    <p:sldId id="373" r:id="rId13"/>
    <p:sldId id="390" r:id="rId14"/>
    <p:sldId id="391" r:id="rId15"/>
    <p:sldId id="392" r:id="rId16"/>
    <p:sldId id="393" r:id="rId17"/>
    <p:sldId id="365" r:id="rId18"/>
    <p:sldId id="3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56">
          <p15:clr>
            <a:srgbClr val="A4A3A4"/>
          </p15:clr>
        </p15:guide>
        <p15:guide id="2" pos="7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E83"/>
    <a:srgbClr val="0070C0"/>
    <a:srgbClr val="022BF8"/>
    <a:srgbClr val="063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9" autoAdjust="0"/>
    <p:restoredTop sz="90888" autoAdjust="0"/>
  </p:normalViewPr>
  <p:slideViewPr>
    <p:cSldViewPr showGuides="1">
      <p:cViewPr varScale="1">
        <p:scale>
          <a:sx n="94" d="100"/>
          <a:sy n="94" d="100"/>
        </p:scale>
        <p:origin x="-1200" y="-104"/>
      </p:cViewPr>
      <p:guideLst>
        <p:guide orient="horz" pos="4156"/>
        <p:guide pos="7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CAB77-CDE7-4207-8F45-C4E9B8949BE3}" type="datetimeFigureOut">
              <a:rPr lang="fr-FR" smtClean="0"/>
              <a:t>13/06/16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F0FA2-0713-4EF5-B175-38705152C3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865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17C94-1ECA-43E4-9016-4F4777AD8FAB}" type="datetimeFigureOut">
              <a:rPr lang="fr-FR" smtClean="0"/>
              <a:t>13/06/16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13D2E-D3A0-4F6F-AC79-7DBAF3B2B3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8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9975" y="630238"/>
            <a:ext cx="4719638" cy="3538537"/>
          </a:xfrm>
          <a:solidFill>
            <a:srgbClr val="FFFFFF"/>
          </a:solidFill>
          <a:ln/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793" y="4359959"/>
            <a:ext cx="4997813" cy="418408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83396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9975" y="630238"/>
            <a:ext cx="4719638" cy="3538537"/>
          </a:xfrm>
          <a:solidFill>
            <a:srgbClr val="FFFFFF"/>
          </a:solidFill>
          <a:ln/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793" y="4359959"/>
            <a:ext cx="4997813" cy="418408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83396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116977-5E98-4A19-85A6-B30C45A60F0D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862013" y="704850"/>
            <a:ext cx="5381625" cy="3960813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60438" y="4879975"/>
            <a:ext cx="5178425" cy="4778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6600" tIns="33480" rIns="66600" bIns="33480"/>
          <a:lstStyle/>
          <a:p>
            <a:pPr marL="215900" eaLnBrk="1">
              <a:lnSpc>
                <a:spcPct val="95000"/>
              </a:lnSpc>
              <a:spcBef>
                <a:spcPct val="0"/>
              </a:spcBef>
              <a:buSzPct val="45000"/>
              <a:buFont typeface="StarSymbol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fld id="{6087A301-8B88-4368-8540-6EBD83B5EEA0}" type="slidenum">
              <a:rPr lang="en-GB" altLang="en-US" sz="800">
                <a:latin typeface="Arial" panose="020B0604020202020204" pitchFamily="34" charset="0"/>
                <a:ea typeface="DejaVu Sans" charset="0"/>
                <a:cs typeface="DejaVu Sans" charset="0"/>
              </a:rPr>
              <a:pPr marL="215900" eaLnBrk="1">
                <a:lnSpc>
                  <a:spcPct val="95000"/>
                </a:lnSpc>
                <a:spcBef>
                  <a:spcPct val="0"/>
                </a:spcBef>
                <a:buSzPct val="45000"/>
                <a:buFont typeface="StarSymbol" charset="0"/>
                <a:buChar char="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</a:pPr>
              <a:t>4</a:t>
            </a:fld>
            <a:endParaRPr lang="en-GB" altLang="en-US" sz="800"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5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r>
              <a:rPr lang="en-GB" smtClean="0">
                <a:solidFill>
                  <a:srgbClr val="000000"/>
                </a:solidFill>
                <a:latin typeface="DejaVu Serif" pitchFamily="16" charset="0"/>
              </a:rPr>
              <a:t>15/09/12</a:t>
            </a:r>
          </a:p>
        </p:txBody>
      </p:sp>
      <p:sp>
        <p:nvSpPr>
          <p:cNvPr id="34819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C18D15A9-55C5-47D3-BF3C-4493C4B91187}" type="slidenum">
              <a:rPr lang="en-GB" smtClean="0">
                <a:solidFill>
                  <a:srgbClr val="000000"/>
                </a:solidFill>
                <a:latin typeface="DejaVu Serif" pitchFamily="16" charset="0"/>
              </a:rPr>
              <a:pPr/>
              <a:t>5</a:t>
            </a:fld>
            <a:endParaRPr lang="en-GB" smtClean="0">
              <a:solidFill>
                <a:srgbClr val="000000"/>
              </a:solidFill>
              <a:latin typeface="DejaVu Serif" pitchFamily="16" charset="0"/>
            </a:endParaRPr>
          </a:p>
        </p:txBody>
      </p:sp>
      <p:sp>
        <p:nvSpPr>
          <p:cNvPr id="348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9975" y="630238"/>
            <a:ext cx="4719638" cy="35385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793" y="4359959"/>
            <a:ext cx="4997813" cy="426776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47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13D2E-D3A0-4F6F-AC79-7DBAF3B2B39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36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9975" y="630238"/>
            <a:ext cx="4719638" cy="35385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793" y="4359959"/>
            <a:ext cx="4997813" cy="42677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5249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r>
              <a:rPr lang="en-GB" smtClean="0">
                <a:solidFill>
                  <a:srgbClr val="000000"/>
                </a:solidFill>
                <a:latin typeface="DejaVu Serif" pitchFamily="16" charset="0"/>
              </a:rPr>
              <a:t>15/09/12</a:t>
            </a:r>
          </a:p>
        </p:txBody>
      </p:sp>
      <p:sp>
        <p:nvSpPr>
          <p:cNvPr id="3584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88563DFC-03DF-4B04-A8D3-BEA2B835D95F}" type="slidenum">
              <a:rPr lang="en-GB" smtClean="0">
                <a:solidFill>
                  <a:srgbClr val="000000"/>
                </a:solidFill>
                <a:latin typeface="DejaVu Serif" pitchFamily="16" charset="0"/>
              </a:rPr>
              <a:pPr/>
              <a:t>8</a:t>
            </a:fld>
            <a:endParaRPr lang="en-GB" smtClean="0">
              <a:solidFill>
                <a:srgbClr val="000000"/>
              </a:solidFill>
              <a:latin typeface="DejaVu Serif" pitchFamily="16" charset="0"/>
            </a:endParaRPr>
          </a:p>
        </p:txBody>
      </p:sp>
      <p:sp>
        <p:nvSpPr>
          <p:cNvPr id="3584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09613"/>
            <a:ext cx="4532313" cy="33988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6995" y="4330175"/>
            <a:ext cx="5000880" cy="41089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728" tIns="44198" rIns="88728" bIns="4419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28F09798-369B-429E-BCCB-ED84738EFBC1}" type="slidenum">
              <a:rPr lang="en-GB" sz="1200" b="1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ClrTx/>
                <a:buSzPct val="45000"/>
                <a:buFontTx/>
                <a:buNone/>
              </a:pPr>
              <a:t>8</a:t>
            </a:fld>
            <a:endParaRPr lang="en-GB" sz="1200" b="1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95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r>
              <a:rPr lang="en-GB" smtClean="0">
                <a:solidFill>
                  <a:srgbClr val="000000"/>
                </a:solidFill>
                <a:latin typeface="DejaVu Serif" pitchFamily="16" charset="0"/>
              </a:rPr>
              <a:t>15/09/12</a:t>
            </a:r>
          </a:p>
        </p:txBody>
      </p:sp>
      <p:sp>
        <p:nvSpPr>
          <p:cNvPr id="36867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4AD41294-3E66-463D-B429-9674FB59A696}" type="slidenum">
              <a:rPr lang="en-GB" smtClean="0">
                <a:solidFill>
                  <a:srgbClr val="000000"/>
                </a:solidFill>
                <a:latin typeface="DejaVu Serif" pitchFamily="16" charset="0"/>
              </a:rPr>
              <a:pPr/>
              <a:t>9</a:t>
            </a:fld>
            <a:endParaRPr lang="en-GB" smtClean="0">
              <a:solidFill>
                <a:srgbClr val="000000"/>
              </a:solidFill>
              <a:latin typeface="DejaVu Serif" pitchFamily="16" charset="0"/>
            </a:endParaRPr>
          </a:p>
        </p:txBody>
      </p:sp>
      <p:sp>
        <p:nvSpPr>
          <p:cNvPr id="368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09613"/>
            <a:ext cx="4532313" cy="33988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6995" y="4330175"/>
            <a:ext cx="5000880" cy="41089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406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4515" name="Notes Placeholder 2"/>
          <p:cNvSpPr>
            <a:spLocks noGrp="1"/>
          </p:cNvSpPr>
          <p:nvPr>
            <p:ph type="body" sz="quarter" idx="1"/>
          </p:nvPr>
        </p:nvSpPr>
        <p:spPr>
          <a:xfrm>
            <a:off x="685494" y="4342940"/>
            <a:ext cx="5483946" cy="40209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005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34258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60807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378653"/>
            <a:ext cx="9524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D453335-DA42-40B6-8F20-5EBA8B548E60}" type="datetimeFigureOut">
              <a:rPr lang="en-GB" smtClean="0"/>
              <a:pPr/>
              <a:t>13/06/16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6361038"/>
            <a:ext cx="40540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E6F7D49-625A-4DC0-89B0-0AC14CBD277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3731" y="6181724"/>
            <a:ext cx="8157407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5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361038"/>
            <a:ext cx="1944216" cy="365125"/>
          </a:xfrm>
          <a:prstGeom prst="rect">
            <a:avLst/>
          </a:prstGeom>
        </p:spPr>
        <p:txBody>
          <a:bodyPr/>
          <a:lstStyle/>
          <a:p>
            <a:fld id="{3D453335-DA42-40B6-8F20-5EBA8B548E60}" type="datetimeFigureOut">
              <a:rPr lang="en-GB" smtClean="0"/>
              <a:t>13/06/16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/>
          <a:lstStyle/>
          <a:p>
            <a:fld id="{1E6F7D49-625A-4DC0-89B0-0AC14CBD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7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406900"/>
            <a:ext cx="72350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780928"/>
            <a:ext cx="7235081" cy="1530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361038"/>
            <a:ext cx="1944216" cy="365125"/>
          </a:xfrm>
          <a:prstGeom prst="rect">
            <a:avLst/>
          </a:prstGeom>
        </p:spPr>
        <p:txBody>
          <a:bodyPr/>
          <a:lstStyle/>
          <a:p>
            <a:fld id="{3D453335-DA42-40B6-8F20-5EBA8B548E60}" type="datetimeFigureOut">
              <a:rPr lang="en-GB" smtClean="0"/>
              <a:t>13/06/16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/>
          <a:lstStyle/>
          <a:p>
            <a:fld id="{1E6F7D49-625A-4DC0-89B0-0AC14CBD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9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664" y="1628800"/>
            <a:ext cx="33843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92280" y="6361038"/>
            <a:ext cx="1944216" cy="365125"/>
          </a:xfrm>
          <a:prstGeom prst="rect">
            <a:avLst/>
          </a:prstGeom>
        </p:spPr>
        <p:txBody>
          <a:bodyPr/>
          <a:lstStyle/>
          <a:p>
            <a:fld id="{3D453335-DA42-40B6-8F20-5EBA8B548E60}" type="datetimeFigureOut">
              <a:rPr lang="en-GB" smtClean="0"/>
              <a:t>13/06/16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/>
          <a:lstStyle/>
          <a:p>
            <a:fld id="{1E6F7D49-625A-4DC0-89B0-0AC14CBD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1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1556791"/>
            <a:ext cx="3672408" cy="7920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32" y="2348879"/>
            <a:ext cx="3672408" cy="3777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81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2080" y="2348879"/>
            <a:ext cx="3394720" cy="3777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92280" y="6361038"/>
            <a:ext cx="1944216" cy="365125"/>
          </a:xfrm>
          <a:prstGeom prst="rect">
            <a:avLst/>
          </a:prstGeom>
        </p:spPr>
        <p:txBody>
          <a:bodyPr/>
          <a:lstStyle/>
          <a:p>
            <a:fld id="{3D453335-DA42-40B6-8F20-5EBA8B548E60}" type="datetimeFigureOut">
              <a:rPr lang="en-GB" smtClean="0"/>
              <a:t>13/06/16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/>
          <a:lstStyle/>
          <a:p>
            <a:fld id="{1E6F7D49-625A-4DC0-89B0-0AC14CBD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70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42716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92280" y="6361038"/>
            <a:ext cx="1944216" cy="365125"/>
          </a:xfrm>
          <a:prstGeom prst="rect">
            <a:avLst/>
          </a:prstGeom>
        </p:spPr>
        <p:txBody>
          <a:bodyPr/>
          <a:lstStyle/>
          <a:p>
            <a:fld id="{3D453335-DA42-40B6-8F20-5EBA8B548E60}" type="datetimeFigureOut">
              <a:rPr lang="en-GB" smtClean="0"/>
              <a:t>13/06/16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/>
          <a:lstStyle/>
          <a:p>
            <a:fld id="{1E6F7D49-625A-4DC0-89B0-0AC14CBD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5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12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2736304" cy="886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548681"/>
            <a:ext cx="4834880" cy="5472608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2" y="1628801"/>
            <a:ext cx="2736304" cy="4392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92280" y="6361038"/>
            <a:ext cx="1944216" cy="365125"/>
          </a:xfrm>
          <a:prstGeom prst="rect">
            <a:avLst/>
          </a:prstGeom>
        </p:spPr>
        <p:txBody>
          <a:bodyPr/>
          <a:lstStyle/>
          <a:p>
            <a:fld id="{3D453335-DA42-40B6-8F20-5EBA8B548E60}" type="datetimeFigureOut">
              <a:rPr lang="en-GB" smtClean="0"/>
              <a:t>13/06/16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/>
          <a:lstStyle/>
          <a:p>
            <a:fld id="{1E6F7D49-625A-4DC0-89B0-0AC14CBD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92280" y="6361038"/>
            <a:ext cx="1944216" cy="365125"/>
          </a:xfrm>
          <a:prstGeom prst="rect">
            <a:avLst/>
          </a:prstGeom>
        </p:spPr>
        <p:txBody>
          <a:bodyPr/>
          <a:lstStyle/>
          <a:p>
            <a:fld id="{3D453335-DA42-40B6-8F20-5EBA8B548E60}" type="datetimeFigureOut">
              <a:rPr lang="en-GB" smtClean="0"/>
              <a:t>13/06/16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/>
          <a:lstStyle/>
          <a:p>
            <a:fld id="{1E6F7D49-625A-4DC0-89B0-0AC14CBD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00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 descr="bluesideba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536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17878"/>
            <a:ext cx="5937866" cy="63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8156512" y="6505599"/>
            <a:ext cx="95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© ECMWF</a:t>
            </a:r>
            <a:endParaRPr lang="fr-F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1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Helvetic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cryospherewatch.org/reference/documents/" TargetMode="External"/><Relationship Id="rId4" Type="http://schemas.openxmlformats.org/officeDocument/2006/relationships/hyperlink" Target="http://www.cost.eu/COST_Actions/essem/Actions/ES1404" TargetMode="External"/><Relationship Id="rId5" Type="http://schemas.openxmlformats.org/officeDocument/2006/relationships/hyperlink" Target="http://costsnow.fmi.fi/" TargetMode="External"/><Relationship Id="rId6" Type="http://schemas.openxmlformats.org/officeDocument/2006/relationships/hyperlink" Target="https://software.ecmwf.int/wiki/display/LDAS/Land+Surface+Observations+monitoring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software.ecmwf.int/wiki/display/LDAS/LDAS+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mwf.int/newsevents/training/meteorological_presentations/MET_DA.html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mwf.int/newsevents/training/meteorological_presentations/MET_DA.html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sidc.org/data/g02156.html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2</a:t>
            </a:r>
            <a:r>
              <a:rPr lang="fr-FR" b="1" baseline="30000" dirty="0" smtClean="0">
                <a:solidFill>
                  <a:srgbClr val="0070C0"/>
                </a:solidFill>
              </a:rPr>
              <a:t>nd</a:t>
            </a:r>
            <a:r>
              <a:rPr lang="fr-FR" b="1" dirty="0" smtClean="0">
                <a:solidFill>
                  <a:srgbClr val="0070C0"/>
                </a:solidFill>
              </a:rPr>
              <a:t> Snow Watch meeting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Ohio </a:t>
            </a:r>
            <a:r>
              <a:rPr lang="fr-FR" b="1" dirty="0">
                <a:solidFill>
                  <a:srgbClr val="0070C0"/>
                </a:solidFill>
              </a:rPr>
              <a:t>State </a:t>
            </a:r>
            <a:r>
              <a:rPr lang="fr-FR" b="1" dirty="0" err="1">
                <a:solidFill>
                  <a:srgbClr val="0070C0"/>
                </a:solidFill>
              </a:rPr>
              <a:t>University</a:t>
            </a:r>
            <a:r>
              <a:rPr lang="fr-FR" b="1" dirty="0">
                <a:solidFill>
                  <a:srgbClr val="0070C0"/>
                </a:solidFill>
              </a:rPr>
              <a:t>, </a:t>
            </a:r>
            <a:r>
              <a:rPr lang="fr-FR" b="1" dirty="0" smtClean="0">
                <a:solidFill>
                  <a:srgbClr val="0070C0"/>
                </a:solidFill>
              </a:rPr>
              <a:t>Columbus, 13-14 </a:t>
            </a:r>
            <a:r>
              <a:rPr lang="fr-FR" b="1" dirty="0" err="1" smtClean="0">
                <a:solidFill>
                  <a:srgbClr val="0070C0"/>
                </a:solidFill>
              </a:rPr>
              <a:t>June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2016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024027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Snow data assimilation at ECMWF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5189130"/>
            <a:ext cx="87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P. de Rosnay, L. </a:t>
            </a:r>
            <a:r>
              <a:rPr lang="en-GB" sz="2000" dirty="0" err="1" smtClean="0">
                <a:solidFill>
                  <a:srgbClr val="0070C0"/>
                </a:solidFill>
              </a:rPr>
              <a:t>Isaksen</a:t>
            </a:r>
            <a:r>
              <a:rPr lang="en-GB" sz="2000" dirty="0" smtClean="0">
                <a:solidFill>
                  <a:srgbClr val="0070C0"/>
                </a:solidFill>
              </a:rPr>
              <a:t>, M. </a:t>
            </a:r>
            <a:r>
              <a:rPr lang="en-GB" sz="2000" dirty="0" err="1" smtClean="0">
                <a:solidFill>
                  <a:srgbClr val="0070C0"/>
                </a:solidFill>
              </a:rPr>
              <a:t>Dahoui</a:t>
            </a:r>
            <a:r>
              <a:rPr lang="en-GB" sz="2000" dirty="0" smtClean="0">
                <a:solidFill>
                  <a:srgbClr val="0070C0"/>
                </a:solidFill>
              </a:rPr>
              <a:t>, E. Dutra,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G. Balsamo, B. </a:t>
            </a:r>
            <a:r>
              <a:rPr lang="en-GB" sz="2000" dirty="0" err="1" smtClean="0">
                <a:solidFill>
                  <a:srgbClr val="0070C0"/>
                </a:solidFill>
              </a:rPr>
              <a:t>Ingleby</a:t>
            </a:r>
            <a:r>
              <a:rPr lang="en-GB" sz="2000" dirty="0" smtClean="0">
                <a:solidFill>
                  <a:srgbClr val="0070C0"/>
                </a:solidFill>
              </a:rPr>
              <a:t>, S. English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0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7"/>
          <p:cNvSpPr txBox="1">
            <a:spLocks noChangeArrowheads="1"/>
          </p:cNvSpPr>
          <p:nvPr/>
        </p:nvSpPr>
        <p:spPr bwMode="auto">
          <a:xfrm>
            <a:off x="4787900" y="2312988"/>
            <a:ext cx="59055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lnSpc>
                <a:spcPct val="86000"/>
              </a:lnSpc>
            </a:pPr>
            <a:r>
              <a:rPr lang="en-GB" sz="12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rPr>
              <a:t>OI Brasnett 1999 +4km NESDIS</a:t>
            </a:r>
          </a:p>
        </p:txBody>
      </p:sp>
      <p:sp>
        <p:nvSpPr>
          <p:cNvPr id="26628" name="Rectangle 18"/>
          <p:cNvSpPr>
            <a:spLocks noChangeArrowheads="1"/>
          </p:cNvSpPr>
          <p:nvPr/>
        </p:nvSpPr>
        <p:spPr bwMode="auto">
          <a:xfrm>
            <a:off x="5401121" y="4725144"/>
            <a:ext cx="3635375" cy="169319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ts val="2500"/>
              </a:lnSpc>
              <a:spcAft>
                <a:spcPts val="1000"/>
              </a:spcAft>
              <a:buSzPct val="45000"/>
              <a:tabLst>
                <a:tab pos="465138" algn="l"/>
                <a:tab pos="1227138" algn="l"/>
                <a:tab pos="1989138" algn="l"/>
                <a:tab pos="2751138" algn="l"/>
                <a:tab pos="3513138" algn="l"/>
                <a:tab pos="4275138" algn="l"/>
                <a:tab pos="5037138" algn="l"/>
                <a:tab pos="5799138" algn="l"/>
                <a:tab pos="6561138" algn="l"/>
                <a:tab pos="7323138" algn="l"/>
                <a:tab pos="8085138" algn="l"/>
                <a:tab pos="8847138" algn="l"/>
                <a:tab pos="9609138" algn="l"/>
                <a:tab pos="10371138" algn="l"/>
                <a:tab pos="10488613" algn="l"/>
                <a:tab pos="10491788" algn="l"/>
                <a:tab pos="10494963" algn="l"/>
              </a:tabLst>
            </a:pPr>
            <a:r>
              <a:rPr lang="en-GB" sz="2000" dirty="0" smtClean="0"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Revised snow </a:t>
            </a:r>
            <a:r>
              <a:rPr lang="en-GB" sz="2000" dirty="0"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analysis </a:t>
            </a:r>
            <a:r>
              <a:rPr lang="en-GB" sz="2000" dirty="0" smtClean="0"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method improves </a:t>
            </a:r>
            <a:r>
              <a:rPr lang="en-GB" sz="2000" dirty="0"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both the snow depth </a:t>
            </a:r>
            <a:r>
              <a:rPr lang="en-GB" sz="2000" dirty="0" smtClean="0"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patterns (OI impact) </a:t>
            </a:r>
            <a:r>
              <a:rPr lang="en-GB" sz="2000" dirty="0"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and the atmospheric </a:t>
            </a:r>
            <a:r>
              <a:rPr lang="en-GB" sz="2000" dirty="0" smtClean="0"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forecasts (IMS 4km+QC impact)</a:t>
            </a:r>
            <a:endParaRPr lang="en-GB" sz="2000" dirty="0">
              <a:solidFill>
                <a:srgbClr val="FF0000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26629" name="TextBox 21"/>
          <p:cNvSpPr txBox="1">
            <a:spLocks noChangeArrowheads="1"/>
          </p:cNvSpPr>
          <p:nvPr/>
        </p:nvSpPr>
        <p:spPr bwMode="auto">
          <a:xfrm>
            <a:off x="4859338" y="404813"/>
            <a:ext cx="5905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lnSpc>
                <a:spcPct val="86000"/>
              </a:lnSpc>
            </a:pPr>
            <a:r>
              <a:rPr lang="en-GB" sz="12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rPr>
              <a:t>Cressman +24km NESDIS</a:t>
            </a:r>
          </a:p>
          <a:p>
            <a:pPr>
              <a:lnSpc>
                <a:spcPct val="86000"/>
              </a:lnSpc>
            </a:pPr>
            <a:endParaRPr lang="en-GB" sz="1800">
              <a:solidFill>
                <a:schemeClr val="tx1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1403648" y="980728"/>
            <a:ext cx="309634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/>
            <a:r>
              <a:rPr lang="fr-FR" sz="1800" b="1" dirty="0">
                <a:solidFill>
                  <a:srgbClr val="0070C0"/>
                </a:solidFill>
                <a:latin typeface="Arial" charset="0"/>
                <a:ea typeface="Arial Unicode MS" pitchFamily="34" charset="-128"/>
                <a:cs typeface="Arial" charset="0"/>
              </a:rPr>
              <a:t>Old: </a:t>
            </a:r>
            <a:endParaRPr lang="fr-FR" sz="1800" b="1" dirty="0" smtClean="0">
              <a:solidFill>
                <a:srgbClr val="0070C0"/>
              </a:solidFill>
              <a:latin typeface="Arial" charset="0"/>
              <a:ea typeface="Arial Unicode MS" pitchFamily="34" charset="-128"/>
              <a:cs typeface="Arial" charset="0"/>
            </a:endParaRPr>
          </a:p>
          <a:p>
            <a:pPr algn="ctr"/>
            <a:r>
              <a:rPr lang="fr-FR" sz="1800" b="1" dirty="0" err="1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rPr>
              <a:t>Cressman</a:t>
            </a:r>
            <a:r>
              <a:rPr lang="fr-FR" sz="1800" b="1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rPr>
              <a:t>+ IMS </a:t>
            </a:r>
            <a:r>
              <a:rPr lang="fr-FR" sz="1800" b="1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rPr>
              <a:t>24km</a:t>
            </a:r>
          </a:p>
          <a:p>
            <a:pPr algn="ctr"/>
            <a:endParaRPr lang="en-GB" sz="1800" b="1" dirty="0" smtClean="0">
              <a:solidFill>
                <a:srgbClr val="0070C0"/>
              </a:solidFill>
              <a:latin typeface="Arial" charset="0"/>
              <a:ea typeface="Arial Unicode MS" pitchFamily="34" charset="-128"/>
              <a:cs typeface="Arial" charset="0"/>
            </a:endParaRPr>
          </a:p>
          <a:p>
            <a:pPr algn="ctr"/>
            <a:endParaRPr lang="en-GB" sz="1800" b="1" dirty="0" smtClean="0">
              <a:solidFill>
                <a:srgbClr val="0070C0"/>
              </a:solidFill>
              <a:latin typeface="Arial" charset="0"/>
              <a:ea typeface="Arial Unicode MS" pitchFamily="34" charset="-128"/>
              <a:cs typeface="Arial" charset="0"/>
            </a:endParaRPr>
          </a:p>
          <a:p>
            <a:pPr algn="ctr"/>
            <a:endParaRPr lang="fr-FR" sz="1800" b="1" dirty="0">
              <a:solidFill>
                <a:srgbClr val="0070C0"/>
              </a:solidFill>
              <a:latin typeface="Arial" charset="0"/>
              <a:ea typeface="Arial Unicode MS" pitchFamily="34" charset="-128"/>
              <a:cs typeface="Arial" charset="0"/>
            </a:endParaRPr>
          </a:p>
          <a:p>
            <a:pPr algn="ctr"/>
            <a:r>
              <a:rPr lang="fr-FR" sz="1800" b="1" dirty="0">
                <a:solidFill>
                  <a:srgbClr val="0070C0"/>
                </a:solidFill>
                <a:latin typeface="Arial" charset="0"/>
                <a:ea typeface="Arial Unicode MS" pitchFamily="34" charset="-128"/>
                <a:cs typeface="Arial" charset="0"/>
              </a:rPr>
              <a:t>New: </a:t>
            </a:r>
            <a:endParaRPr lang="fr-FR" sz="1800" b="1" dirty="0" smtClean="0">
              <a:solidFill>
                <a:srgbClr val="0070C0"/>
              </a:solidFill>
              <a:latin typeface="Arial" charset="0"/>
              <a:ea typeface="Arial Unicode MS" pitchFamily="34" charset="-128"/>
              <a:cs typeface="Arial" charset="0"/>
            </a:endParaRP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rPr>
              <a:t>OI+</a:t>
            </a:r>
            <a:r>
              <a:rPr lang="fr-FR" sz="1800" b="1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rPr>
              <a:t> </a:t>
            </a:r>
            <a:r>
              <a:rPr lang="fr-FR" sz="1800" b="1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rPr>
              <a:t>IMS 4km</a:t>
            </a:r>
            <a:endParaRPr lang="fr-FR" sz="1800" b="1" dirty="0">
              <a:solidFill>
                <a:schemeClr val="tx1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pic>
        <p:nvPicPr>
          <p:cNvPr id="26631" name="Picture 14" descr="scores_figf_figg_z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8739"/>
            <a:ext cx="4869309" cy="344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6" descr="Osuite_Esuite_fig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333375"/>
            <a:ext cx="48561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15"/>
          <p:cNvSpPr>
            <a:spLocks noChangeArrowheads="1"/>
          </p:cNvSpPr>
          <p:nvPr/>
        </p:nvSpPr>
        <p:spPr bwMode="auto">
          <a:xfrm>
            <a:off x="1331913" y="3429000"/>
            <a:ext cx="2232025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55576" y="3068960"/>
            <a:ext cx="3347666" cy="10926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charset="0"/>
              </a:rPr>
              <a:t>FC </a:t>
            </a:r>
            <a:r>
              <a:rPr lang="fr-FR" sz="20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" charset="0"/>
              </a:rPr>
              <a:t>impact (East Asia)</a:t>
            </a:r>
          </a:p>
          <a:p>
            <a:r>
              <a:rPr lang="fr-FR" sz="20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" charset="0"/>
              </a:rPr>
              <a:t>RMSE 500 </a:t>
            </a:r>
            <a:r>
              <a:rPr lang="fr-FR" sz="2000" dirty="0" err="1">
                <a:solidFill>
                  <a:schemeClr val="tx1"/>
                </a:solidFill>
                <a:latin typeface="+mn-lt"/>
                <a:ea typeface="Arial Unicode MS" pitchFamily="34" charset="-128"/>
                <a:cs typeface="Arial" charset="0"/>
              </a:rPr>
              <a:t>hPa</a:t>
            </a:r>
            <a:r>
              <a:rPr lang="fr-FR" sz="20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n-lt"/>
                <a:ea typeface="Arial Unicode MS" pitchFamily="34" charset="-128"/>
                <a:cs typeface="Arial" charset="0"/>
              </a:rPr>
              <a:t>Geopot</a:t>
            </a:r>
            <a:r>
              <a:rPr lang="fr-FR" sz="20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charset="0"/>
              </a:rPr>
              <a:t>Height</a:t>
            </a:r>
            <a:endParaRPr lang="fr-FR" sz="2000" dirty="0" smtClean="0">
              <a:solidFill>
                <a:schemeClr val="tx1"/>
              </a:solidFill>
              <a:latin typeface="+mn-lt"/>
              <a:ea typeface="Arial Unicode MS" pitchFamily="34" charset="-128"/>
              <a:cs typeface="Arial" charset="0"/>
            </a:endParaRPr>
          </a:p>
          <a:p>
            <a:endParaRPr lang="fr-FR" sz="2000" dirty="0" smtClean="0">
              <a:solidFill>
                <a:schemeClr val="tx1"/>
              </a:solidFill>
              <a:latin typeface="+mn-lt"/>
              <a:ea typeface="Arial Unicode MS" pitchFamily="34" charset="-128"/>
              <a:cs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1404664" y="-29823"/>
            <a:ext cx="811371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>
              <a:lnSpc>
                <a:spcPct val="104000"/>
              </a:lnSpc>
              <a:buClr>
                <a:srgbClr val="0F3692"/>
              </a:buClr>
              <a:buFont typeface="Arial Black" pitchFamily="34" charset="0"/>
              <a:buNone/>
            </a:pPr>
            <a:r>
              <a:rPr lang="en-GB" sz="3200" b="1" dirty="0" smtClean="0">
                <a:solidFill>
                  <a:srgbClr val="0070C0"/>
                </a:solidFill>
                <a:latin typeface="+mn-lt"/>
              </a:rPr>
              <a:t>Snow Data assimilation</a:t>
            </a:r>
          </a:p>
          <a:p>
            <a:pPr algn="ctr">
              <a:lnSpc>
                <a:spcPct val="104000"/>
              </a:lnSpc>
              <a:buClr>
                <a:srgbClr val="0F3692"/>
              </a:buClr>
              <a:buFont typeface="Arial Black" pitchFamily="34" charset="0"/>
              <a:buNone/>
            </a:pPr>
            <a:r>
              <a:rPr lang="en-GB" sz="3200" b="1" dirty="0" smtClean="0">
                <a:solidFill>
                  <a:srgbClr val="0070C0"/>
                </a:solidFill>
                <a:latin typeface="+mn-lt"/>
              </a:rPr>
              <a:t>Method impact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ct val="104000"/>
              </a:lnSpc>
              <a:buClr>
                <a:srgbClr val="0F3692"/>
              </a:buClr>
              <a:buFont typeface="Arial Black" pitchFamily="34" charset="0"/>
              <a:buNone/>
            </a:pPr>
            <a:endParaRPr lang="en-GB" sz="28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0647" y="6299447"/>
            <a:ext cx="3484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(de Rosnay et al Survey of Geophysics, 2015)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205" y="478423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1777" y="3789040"/>
            <a:ext cx="129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(Old – New)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980728"/>
            <a:ext cx="153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Updated 2010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5619" b="27802"/>
          <a:stretch/>
        </p:blipFill>
        <p:spPr>
          <a:xfrm>
            <a:off x="2483768" y="1268760"/>
            <a:ext cx="6751578" cy="1872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620688"/>
            <a:ext cx="510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Impact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on snow </a:t>
            </a:r>
            <a:r>
              <a:rPr lang="en-GB" dirty="0" smtClean="0"/>
              <a:t>October 2012 to April 2013</a:t>
            </a:r>
          </a:p>
          <a:p>
            <a:r>
              <a:rPr lang="en-GB" dirty="0" smtClean="0"/>
              <a:t>(using 251 independent in situ observations)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5536" y="-27384"/>
            <a:ext cx="874846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r-FR" sz="3200" b="1" dirty="0">
                <a:solidFill>
                  <a:srgbClr val="0070C0"/>
                </a:solidFill>
                <a:latin typeface="+mj-lt"/>
              </a:rPr>
              <a:t>S</a:t>
            </a:r>
            <a:r>
              <a:rPr lang="en-GB" altLang="fr-FR" sz="3200" b="1" dirty="0" smtClean="0">
                <a:solidFill>
                  <a:srgbClr val="0070C0"/>
                </a:solidFill>
                <a:latin typeface="+mj-lt"/>
              </a:rPr>
              <a:t>now analysis: </a:t>
            </a:r>
            <a:r>
              <a:rPr lang="en-GB" altLang="fr-FR" sz="3200" b="1" dirty="0">
                <a:solidFill>
                  <a:srgbClr val="0070C0"/>
                </a:solidFill>
                <a:latin typeface="+mj-lt"/>
              </a:rPr>
              <a:t>F</a:t>
            </a:r>
            <a:r>
              <a:rPr lang="en-GB" altLang="fr-FR" sz="3200" b="1" dirty="0" smtClean="0">
                <a:solidFill>
                  <a:srgbClr val="0070C0"/>
                </a:solidFill>
                <a:latin typeface="+mj-lt"/>
              </a:rPr>
              <a:t>orecast impact</a:t>
            </a:r>
            <a:endParaRPr lang="en-GB" altLang="fr-FR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63313"/>
            <a:ext cx="201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Revised IMS snow cover data assimilation (2013)</a:t>
            </a: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516955" cy="159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95536" y="476672"/>
            <a:ext cx="2016224" cy="2736304"/>
          </a:xfrm>
          <a:prstGeom prst="rect">
            <a:avLst/>
          </a:prstGeom>
          <a:noFill/>
          <a:ln w="2844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indent="0">
              <a:lnSpc>
                <a:spcPct val="82000"/>
              </a:lnSpc>
            </a:pPr>
            <a:endParaRPr lang="en-GB" altLang="en-US" dirty="0">
              <a:solidFill>
                <a:srgbClr val="064E83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07383" y="3924344"/>
            <a:ext cx="3704898" cy="2079583"/>
            <a:chOff x="4076459" y="3539968"/>
            <a:chExt cx="4939864" cy="27727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6" t="49195" r="52246" b="31838"/>
            <a:stretch/>
          </p:blipFill>
          <p:spPr>
            <a:xfrm>
              <a:off x="4076459" y="3539968"/>
              <a:ext cx="4939863" cy="214796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6" t="70723" r="52246" b="23760"/>
            <a:stretch/>
          </p:blipFill>
          <p:spPr>
            <a:xfrm>
              <a:off x="4076460" y="5687929"/>
              <a:ext cx="4939863" cy="624816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8028384" y="234888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724128" y="155679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347864" y="162880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94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335699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Impact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on atmospheric forecasts </a:t>
            </a:r>
          </a:p>
          <a:p>
            <a:r>
              <a:rPr lang="en-GB" dirty="0" smtClean="0"/>
              <a:t>October 2012 to April 2013 (RMSE new-old)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5536" y="-27384"/>
            <a:ext cx="874846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r-FR" sz="3200" b="1" dirty="0">
                <a:solidFill>
                  <a:srgbClr val="0070C0"/>
                </a:solidFill>
                <a:latin typeface="+mj-lt"/>
              </a:rPr>
              <a:t>S</a:t>
            </a:r>
            <a:r>
              <a:rPr lang="en-GB" altLang="fr-FR" sz="3200" b="1" dirty="0" smtClean="0">
                <a:solidFill>
                  <a:srgbClr val="0070C0"/>
                </a:solidFill>
                <a:latin typeface="+mj-lt"/>
              </a:rPr>
              <a:t>now analysis: </a:t>
            </a:r>
            <a:r>
              <a:rPr lang="en-GB" altLang="fr-FR" sz="3200" b="1" dirty="0">
                <a:solidFill>
                  <a:srgbClr val="0070C0"/>
                </a:solidFill>
                <a:latin typeface="+mj-lt"/>
              </a:rPr>
              <a:t>F</a:t>
            </a:r>
            <a:r>
              <a:rPr lang="en-GB" altLang="fr-FR" sz="3200" b="1" dirty="0" smtClean="0">
                <a:solidFill>
                  <a:srgbClr val="0070C0"/>
                </a:solidFill>
                <a:latin typeface="+mj-lt"/>
              </a:rPr>
              <a:t>orecast impact</a:t>
            </a:r>
            <a:endParaRPr lang="en-GB" altLang="fr-FR" sz="3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0" y="4022968"/>
            <a:ext cx="4459108" cy="2430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00" y="4725144"/>
            <a:ext cx="889000" cy="1257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99612" y="5013176"/>
            <a:ext cx="2024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Rosnay et al., ECMWF</a:t>
            </a:r>
          </a:p>
          <a:p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NL 143, Spring 2015</a:t>
            </a:r>
          </a:p>
          <a:p>
            <a:endParaRPr lang="en-GB" sz="1400" dirty="0" smtClean="0"/>
          </a:p>
          <a:p>
            <a:r>
              <a:rPr lang="en-GB" sz="1400" dirty="0" smtClean="0"/>
              <a:t>   </a:t>
            </a:r>
            <a:endParaRPr lang="en-GB" sz="14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4113"/>
            <a:ext cx="1516955" cy="159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5619" b="27802"/>
          <a:stretch/>
        </p:blipFill>
        <p:spPr>
          <a:xfrm>
            <a:off x="2483768" y="1268760"/>
            <a:ext cx="6751578" cy="18722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59832" y="620688"/>
            <a:ext cx="510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Impact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on snow </a:t>
            </a:r>
            <a:r>
              <a:rPr lang="en-GB" dirty="0" smtClean="0"/>
              <a:t>October 2012 to April 2013</a:t>
            </a:r>
          </a:p>
          <a:p>
            <a:r>
              <a:rPr lang="en-GB" dirty="0" smtClean="0"/>
              <a:t>(using 251 independent </a:t>
            </a:r>
            <a:r>
              <a:rPr lang="en-GB" i="1" dirty="0" smtClean="0"/>
              <a:t>in situ </a:t>
            </a:r>
            <a:r>
              <a:rPr lang="en-GB" dirty="0" smtClean="0"/>
              <a:t>observations)</a:t>
            </a:r>
            <a:endParaRPr lang="en-GB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95536" y="476672"/>
            <a:ext cx="2016224" cy="2736304"/>
          </a:xfrm>
          <a:prstGeom prst="rect">
            <a:avLst/>
          </a:prstGeom>
          <a:noFill/>
          <a:ln w="2844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indent="0">
              <a:lnSpc>
                <a:spcPct val="82000"/>
              </a:lnSpc>
            </a:pPr>
            <a:endParaRPr lang="en-GB" altLang="en-US" dirty="0">
              <a:solidFill>
                <a:srgbClr val="064E8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162880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724128" y="155679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028384" y="234888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331640" y="428380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509441" y="482851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67544" y="463313"/>
            <a:ext cx="201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Revised IMS snow cover data assimilation (2013)</a:t>
            </a: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3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9608" r="10224" b="7525"/>
          <a:stretch/>
        </p:blipFill>
        <p:spPr>
          <a:xfrm>
            <a:off x="2483768" y="836712"/>
            <a:ext cx="4680520" cy="3492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44923" y="18383"/>
            <a:ext cx="5059047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altLang="fr-FR" sz="2400" b="1" dirty="0">
                <a:solidFill>
                  <a:srgbClr val="064E83"/>
                </a:solidFill>
              </a:rPr>
              <a:t>Operational snow </a:t>
            </a:r>
            <a:r>
              <a:rPr lang="en-GB" altLang="fr-FR" sz="2400" b="1" dirty="0" smtClean="0">
                <a:solidFill>
                  <a:srgbClr val="064E83"/>
                </a:solidFill>
              </a:rPr>
              <a:t>analysis Monitoring</a:t>
            </a: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altLang="fr-FR" sz="2400" b="1" dirty="0" smtClean="0">
                <a:solidFill>
                  <a:srgbClr val="064E83"/>
                </a:solidFill>
              </a:rPr>
              <a:t>winter </a:t>
            </a:r>
            <a:r>
              <a:rPr lang="en-GB" altLang="fr-FR" sz="2400" b="1" dirty="0">
                <a:solidFill>
                  <a:srgbClr val="064E83"/>
                </a:solidFill>
              </a:rPr>
              <a:t>2014-</a:t>
            </a:r>
            <a:r>
              <a:rPr lang="en-GB" altLang="fr-FR" sz="2400" b="1" dirty="0" smtClean="0">
                <a:solidFill>
                  <a:srgbClr val="064E83"/>
                </a:solidFill>
              </a:rPr>
              <a:t>2015</a:t>
            </a: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endParaRPr lang="en-GB" altLang="fr-FR" sz="2400" b="1" dirty="0">
              <a:solidFill>
                <a:srgbClr val="064E8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564"/>
          <a:stretch/>
        </p:blipFill>
        <p:spPr>
          <a:xfrm>
            <a:off x="611560" y="4715735"/>
            <a:ext cx="7841642" cy="1449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1544" y="4283804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Global Operational snow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E46C0A"/>
                </a:solidFill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427455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3453" y="58887"/>
            <a:ext cx="545734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r-FR" sz="3200" b="1" dirty="0" smtClean="0">
                <a:solidFill>
                  <a:srgbClr val="064E83"/>
                </a:solidFill>
              </a:rPr>
              <a:t>Observing System Experiments</a:t>
            </a:r>
            <a:endParaRPr lang="en-GB" altLang="fr-FR" sz="3200" b="1" dirty="0">
              <a:solidFill>
                <a:srgbClr val="064E83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09003"/>
              </p:ext>
            </p:extLst>
          </p:nvPr>
        </p:nvGraphicFramePr>
        <p:xfrm>
          <a:off x="611560" y="1196752"/>
          <a:ext cx="83529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080120"/>
                <a:gridCol w="1872208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Expts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SYNOP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National 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IMS snow cover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0 </a:t>
                      </a:r>
                      <a:r>
                        <a:rPr lang="en-GB" dirty="0" smtClean="0"/>
                        <a:t> OL (no assimilation)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1 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SYNOP+IMS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2 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SYNOP+Nat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(all in situ)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 </a:t>
                      </a:r>
                      <a:r>
                        <a:rPr lang="en-GB" dirty="0" err="1" smtClean="0">
                          <a:solidFill>
                            <a:srgbClr val="92D050"/>
                          </a:solidFill>
                        </a:rPr>
                        <a:t>SYNOP+Nat+IMS</a:t>
                      </a:r>
                      <a:r>
                        <a:rPr lang="en-GB" baseline="0" dirty="0" smtClean="0">
                          <a:solidFill>
                            <a:srgbClr val="92D050"/>
                          </a:solidFill>
                        </a:rPr>
                        <a:t>  </a:t>
                      </a:r>
                      <a:r>
                        <a:rPr lang="en-GB" dirty="0" smtClean="0">
                          <a:solidFill>
                            <a:srgbClr val="92D050"/>
                          </a:solidFill>
                        </a:rPr>
                        <a:t>(all </a:t>
                      </a:r>
                      <a:r>
                        <a:rPr lang="en-GB" dirty="0" err="1" smtClean="0">
                          <a:solidFill>
                            <a:srgbClr val="92D050"/>
                          </a:solidFill>
                        </a:rPr>
                        <a:t>obs</a:t>
                      </a:r>
                      <a:r>
                        <a:rPr lang="en-GB" dirty="0" smtClean="0">
                          <a:solidFill>
                            <a:srgbClr val="92D050"/>
                          </a:solidFill>
                        </a:rPr>
                        <a:t>, </a:t>
                      </a:r>
                      <a:r>
                        <a:rPr lang="en-GB" dirty="0" err="1" smtClean="0">
                          <a:solidFill>
                            <a:srgbClr val="92D050"/>
                          </a:solidFill>
                        </a:rPr>
                        <a:t>oper</a:t>
                      </a:r>
                      <a:r>
                        <a:rPr lang="en-GB" dirty="0" smtClean="0">
                          <a:solidFill>
                            <a:srgbClr val="92D05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631721"/>
            <a:ext cx="8543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Winter 2014-2015 (December to April)  - </a:t>
            </a:r>
            <a:r>
              <a:rPr lang="en-GB" dirty="0" smtClean="0">
                <a:sym typeface="Wingdings" panose="05000000000000000000" pitchFamily="2" charset="2"/>
              </a:rPr>
              <a:t>Assess the impact of the snow observing system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0" t="20281" b="21765"/>
          <a:stretch/>
        </p:blipFill>
        <p:spPr>
          <a:xfrm>
            <a:off x="611560" y="3359671"/>
            <a:ext cx="3132768" cy="3093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71327" r="56688" b="6383"/>
          <a:stretch/>
        </p:blipFill>
        <p:spPr>
          <a:xfrm>
            <a:off x="4072464" y="4468141"/>
            <a:ext cx="1152128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3683" y="4509120"/>
            <a:ext cx="3082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SYNOP+IMS (</a:t>
            </a:r>
            <a:r>
              <a:rPr lang="en-GB" dirty="0"/>
              <a:t>1</a:t>
            </a:r>
            <a:r>
              <a:rPr lang="en-GB" dirty="0" smtClean="0"/>
              <a:t>-0)</a:t>
            </a:r>
          </a:p>
          <a:p>
            <a:r>
              <a:rPr lang="en-GB" dirty="0" err="1" smtClean="0"/>
              <a:t>SYNOP+Nat</a:t>
            </a:r>
            <a:r>
              <a:rPr lang="en-GB" dirty="0" smtClean="0"/>
              <a:t> (</a:t>
            </a:r>
            <a:r>
              <a:rPr lang="en-GB" dirty="0"/>
              <a:t>2</a:t>
            </a:r>
            <a:r>
              <a:rPr lang="en-GB" dirty="0" smtClean="0"/>
              <a:t>-0)</a:t>
            </a:r>
          </a:p>
          <a:p>
            <a:r>
              <a:rPr lang="en-GB" dirty="0" err="1" smtClean="0"/>
              <a:t>SYNOP+Nat+IMS</a:t>
            </a:r>
            <a:r>
              <a:rPr lang="en-GB" dirty="0" smtClean="0"/>
              <a:t> (3-</a:t>
            </a:r>
            <a:r>
              <a:rPr lang="en-GB" dirty="0"/>
              <a:t>0</a:t>
            </a:r>
            <a:r>
              <a:rPr lang="en-GB" dirty="0" smtClean="0"/>
              <a:t>)   -&gt; </a:t>
            </a:r>
            <a:r>
              <a:rPr lang="en-GB" dirty="0" err="1" smtClean="0"/>
              <a:t>oper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248364" y="3501008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Impact on T2m Forecasts:</a:t>
            </a:r>
          </a:p>
          <a:p>
            <a:pPr algn="ctr"/>
            <a:r>
              <a:rPr lang="en-GB" b="1" dirty="0" smtClean="0"/>
              <a:t>Normalized RMSE for T2m FC difference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5661248"/>
            <a:ext cx="5408197" cy="646331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Best T2m Forecast when all observations, combining in situ and IMS, are assimilated.</a:t>
            </a:r>
          </a:p>
        </p:txBody>
      </p:sp>
    </p:spTree>
    <p:extLst>
      <p:ext uri="{BB962C8B-B14F-4D97-AF65-F5344CB8AC3E}">
        <p14:creationId xmlns:p14="http://schemas.microsoft.com/office/powerpoint/2010/main" val="75571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5" r="13075" b="73163"/>
          <a:stretch/>
        </p:blipFill>
        <p:spPr>
          <a:xfrm>
            <a:off x="1249458" y="3660589"/>
            <a:ext cx="6765653" cy="2000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6" t="7970" r="3077" b="7750"/>
          <a:stretch/>
        </p:blipFill>
        <p:spPr>
          <a:xfrm rot="5400000">
            <a:off x="4198161" y="2103069"/>
            <a:ext cx="763665" cy="7936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116632"/>
            <a:ext cx="77762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64E83"/>
                </a:solidFill>
              </a:rPr>
              <a:t>Impact of </a:t>
            </a:r>
            <a:r>
              <a:rPr lang="en-GB" sz="3200" b="1" u="sng" dirty="0" smtClean="0">
                <a:solidFill>
                  <a:srgbClr val="064E83"/>
                </a:solidFill>
              </a:rPr>
              <a:t>in situ only </a:t>
            </a:r>
            <a:r>
              <a:rPr lang="en-GB" sz="3200" b="1" dirty="0" smtClean="0">
                <a:solidFill>
                  <a:srgbClr val="064E83"/>
                </a:solidFill>
              </a:rPr>
              <a:t>snow data assimilation </a:t>
            </a:r>
          </a:p>
          <a:p>
            <a:pPr algn="ctr"/>
            <a:r>
              <a:rPr lang="en-GB" sz="3200" b="1" dirty="0">
                <a:solidFill>
                  <a:srgbClr val="064E83"/>
                </a:solidFill>
              </a:rPr>
              <a:t>o</a:t>
            </a:r>
            <a:r>
              <a:rPr lang="en-GB" sz="3200" b="1" dirty="0" smtClean="0">
                <a:solidFill>
                  <a:srgbClr val="064E83"/>
                </a:solidFill>
              </a:rPr>
              <a:t>n T2m Forecasts(case 2-0)</a:t>
            </a:r>
            <a:endParaRPr lang="en-GB" sz="3200" b="1" dirty="0">
              <a:solidFill>
                <a:srgbClr val="064E8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0" t="18794" b="20280"/>
          <a:stretch/>
        </p:blipFill>
        <p:spPr>
          <a:xfrm>
            <a:off x="611560" y="1124744"/>
            <a:ext cx="2498439" cy="2593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450912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12h FC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28384" y="44998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24h FC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1772816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Compared to open loop, significant error reduction (NA, Europe) of short range T2m forecasts, but neutral at medium range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1300698"/>
            <a:ext cx="4324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in situ data assimilated (</a:t>
            </a:r>
            <a:r>
              <a:rPr lang="en-US" sz="2000" dirty="0" err="1" smtClean="0"/>
              <a:t>SYNOP+Nat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283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1" t="20253" r="389" b="21793"/>
          <a:stretch/>
        </p:blipFill>
        <p:spPr>
          <a:xfrm>
            <a:off x="6336704" y="3717032"/>
            <a:ext cx="2843808" cy="2808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4" t="19318" b="24214"/>
          <a:stretch/>
        </p:blipFill>
        <p:spPr>
          <a:xfrm>
            <a:off x="539552" y="1196752"/>
            <a:ext cx="2951312" cy="273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2996952"/>
            <a:ext cx="2665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Impact additional network</a:t>
            </a:r>
          </a:p>
          <a:p>
            <a:r>
              <a:rPr lang="en-GB" dirty="0" smtClean="0"/>
              <a:t>(case 3-</a:t>
            </a:r>
            <a:r>
              <a:rPr lang="en-GB" dirty="0"/>
              <a:t>1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63249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64E83"/>
                </a:solidFill>
              </a:rPr>
              <a:t>Impact of </a:t>
            </a:r>
            <a:r>
              <a:rPr lang="en-GB" sz="3200" b="1" u="sng" dirty="0" smtClean="0">
                <a:solidFill>
                  <a:srgbClr val="064E83"/>
                </a:solidFill>
              </a:rPr>
              <a:t>IMS </a:t>
            </a:r>
            <a:r>
              <a:rPr lang="en-GB" sz="3200" b="1" dirty="0" smtClean="0">
                <a:solidFill>
                  <a:srgbClr val="064E83"/>
                </a:solidFill>
              </a:rPr>
              <a:t>snow cover (case </a:t>
            </a:r>
            <a:r>
              <a:rPr lang="en-GB" sz="3200" b="1" dirty="0">
                <a:solidFill>
                  <a:srgbClr val="064E83"/>
                </a:solidFill>
              </a:rPr>
              <a:t>3</a:t>
            </a:r>
            <a:r>
              <a:rPr lang="en-GB" sz="3200" b="1" dirty="0" smtClean="0">
                <a:solidFill>
                  <a:srgbClr val="064E83"/>
                </a:solidFill>
              </a:rPr>
              <a:t>-</a:t>
            </a:r>
            <a:r>
              <a:rPr lang="en-GB" sz="3200" b="1" dirty="0">
                <a:solidFill>
                  <a:srgbClr val="064E83"/>
                </a:solidFill>
              </a:rPr>
              <a:t>2</a:t>
            </a:r>
            <a:r>
              <a:rPr lang="en-GB" sz="3200" b="1" dirty="0" smtClean="0">
                <a:solidFill>
                  <a:srgbClr val="064E83"/>
                </a:solidFill>
              </a:rPr>
              <a:t>)</a:t>
            </a:r>
            <a:endParaRPr lang="en-GB" sz="3200" b="1" dirty="0">
              <a:solidFill>
                <a:srgbClr val="064E8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1268760"/>
            <a:ext cx="56944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data assimilated (</a:t>
            </a:r>
            <a:r>
              <a:rPr lang="en-US" sz="2000" dirty="0" err="1" smtClean="0"/>
              <a:t>Synop+Nat+IMS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ompared to all in situ data assimilated (</a:t>
            </a:r>
            <a:r>
              <a:rPr lang="en-US" sz="2000" dirty="0" err="1" smtClean="0"/>
              <a:t>SYNOP+Nat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-&gt; Further T2m forecasts error reduction,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significant at short range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3933056"/>
            <a:ext cx="59458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64E83"/>
                </a:solidFill>
              </a:rPr>
              <a:t>Impact of </a:t>
            </a:r>
            <a:r>
              <a:rPr lang="en-GB" sz="3200" b="1" u="sng" dirty="0" smtClean="0">
                <a:solidFill>
                  <a:srgbClr val="064E83"/>
                </a:solidFill>
              </a:rPr>
              <a:t>National data </a:t>
            </a:r>
            <a:r>
              <a:rPr lang="en-GB" sz="3200" b="1" dirty="0" smtClean="0">
                <a:solidFill>
                  <a:srgbClr val="064E83"/>
                </a:solidFill>
              </a:rPr>
              <a:t>(case </a:t>
            </a:r>
            <a:r>
              <a:rPr lang="en-GB" sz="3200" b="1" dirty="0">
                <a:solidFill>
                  <a:srgbClr val="064E83"/>
                </a:solidFill>
              </a:rPr>
              <a:t>3</a:t>
            </a:r>
            <a:r>
              <a:rPr lang="en-GB" sz="3200" b="1" dirty="0" smtClean="0">
                <a:solidFill>
                  <a:srgbClr val="064E83"/>
                </a:solidFill>
              </a:rPr>
              <a:t>-1)</a:t>
            </a:r>
            <a:endParaRPr lang="en-GB" sz="3200" b="1" dirty="0">
              <a:solidFill>
                <a:srgbClr val="064E8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697" y="4509120"/>
            <a:ext cx="5838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data assimilated (</a:t>
            </a:r>
            <a:r>
              <a:rPr lang="en-US" sz="2000" dirty="0" err="1" smtClean="0"/>
              <a:t>SYNOP+Nat+IMS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ompared to SYNOP+IMS assimilation</a:t>
            </a:r>
          </a:p>
          <a:p>
            <a:r>
              <a:rPr lang="en-US" sz="2000" dirty="0" smtClean="0"/>
              <a:t>-&gt; Further T2m forecasts error reduction at medium range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5805264"/>
            <a:ext cx="5832648" cy="646331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Contribution&amp; complementarities of each observation types to improve T2m forecasts at short and medium ranges</a:t>
            </a:r>
          </a:p>
        </p:txBody>
      </p:sp>
    </p:spTree>
    <p:extLst>
      <p:ext uri="{BB962C8B-B14F-4D97-AF65-F5344CB8AC3E}">
        <p14:creationId xmlns:p14="http://schemas.microsoft.com/office/powerpoint/2010/main" val="131422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95536" y="-27384"/>
            <a:ext cx="8683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Summary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740" y="677010"/>
            <a:ext cx="8611617" cy="536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GB" sz="2400" dirty="0" smtClean="0"/>
              <a:t>Major developments in the ECMWF data assimilation (DA) in the past few years; large </a:t>
            </a:r>
            <a:r>
              <a:rPr lang="en-GB" sz="2400" dirty="0"/>
              <a:t>impact on </a:t>
            </a:r>
            <a:r>
              <a:rPr lang="en-GB" sz="2400" dirty="0" smtClean="0"/>
              <a:t>NWP</a:t>
            </a:r>
            <a:endParaRPr lang="en-GB" sz="2400" dirty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GB" sz="2400" dirty="0" smtClean="0"/>
              <a:t>OSEs shows that combined DA of in situ snow depth and IMS snow cover significantly improve T2m forecasts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GB" sz="2400" dirty="0" smtClean="0"/>
              <a:t>Gaps in in situ SD reporting, but additional National data contribute to improve near surface weather forecasts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GB" sz="2400" dirty="0" smtClean="0">
                <a:sym typeface="Wingdings"/>
              </a:rPr>
              <a:t> </a:t>
            </a:r>
            <a:r>
              <a:rPr lang="en-GB" sz="2400" dirty="0" smtClean="0"/>
              <a:t>Nat. </a:t>
            </a:r>
            <a:r>
              <a:rPr lang="en-GB" sz="2400" dirty="0"/>
              <a:t>Met services encouraged </a:t>
            </a:r>
            <a:r>
              <a:rPr lang="en-GB" sz="2400" dirty="0" smtClean="0"/>
              <a:t>to report snow depth on </a:t>
            </a:r>
            <a:r>
              <a:rPr lang="en-GB" sz="2400" dirty="0"/>
              <a:t>the GTS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GB" sz="2400" dirty="0" smtClean="0"/>
              <a:t>Contributions from </a:t>
            </a:r>
            <a:r>
              <a:rPr lang="en-GB" sz="2400" dirty="0"/>
              <a:t>Snow </a:t>
            </a:r>
            <a:r>
              <a:rPr lang="en-GB" sz="2400" dirty="0" smtClean="0"/>
              <a:t>Watch(WMO BUFR), </a:t>
            </a:r>
            <a:r>
              <a:rPr lang="en-GB" sz="2400" dirty="0" err="1"/>
              <a:t>HarmoSnow</a:t>
            </a:r>
            <a:r>
              <a:rPr lang="en-GB" sz="2400" dirty="0"/>
              <a:t> COST action (Questionnaire, inventory), </a:t>
            </a:r>
            <a:r>
              <a:rPr lang="en-GB" sz="2400" dirty="0" smtClean="0"/>
              <a:t>NAEDEX (US issue), OSCAR (great potential for monitoring SD report availability), …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GB" sz="2400" dirty="0" smtClean="0"/>
              <a:t>Challenges </a:t>
            </a:r>
            <a:r>
              <a:rPr lang="en-GB" sz="2400" dirty="0"/>
              <a:t>in retrieving snow mass from satellite measurements </a:t>
            </a:r>
            <a:r>
              <a:rPr lang="en-GB" sz="2400" dirty="0">
                <a:sym typeface="Wingdings" panose="05000000000000000000" pitchFamily="2" charset="2"/>
              </a:rPr>
              <a:t> Novel mission concepts required for </a:t>
            </a:r>
            <a:r>
              <a:rPr lang="en-GB" sz="2400" dirty="0" smtClean="0">
                <a:sym typeface="Wingdings" panose="05000000000000000000" pitchFamily="2" charset="2"/>
              </a:rPr>
              <a:t>SWE</a:t>
            </a:r>
            <a:endParaRPr lang="en-GB" sz="2400" dirty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2604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95536" y="1268760"/>
            <a:ext cx="8683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Thank you for your Attention! 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628" y="2276872"/>
            <a:ext cx="8339784" cy="477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b="1" u="sng" dirty="0" smtClean="0">
                <a:solidFill>
                  <a:srgbClr val="0070C0"/>
                </a:solidFill>
              </a:rPr>
              <a:t>Useful links: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     ECMWF LDAS</a:t>
            </a:r>
            <a:r>
              <a:rPr lang="en-GB" dirty="0"/>
              <a:t>: </a:t>
            </a:r>
            <a:r>
              <a:rPr lang="en-GB" dirty="0" smtClean="0"/>
              <a:t>	</a:t>
            </a:r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2"/>
              </a:rPr>
              <a:t>https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hlinkClick r:id="rId2"/>
              </a:rPr>
              <a:t>://</a:t>
            </a:r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2"/>
              </a:rPr>
              <a:t>software.ecmwf.int/wiki/display/LDAS/LDAS+Home</a:t>
            </a:r>
            <a:endParaRPr lang="en-GB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GB" dirty="0"/>
              <a:t>Snow Watch: </a:t>
            </a:r>
            <a:r>
              <a:rPr lang="en-GB" dirty="0">
                <a:hlinkClick r:id="rId3"/>
              </a:rPr>
              <a:t>http://globalcryospherewatch.org/reference/documents/</a:t>
            </a:r>
            <a:endParaRPr lang="en-GB" dirty="0"/>
          </a:p>
          <a:p>
            <a:pPr algn="ctr"/>
            <a:endParaRPr lang="en-GB" dirty="0"/>
          </a:p>
          <a:p>
            <a:pPr algn="ctr">
              <a:lnSpc>
                <a:spcPct val="90000"/>
              </a:lnSpc>
            </a:pPr>
            <a:r>
              <a:rPr lang="en-GB" dirty="0" err="1"/>
              <a:t>HarmoSnow</a:t>
            </a:r>
            <a:r>
              <a:rPr lang="en-GB" dirty="0"/>
              <a:t> COST Action: </a:t>
            </a:r>
            <a:r>
              <a:rPr lang="en-GB" dirty="0">
                <a:hlinkClick r:id="rId4"/>
              </a:rPr>
              <a:t>http://www.cost.eu/COST_Actions/essem/Actions/ES1404</a:t>
            </a:r>
            <a:endParaRPr lang="en-GB" dirty="0"/>
          </a:p>
          <a:p>
            <a:pPr algn="ctr">
              <a:lnSpc>
                <a:spcPct val="50000"/>
              </a:lnSpc>
            </a:pPr>
            <a:endParaRPr lang="en-GB" dirty="0" smtClean="0"/>
          </a:p>
          <a:p>
            <a:pPr algn="ctr">
              <a:lnSpc>
                <a:spcPct val="50000"/>
              </a:lnSpc>
            </a:pPr>
            <a:r>
              <a:rPr lang="en-GB" dirty="0" smtClean="0"/>
              <a:t> </a:t>
            </a:r>
            <a:r>
              <a:rPr lang="en-GB" dirty="0">
                <a:hlinkClick r:id="rId5"/>
              </a:rPr>
              <a:t>http://costsnow.fmi.fi/</a:t>
            </a:r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ECMWF Land Surface </a:t>
            </a:r>
            <a:r>
              <a:rPr lang="en-GB" dirty="0"/>
              <a:t>Observation monitoring: </a:t>
            </a:r>
            <a:endParaRPr lang="en-GB" dirty="0" smtClean="0"/>
          </a:p>
          <a:p>
            <a:pPr algn="ctr"/>
            <a:r>
              <a:rPr lang="en-GB" dirty="0" smtClean="0">
                <a:hlinkClick r:id="rId6"/>
              </a:rPr>
              <a:t>https</a:t>
            </a:r>
            <a:r>
              <a:rPr lang="en-GB" dirty="0">
                <a:hlinkClick r:id="rId6"/>
              </a:rPr>
              <a:t>://</a:t>
            </a:r>
            <a:r>
              <a:rPr lang="en-GB" dirty="0" smtClean="0">
                <a:hlinkClick r:id="rId6"/>
              </a:rPr>
              <a:t>software.ecmwf.int/wiki/display/LDAS/Land+Surface+Observations+monitoring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39552" y="3356992"/>
            <a:ext cx="8539609" cy="2952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4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 txBox="1">
            <a:spLocks noChangeArrowheads="1"/>
          </p:cNvSpPr>
          <p:nvPr/>
        </p:nvSpPr>
        <p:spPr bwMode="auto">
          <a:xfrm>
            <a:off x="395536" y="0"/>
            <a:ext cx="8748464" cy="1182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4000"/>
              </a:lnSpc>
              <a:buClr>
                <a:srgbClr val="114FFB"/>
              </a:buClr>
              <a:buFont typeface="Arial Black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kern="0" dirty="0" smtClean="0">
                <a:solidFill>
                  <a:srgbClr val="0070C0"/>
                </a:solidFill>
                <a:ea typeface="+mj-ea"/>
                <a:cs typeface="Arial" charset="0"/>
              </a:rPr>
              <a:t>ECMWF </a:t>
            </a:r>
            <a:r>
              <a:rPr lang="en-GB" sz="3200" b="1" kern="0" dirty="0">
                <a:solidFill>
                  <a:srgbClr val="0070C0"/>
                </a:solidFill>
                <a:ea typeface="+mj-ea"/>
                <a:cs typeface="Arial" charset="0"/>
              </a:rPr>
              <a:t>Integrated Forecasting System (IFS) </a:t>
            </a:r>
            <a:br>
              <a:rPr lang="en-GB" sz="3200" b="1" kern="0" dirty="0">
                <a:solidFill>
                  <a:srgbClr val="0070C0"/>
                </a:solidFill>
                <a:ea typeface="+mj-ea"/>
                <a:cs typeface="Arial" charset="0"/>
              </a:rPr>
            </a:br>
            <a:r>
              <a:rPr lang="en-GB" sz="2200" b="1" kern="0" dirty="0">
                <a:solidFill>
                  <a:srgbClr val="3333CC"/>
                </a:solidFill>
                <a:ea typeface="+mj-ea"/>
                <a:cs typeface="Arial" charset="0"/>
              </a:rPr>
              <a:t/>
            </a:r>
            <a:br>
              <a:rPr lang="en-GB" sz="2200" b="1" kern="0" dirty="0">
                <a:solidFill>
                  <a:srgbClr val="3333CC"/>
                </a:solidFill>
                <a:ea typeface="+mj-ea"/>
                <a:cs typeface="Arial" charset="0"/>
              </a:rPr>
            </a:br>
            <a:endParaRPr lang="en-GB" sz="1400" b="1" kern="0" dirty="0">
              <a:solidFill>
                <a:srgbClr val="3333CC"/>
              </a:solidFill>
              <a:ea typeface="+mj-ea"/>
              <a:cs typeface="Arial" charset="0"/>
              <a:hlinkClick r:id="rId3"/>
            </a:endParaRPr>
          </a:p>
        </p:txBody>
      </p:sp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467544" y="764704"/>
            <a:ext cx="8318500" cy="2414588"/>
            <a:chOff x="202" y="746"/>
            <a:chExt cx="5240" cy="1521"/>
          </a:xfrm>
        </p:grpSpPr>
        <p:sp>
          <p:nvSpPr>
            <p:cNvPr id="4104" name="Rectangle 3"/>
            <p:cNvSpPr>
              <a:spLocks noChangeArrowheads="1"/>
            </p:cNvSpPr>
            <p:nvPr/>
          </p:nvSpPr>
          <p:spPr bwMode="auto">
            <a:xfrm>
              <a:off x="202" y="746"/>
              <a:ext cx="5241" cy="1522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410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" y="793"/>
              <a:ext cx="5038" cy="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668344" y="2492896"/>
            <a:ext cx="10556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GB" altLang="en-US" b="1" dirty="0">
                <a:solidFill>
                  <a:srgbClr val="000000"/>
                </a:solidFill>
                <a:ea typeface="DejaVu Sans" pitchFamily="32" charset="0"/>
                <a:cs typeface="Arial" charset="0"/>
              </a:rPr>
              <a:t>(10-day)</a:t>
            </a:r>
            <a:r>
              <a:rPr lang="x-none" altLang="en-US" b="1" dirty="0">
                <a:solidFill>
                  <a:srgbClr val="000000"/>
                </a:solidFill>
                <a:ea typeface="DejaVu Sans" pitchFamily="32" charset="0"/>
                <a:cs typeface="Arial" charset="0"/>
              </a:rPr>
              <a:t>‏</a:t>
            </a:r>
            <a:endParaRPr lang="en-GB" altLang="en-US" b="1" dirty="0">
              <a:solidFill>
                <a:srgbClr val="000000"/>
              </a:solidFill>
              <a:ea typeface="DejaVu Sans" pitchFamily="32" charset="0"/>
              <a:cs typeface="Arial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539552" y="3356992"/>
            <a:ext cx="8304857" cy="1271759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DejaVu Sans" pitchFamily="32" charset="0"/>
                <a:cs typeface="Arial" charset="0"/>
              </a:rPr>
              <a:t>Forecast Model: </a:t>
            </a:r>
            <a:r>
              <a:rPr lang="en-GB" altLang="en-US" dirty="0" smtClean="0">
                <a:solidFill>
                  <a:schemeClr val="tx1"/>
                </a:solidFill>
                <a:latin typeface="+mn-lt"/>
                <a:ea typeface="DejaVu Sans" pitchFamily="32" charset="0"/>
                <a:cs typeface="Arial" charset="0"/>
              </a:rPr>
              <a:t>GCM including the H-TESSEL land surface model (fully coupled)</a:t>
            </a:r>
          </a:p>
          <a:p>
            <a:pPr>
              <a:lnSpc>
                <a:spcPct val="85000"/>
              </a:lnSpc>
            </a:pPr>
            <a:endParaRPr lang="en-GB" altLang="en-US" dirty="0">
              <a:solidFill>
                <a:schemeClr val="tx1"/>
              </a:solidFill>
              <a:latin typeface="+mn-lt"/>
              <a:ea typeface="DejaVu Sans" pitchFamily="32" charset="0"/>
              <a:cs typeface="Arial" charset="0"/>
            </a:endParaRP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DejaVu Sans" pitchFamily="32" charset="0"/>
                <a:cs typeface="Arial" charset="0"/>
              </a:rPr>
              <a:t>Data Assimilation</a:t>
            </a: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  <a:latin typeface="+mn-lt"/>
                <a:ea typeface="DejaVu Sans" pitchFamily="32" charset="0"/>
                <a:cs typeface="Arial" charset="0"/>
              </a:rPr>
              <a:t> </a:t>
            </a:r>
            <a:r>
              <a:rPr lang="en-GB" altLang="en-US" b="1" dirty="0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en-GB" altLang="en-US" b="1" dirty="0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 initial </a:t>
            </a:r>
            <a:r>
              <a:rPr lang="en-GB" altLang="en-US" b="1" dirty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conditions </a:t>
            </a:r>
            <a:r>
              <a:rPr lang="en-GB" altLang="en-US" b="1" dirty="0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of the forecast model prognostic variables</a:t>
            </a:r>
            <a:endParaRPr lang="en-GB" altLang="en-US" b="1" dirty="0">
              <a:solidFill>
                <a:srgbClr val="000000"/>
              </a:solidFill>
              <a:latin typeface="+mn-lt"/>
              <a:ea typeface="DejaVu Sans" pitchFamily="32" charset="0"/>
              <a:cs typeface="Arial" charset="0"/>
            </a:endParaRPr>
          </a:p>
          <a:p>
            <a:pPr marL="742950" lvl="1" indent="-285750">
              <a:lnSpc>
                <a:spcPct val="85000"/>
              </a:lnSpc>
              <a:buFontTx/>
              <a:buChar char="-"/>
            </a:pPr>
            <a:r>
              <a:rPr lang="en-GB" altLang="en-US" b="1" dirty="0" smtClean="0">
                <a:solidFill>
                  <a:srgbClr val="0070C0"/>
                </a:solidFill>
                <a:latin typeface="+mn-lt"/>
                <a:ea typeface="DejaVu Sans" pitchFamily="32" charset="0"/>
                <a:cs typeface="Arial" charset="0"/>
              </a:rPr>
              <a:t>4D-Var </a:t>
            </a:r>
            <a:r>
              <a:rPr lang="en-GB" altLang="en-US" b="1" dirty="0">
                <a:solidFill>
                  <a:srgbClr val="0070C0"/>
                </a:solidFill>
                <a:latin typeface="+mn-lt"/>
                <a:ea typeface="DejaVu Sans" pitchFamily="32" charset="0"/>
                <a:cs typeface="Arial" charset="0"/>
              </a:rPr>
              <a:t>for atmosphere </a:t>
            </a:r>
            <a:endParaRPr lang="en-GB" altLang="en-US" b="1" dirty="0" smtClean="0">
              <a:solidFill>
                <a:srgbClr val="0070C0"/>
              </a:solidFill>
              <a:latin typeface="+mn-lt"/>
              <a:ea typeface="DejaVu Sans" pitchFamily="32" charset="0"/>
              <a:cs typeface="Arial" charset="0"/>
            </a:endParaRPr>
          </a:p>
          <a:p>
            <a:pPr marL="742950" lvl="1" indent="-285750">
              <a:lnSpc>
                <a:spcPct val="85000"/>
              </a:lnSpc>
              <a:buFontTx/>
              <a:buChar char="-"/>
            </a:pPr>
            <a:r>
              <a:rPr lang="en-GB" altLang="en-US" b="1" dirty="0" smtClean="0">
                <a:solidFill>
                  <a:srgbClr val="0070C0"/>
                </a:solidFill>
                <a:latin typeface="+mn-lt"/>
                <a:ea typeface="DejaVu Sans" pitchFamily="32" charset="0"/>
                <a:cs typeface="Arial" charset="0"/>
              </a:rPr>
              <a:t>Land Data Assimilation System</a:t>
            </a:r>
            <a:endParaRPr lang="en-GB" altLang="en-US" b="1" dirty="0">
              <a:solidFill>
                <a:srgbClr val="0070C0"/>
              </a:solidFill>
              <a:latin typeface="+mn-lt"/>
              <a:ea typeface="DejaVu Sans" pitchFamily="3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47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 txBox="1">
            <a:spLocks noChangeArrowheads="1"/>
          </p:cNvSpPr>
          <p:nvPr/>
        </p:nvSpPr>
        <p:spPr bwMode="auto">
          <a:xfrm>
            <a:off x="395536" y="0"/>
            <a:ext cx="8748464" cy="1182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4000"/>
              </a:lnSpc>
              <a:buClr>
                <a:srgbClr val="114FFB"/>
              </a:buClr>
              <a:buFont typeface="Arial Black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kern="0" dirty="0" smtClean="0">
                <a:solidFill>
                  <a:srgbClr val="0070C0"/>
                </a:solidFill>
                <a:ea typeface="+mj-ea"/>
                <a:cs typeface="Arial" charset="0"/>
              </a:rPr>
              <a:t>ECMWF </a:t>
            </a:r>
            <a:r>
              <a:rPr lang="en-GB" sz="3200" b="1" kern="0" dirty="0">
                <a:solidFill>
                  <a:srgbClr val="0070C0"/>
                </a:solidFill>
                <a:ea typeface="+mj-ea"/>
                <a:cs typeface="Arial" charset="0"/>
              </a:rPr>
              <a:t>Integrated Forecasting System (IFS) </a:t>
            </a:r>
            <a:br>
              <a:rPr lang="en-GB" sz="3200" b="1" kern="0" dirty="0">
                <a:solidFill>
                  <a:srgbClr val="0070C0"/>
                </a:solidFill>
                <a:ea typeface="+mj-ea"/>
                <a:cs typeface="Arial" charset="0"/>
              </a:rPr>
            </a:br>
            <a:r>
              <a:rPr lang="en-GB" sz="2200" b="1" kern="0" dirty="0">
                <a:solidFill>
                  <a:srgbClr val="3333CC"/>
                </a:solidFill>
                <a:ea typeface="+mj-ea"/>
                <a:cs typeface="Arial" charset="0"/>
              </a:rPr>
              <a:t/>
            </a:r>
            <a:br>
              <a:rPr lang="en-GB" sz="2200" b="1" kern="0" dirty="0">
                <a:solidFill>
                  <a:srgbClr val="3333CC"/>
                </a:solidFill>
                <a:ea typeface="+mj-ea"/>
                <a:cs typeface="Arial" charset="0"/>
              </a:rPr>
            </a:br>
            <a:endParaRPr lang="en-GB" sz="1400" b="1" kern="0" dirty="0">
              <a:solidFill>
                <a:srgbClr val="3333CC"/>
              </a:solidFill>
              <a:ea typeface="+mj-ea"/>
              <a:cs typeface="Arial" charset="0"/>
              <a:hlinkClick r:id="rId3"/>
            </a:endParaRPr>
          </a:p>
        </p:txBody>
      </p:sp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467544" y="764704"/>
            <a:ext cx="8318500" cy="2414588"/>
            <a:chOff x="202" y="746"/>
            <a:chExt cx="5240" cy="1521"/>
          </a:xfrm>
        </p:grpSpPr>
        <p:sp>
          <p:nvSpPr>
            <p:cNvPr id="4104" name="Rectangle 3"/>
            <p:cNvSpPr>
              <a:spLocks noChangeArrowheads="1"/>
            </p:cNvSpPr>
            <p:nvPr/>
          </p:nvSpPr>
          <p:spPr bwMode="auto">
            <a:xfrm>
              <a:off x="202" y="746"/>
              <a:ext cx="5241" cy="1522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410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" y="793"/>
              <a:ext cx="5038" cy="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668344" y="2492896"/>
            <a:ext cx="10556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GB" altLang="en-US" b="1" dirty="0">
                <a:solidFill>
                  <a:srgbClr val="000000"/>
                </a:solidFill>
                <a:ea typeface="DejaVu Sans" pitchFamily="32" charset="0"/>
                <a:cs typeface="Arial" charset="0"/>
              </a:rPr>
              <a:t>(10-day)</a:t>
            </a:r>
            <a:r>
              <a:rPr lang="x-none" altLang="en-US" b="1" dirty="0">
                <a:solidFill>
                  <a:srgbClr val="000000"/>
                </a:solidFill>
                <a:ea typeface="DejaVu Sans" pitchFamily="32" charset="0"/>
                <a:cs typeface="Arial" charset="0"/>
              </a:rPr>
              <a:t>‏</a:t>
            </a:r>
            <a:endParaRPr lang="en-GB" altLang="en-US" b="1" dirty="0">
              <a:solidFill>
                <a:srgbClr val="000000"/>
              </a:solidFill>
              <a:ea typeface="DejaVu Sans" pitchFamily="32" charset="0"/>
              <a:cs typeface="Arial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539552" y="3356992"/>
            <a:ext cx="8304857" cy="1271759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DejaVu Sans" pitchFamily="32" charset="0"/>
                <a:cs typeface="Arial" charset="0"/>
              </a:rPr>
              <a:t>Forecast Model: </a:t>
            </a:r>
            <a:r>
              <a:rPr lang="en-GB" altLang="en-US" dirty="0" smtClean="0">
                <a:solidFill>
                  <a:schemeClr val="tx1"/>
                </a:solidFill>
                <a:latin typeface="+mn-lt"/>
                <a:ea typeface="DejaVu Sans" pitchFamily="32" charset="0"/>
                <a:cs typeface="Arial" charset="0"/>
              </a:rPr>
              <a:t>GCM including the H-TESSEL land surface model (fully coupled)</a:t>
            </a:r>
          </a:p>
          <a:p>
            <a:pPr>
              <a:lnSpc>
                <a:spcPct val="85000"/>
              </a:lnSpc>
            </a:pPr>
            <a:endParaRPr lang="en-GB" altLang="en-US" dirty="0">
              <a:solidFill>
                <a:schemeClr val="tx1"/>
              </a:solidFill>
              <a:latin typeface="+mn-lt"/>
              <a:ea typeface="DejaVu Sans" pitchFamily="32" charset="0"/>
              <a:cs typeface="Arial" charset="0"/>
            </a:endParaRP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DejaVu Sans" pitchFamily="32" charset="0"/>
                <a:cs typeface="Arial" charset="0"/>
              </a:rPr>
              <a:t>Data Assimilation</a:t>
            </a: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  <a:latin typeface="+mn-lt"/>
                <a:ea typeface="DejaVu Sans" pitchFamily="32" charset="0"/>
                <a:cs typeface="Arial" charset="0"/>
              </a:rPr>
              <a:t> </a:t>
            </a:r>
            <a:r>
              <a:rPr lang="en-GB" altLang="en-US" b="1" dirty="0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en-GB" altLang="en-US" b="1" dirty="0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 initial </a:t>
            </a:r>
            <a:r>
              <a:rPr lang="en-GB" altLang="en-US" b="1" dirty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conditions </a:t>
            </a:r>
            <a:r>
              <a:rPr lang="en-GB" altLang="en-US" b="1" dirty="0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of the forecast model prognostic variables</a:t>
            </a:r>
            <a:endParaRPr lang="en-GB" altLang="en-US" b="1" dirty="0">
              <a:solidFill>
                <a:srgbClr val="000000"/>
              </a:solidFill>
              <a:latin typeface="+mn-lt"/>
              <a:ea typeface="DejaVu Sans" pitchFamily="32" charset="0"/>
              <a:cs typeface="Arial" charset="0"/>
            </a:endParaRPr>
          </a:p>
          <a:p>
            <a:pPr marL="742950" lvl="1" indent="-285750">
              <a:lnSpc>
                <a:spcPct val="85000"/>
              </a:lnSpc>
              <a:buFontTx/>
              <a:buChar char="-"/>
            </a:pPr>
            <a:r>
              <a:rPr lang="en-GB" altLang="en-US" b="1" dirty="0" smtClean="0">
                <a:solidFill>
                  <a:srgbClr val="0070C0"/>
                </a:solidFill>
                <a:latin typeface="+mn-lt"/>
                <a:ea typeface="DejaVu Sans" pitchFamily="32" charset="0"/>
                <a:cs typeface="Arial" charset="0"/>
              </a:rPr>
              <a:t>4D-Var </a:t>
            </a:r>
            <a:r>
              <a:rPr lang="en-GB" altLang="en-US" b="1" dirty="0">
                <a:solidFill>
                  <a:srgbClr val="0070C0"/>
                </a:solidFill>
                <a:latin typeface="+mn-lt"/>
                <a:ea typeface="DejaVu Sans" pitchFamily="32" charset="0"/>
                <a:cs typeface="Arial" charset="0"/>
              </a:rPr>
              <a:t>for atmosphere </a:t>
            </a:r>
            <a:endParaRPr lang="en-GB" altLang="en-US" b="1" dirty="0" smtClean="0">
              <a:solidFill>
                <a:srgbClr val="0070C0"/>
              </a:solidFill>
              <a:latin typeface="+mn-lt"/>
              <a:ea typeface="DejaVu Sans" pitchFamily="32" charset="0"/>
              <a:cs typeface="Arial" charset="0"/>
            </a:endParaRPr>
          </a:p>
          <a:p>
            <a:pPr marL="742950" lvl="1" indent="-285750">
              <a:lnSpc>
                <a:spcPct val="85000"/>
              </a:lnSpc>
              <a:buFontTx/>
              <a:buChar char="-"/>
            </a:pPr>
            <a:r>
              <a:rPr lang="en-GB" altLang="en-US" b="1" dirty="0" smtClean="0">
                <a:solidFill>
                  <a:srgbClr val="0070C0"/>
                </a:solidFill>
                <a:latin typeface="+mn-lt"/>
                <a:ea typeface="DejaVu Sans" pitchFamily="32" charset="0"/>
                <a:cs typeface="Arial" charset="0"/>
              </a:rPr>
              <a:t>Land Data Assimilation System</a:t>
            </a:r>
            <a:endParaRPr lang="en-GB" altLang="en-US" b="1" dirty="0">
              <a:solidFill>
                <a:srgbClr val="0070C0"/>
              </a:solidFill>
              <a:latin typeface="+mn-lt"/>
              <a:ea typeface="DejaVu Sans" pitchFamily="32" charset="0"/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9552" y="4941168"/>
            <a:ext cx="8280920" cy="1507208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DejaVu Sans" pitchFamily="32" charset="0"/>
                <a:cs typeface="Arial" charset="0"/>
              </a:rPr>
              <a:t>Different Systems:</a:t>
            </a:r>
            <a:endParaRPr lang="en-GB" altLang="en-US" b="1" dirty="0">
              <a:solidFill>
                <a:schemeClr val="accent6">
                  <a:lumMod val="75000"/>
                </a:schemeClr>
              </a:solidFill>
              <a:latin typeface="+mn-lt"/>
              <a:ea typeface="DejaVu Sans" pitchFamily="32" charset="0"/>
              <a:cs typeface="Arial" charset="0"/>
            </a:endParaRP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NWP (</a:t>
            </a:r>
            <a:r>
              <a:rPr lang="en-GB" altLang="en-US" b="1" dirty="0" err="1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oper</a:t>
            </a:r>
            <a:r>
              <a:rPr lang="en-GB" altLang="en-US" b="1" dirty="0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):		 </a:t>
            </a:r>
            <a:r>
              <a:rPr lang="en-GB" altLang="en-US" b="1" dirty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	</a:t>
            </a:r>
            <a:r>
              <a:rPr lang="en-GB" altLang="en-US" dirty="0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IFS (with 4D-Var and LDAS),   9km, version 41r2 (2016)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ERA-Interim:       		</a:t>
            </a:r>
            <a:r>
              <a:rPr lang="en-GB" altLang="en-US" dirty="0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IFS (with 4D-Var and LDAS), 79km, version 31r1 (2006)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ERA5:					</a:t>
            </a:r>
            <a:r>
              <a:rPr lang="en-GB" altLang="en-US" dirty="0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IFS (with 4D-Var and LDAS), 32km, version 41r2 (2016)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ERA-Interim-Land: 		</a:t>
            </a:r>
            <a:r>
              <a:rPr lang="en-GB" altLang="en-US" dirty="0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H-TE</a:t>
            </a:r>
            <a:r>
              <a:rPr lang="en-GB" altLang="en-US" dirty="0" smtClean="0">
                <a:solidFill>
                  <a:schemeClr val="tx1"/>
                </a:solidFill>
                <a:latin typeface="+mn-lt"/>
                <a:ea typeface="DejaVu Sans" pitchFamily="32" charset="0"/>
                <a:cs typeface="Arial" charset="0"/>
              </a:rPr>
              <a:t>SSEL LSM simulations (no LDAS), 79km, 37r2 (2011) </a:t>
            </a:r>
          </a:p>
          <a:p>
            <a:pPr>
              <a:lnSpc>
                <a:spcPct val="85000"/>
              </a:lnSpc>
            </a:pPr>
            <a:r>
              <a:rPr lang="en-GB" altLang="en-US" dirty="0" smtClean="0">
                <a:solidFill>
                  <a:schemeClr val="tx1"/>
                </a:solidFill>
                <a:latin typeface="+mn-lt"/>
                <a:ea typeface="DejaVu Sans" pitchFamily="32" charset="0"/>
                <a:cs typeface="Arial" charset="0"/>
              </a:rPr>
              <a:t>						driven by</a:t>
            </a:r>
            <a:r>
              <a:rPr lang="en-GB" altLang="en-US" dirty="0" smtClean="0">
                <a:solidFill>
                  <a:srgbClr val="000000"/>
                </a:solidFill>
                <a:latin typeface="+mn-lt"/>
                <a:ea typeface="DejaVu Sans" pitchFamily="32" charset="0"/>
                <a:cs typeface="Arial" charset="0"/>
              </a:rPr>
              <a:t> ERA-I atmospheric cond. corrected by GPCP</a:t>
            </a:r>
            <a:endParaRPr lang="en-GB" altLang="en-US" dirty="0">
              <a:solidFill>
                <a:srgbClr val="000000"/>
              </a:solidFill>
              <a:latin typeface="+mn-lt"/>
              <a:ea typeface="DejaVu Sans" pitchFamily="3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332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8313" y="0"/>
            <a:ext cx="867568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708275"/>
            <a:ext cx="914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-431800"/>
            <a:ext cx="9144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endParaRPr lang="en-GB" altLang="en-US" dirty="0"/>
          </a:p>
          <a:p>
            <a:pPr algn="ctr">
              <a:lnSpc>
                <a:spcPct val="91000"/>
              </a:lnSpc>
            </a:pPr>
            <a:endParaRPr lang="en-GB" altLang="en-US" dirty="0"/>
          </a:p>
          <a:p>
            <a:pPr algn="ctr">
              <a:lnSpc>
                <a:spcPct val="91000"/>
              </a:lnSpc>
              <a:buSzPct val="45000"/>
              <a:buFont typeface="StarSymbol" charset="0"/>
              <a:buNone/>
            </a:pPr>
            <a:r>
              <a:rPr lang="en-GB" altLang="en-US" sz="2800" b="1" dirty="0" smtClean="0">
                <a:solidFill>
                  <a:srgbClr val="0084D1"/>
                </a:solidFill>
              </a:rPr>
              <a:t>ECMWF Land Data </a:t>
            </a:r>
            <a:r>
              <a:rPr lang="en-GB" altLang="en-US" sz="2800" b="1" dirty="0">
                <a:solidFill>
                  <a:srgbClr val="0084D1"/>
                </a:solidFill>
              </a:rPr>
              <a:t>Assimilation </a:t>
            </a:r>
            <a:r>
              <a:rPr lang="en-GB" altLang="en-US" sz="2800" b="1" dirty="0" smtClean="0">
                <a:solidFill>
                  <a:srgbClr val="0084D1"/>
                </a:solidFill>
              </a:rPr>
              <a:t>System (</a:t>
            </a:r>
            <a:r>
              <a:rPr lang="en-GB" altLang="en-US" sz="2800" b="1" dirty="0">
                <a:solidFill>
                  <a:srgbClr val="0084D1"/>
                </a:solidFill>
              </a:rPr>
              <a:t>LDAS)</a:t>
            </a:r>
          </a:p>
          <a:p>
            <a:pPr algn="ctr">
              <a:lnSpc>
                <a:spcPct val="91000"/>
              </a:lnSpc>
              <a:buClrTx/>
              <a:buSzTx/>
              <a:buFontTx/>
              <a:buNone/>
            </a:pPr>
            <a:endParaRPr lang="en-GB" altLang="en-US" sz="2800" dirty="0">
              <a:solidFill>
                <a:srgbClr val="0084D1"/>
              </a:solidFill>
            </a:endParaRPr>
          </a:p>
          <a:p>
            <a:pPr algn="ctr">
              <a:lnSpc>
                <a:spcPct val="91000"/>
              </a:lnSpc>
              <a:buSzPct val="45000"/>
              <a:buFont typeface="StarSymbol" charset="0"/>
              <a:buNone/>
            </a:pPr>
            <a:r>
              <a:rPr lang="en-GB" altLang="en-US" sz="1200" dirty="0">
                <a:solidFill>
                  <a:srgbClr val="0084D1"/>
                </a:solidFill>
              </a:rPr>
              <a:t> </a:t>
            </a:r>
          </a:p>
          <a:p>
            <a:pPr algn="ctr">
              <a:lnSpc>
                <a:spcPct val="91000"/>
              </a:lnSpc>
              <a:buClrTx/>
              <a:buSzTx/>
              <a:buFontTx/>
              <a:buNone/>
            </a:pPr>
            <a:endParaRPr lang="en-GB" altLang="en-US" sz="1200" dirty="0">
              <a:solidFill>
                <a:srgbClr val="0084D1"/>
              </a:solidFill>
            </a:endParaRPr>
          </a:p>
          <a:p>
            <a:pPr algn="ctr">
              <a:lnSpc>
                <a:spcPct val="97000"/>
              </a:lnSpc>
              <a:buClrTx/>
              <a:buSzTx/>
              <a:buFontTx/>
              <a:buNone/>
            </a:pPr>
            <a:endParaRPr lang="en-GB" altLang="en-US" sz="1200" dirty="0">
              <a:solidFill>
                <a:srgbClr val="0084D1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8750" y="1012825"/>
            <a:ext cx="1841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34494" y="868834"/>
            <a:ext cx="8990034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 marL="4318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 marL="6477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 marL="10795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36000"/>
              </a:lnSpc>
              <a:buSzPct val="45000"/>
              <a:buFont typeface="StarSymbol" charset="0"/>
              <a:buNone/>
            </a:pPr>
            <a:r>
              <a:rPr lang="en-GB" altLang="en-US" sz="2000" b="1" dirty="0" smtClean="0">
                <a:solidFill>
                  <a:srgbClr val="E67814"/>
                </a:solidFill>
                <a:latin typeface="+mn-lt"/>
              </a:rPr>
              <a:t> Snow </a:t>
            </a:r>
            <a:r>
              <a:rPr lang="en-GB" altLang="en-US" sz="2000" b="1" dirty="0">
                <a:solidFill>
                  <a:srgbClr val="E67814"/>
                </a:solidFill>
                <a:latin typeface="+mn-lt"/>
              </a:rPr>
              <a:t>depth</a:t>
            </a:r>
          </a:p>
          <a:p>
            <a:pPr marL="215900" lvl="1" indent="0">
              <a:lnSpc>
                <a:spcPct val="136000"/>
              </a:lnSpc>
            </a:pPr>
            <a:r>
              <a:rPr lang="en-GB" altLang="en-US" sz="2000" b="1" u="sng" dirty="0" smtClean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Methods</a:t>
            </a:r>
            <a:r>
              <a:rPr lang="en-GB" altLang="en-US" sz="2000" dirty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: </a:t>
            </a:r>
            <a:r>
              <a:rPr lang="en-GB" altLang="en-US" sz="2000" dirty="0" err="1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Cressman</a:t>
            </a:r>
            <a:r>
              <a:rPr lang="en-GB" altLang="en-US" sz="2000" dirty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for ERA</a:t>
            </a:r>
            <a:r>
              <a:rPr lang="en-GB" altLang="en-US" sz="2000" dirty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-</a:t>
            </a:r>
            <a:r>
              <a:rPr lang="en-GB" altLang="en-US" sz="2000" dirty="0" smtClean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Interim, </a:t>
            </a:r>
            <a:r>
              <a:rPr lang="en-GB" altLang="en-US" sz="2000" dirty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2D Optimal Interpolation (OI</a:t>
            </a:r>
            <a:r>
              <a:rPr lang="en-GB" altLang="en-US" sz="2000" dirty="0" smtClean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) for NWP&amp;ERA5  </a:t>
            </a:r>
            <a:endParaRPr lang="en-GB" altLang="en-US" sz="2000" dirty="0">
              <a:solidFill>
                <a:schemeClr val="tx1"/>
              </a:solidFill>
              <a:latin typeface="+mn-lt"/>
              <a:ea typeface="DejaVu Sans" charset="0"/>
              <a:cs typeface="DejaVu Sans" charset="0"/>
            </a:endParaRPr>
          </a:p>
          <a:p>
            <a:pPr marL="215900" lvl="1" indent="0">
              <a:lnSpc>
                <a:spcPct val="136000"/>
              </a:lnSpc>
            </a:pPr>
            <a:r>
              <a:rPr lang="en-GB" altLang="en-US" sz="2000" b="1" u="sng" dirty="0" smtClean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Conventional </a:t>
            </a:r>
            <a:r>
              <a:rPr lang="en-GB" altLang="en-US" sz="2000" b="1" u="sng" dirty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observations</a:t>
            </a:r>
            <a:r>
              <a:rPr lang="en-GB" altLang="en-US" sz="2000" b="1" dirty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: </a:t>
            </a:r>
            <a:r>
              <a:rPr lang="en-GB" altLang="en-US" sz="2000" i="1" dirty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in situ </a:t>
            </a:r>
            <a:r>
              <a:rPr lang="en-GB" altLang="en-US" sz="2000" dirty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snow </a:t>
            </a:r>
            <a:r>
              <a:rPr lang="en-GB" altLang="en-US" sz="2000" dirty="0" smtClean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depth(SYNOP &amp; additional National data)</a:t>
            </a:r>
            <a:endParaRPr lang="en-GB" altLang="en-US" sz="2000" dirty="0">
              <a:solidFill>
                <a:schemeClr val="tx1"/>
              </a:solidFill>
              <a:latin typeface="+mn-lt"/>
              <a:ea typeface="DejaVu Sans" charset="0"/>
              <a:cs typeface="DejaVu Sans" charset="0"/>
            </a:endParaRPr>
          </a:p>
          <a:p>
            <a:pPr marL="215900" lvl="1" indent="0">
              <a:lnSpc>
                <a:spcPct val="136000"/>
              </a:lnSpc>
            </a:pPr>
            <a:r>
              <a:rPr lang="en-GB" altLang="en-US" sz="2000" b="1" u="sng" dirty="0" smtClean="0">
                <a:solidFill>
                  <a:srgbClr val="0070C0"/>
                </a:solidFill>
                <a:latin typeface="+mn-lt"/>
                <a:ea typeface="DejaVu Sans" charset="0"/>
                <a:cs typeface="DejaVu Sans" charset="0"/>
              </a:rPr>
              <a:t>Satellite </a:t>
            </a:r>
            <a:r>
              <a:rPr lang="en-GB" altLang="en-US" sz="2000" b="1" u="sng" dirty="0">
                <a:solidFill>
                  <a:srgbClr val="0070C0"/>
                </a:solidFill>
                <a:latin typeface="+mn-lt"/>
                <a:ea typeface="DejaVu Sans" charset="0"/>
                <a:cs typeface="DejaVu Sans" charset="0"/>
              </a:rPr>
              <a:t>data</a:t>
            </a:r>
            <a:r>
              <a:rPr lang="en-GB" altLang="en-US" sz="2000" b="1" dirty="0">
                <a:solidFill>
                  <a:srgbClr val="0070C0"/>
                </a:solidFill>
                <a:latin typeface="+mn-lt"/>
                <a:ea typeface="DejaVu Sans" charset="0"/>
                <a:cs typeface="DejaVu Sans" charset="0"/>
              </a:rPr>
              <a:t>:  </a:t>
            </a:r>
            <a:r>
              <a:rPr lang="en-GB" altLang="en-US" sz="2000" dirty="0">
                <a:solidFill>
                  <a:srgbClr val="0070C0"/>
                </a:solidFill>
                <a:latin typeface="+mn-lt"/>
                <a:ea typeface="DejaVu Sans" charset="0"/>
                <a:cs typeface="DejaVu Sans" charset="0"/>
              </a:rPr>
              <a:t>NOAA/NESDIS IMS Snow Cover </a:t>
            </a:r>
            <a:r>
              <a:rPr lang="en-GB" altLang="en-US" sz="2000" dirty="0" smtClean="0">
                <a:solidFill>
                  <a:srgbClr val="0070C0"/>
                </a:solidFill>
                <a:latin typeface="+mn-lt"/>
                <a:ea typeface="DejaVu Sans" charset="0"/>
                <a:cs typeface="DejaVu Sans" charset="0"/>
              </a:rPr>
              <a:t>Extent (daily product).</a:t>
            </a:r>
            <a:endParaRPr lang="en-GB" altLang="en-US" sz="2000" dirty="0">
              <a:solidFill>
                <a:srgbClr val="0070C0"/>
              </a:solidFill>
              <a:latin typeface="+mn-lt"/>
              <a:ea typeface="DejaVu Sans" charset="0"/>
              <a:cs typeface="DejaVu Sans" charset="0"/>
            </a:endParaRPr>
          </a:p>
          <a:p>
            <a:pPr>
              <a:lnSpc>
                <a:spcPct val="136000"/>
              </a:lnSpc>
              <a:buSzPct val="45000"/>
              <a:buFont typeface="StarSymbol" charset="0"/>
              <a:buNone/>
            </a:pPr>
            <a:endParaRPr lang="en-GB" altLang="en-US" b="1" dirty="0" smtClean="0">
              <a:solidFill>
                <a:srgbClr val="E67814"/>
              </a:solidFill>
              <a:latin typeface="+mn-lt"/>
              <a:ea typeface="DejaVu Sans" charset="0"/>
              <a:cs typeface="DejaVu Sans" charset="0"/>
            </a:endParaRPr>
          </a:p>
          <a:p>
            <a:pPr>
              <a:lnSpc>
                <a:spcPct val="136000"/>
              </a:lnSpc>
              <a:buSzPct val="45000"/>
              <a:buFont typeface="StarSymbol" charset="0"/>
              <a:buNone/>
            </a:pPr>
            <a:r>
              <a:rPr lang="en-GB" altLang="en-US" b="1" dirty="0" smtClean="0">
                <a:solidFill>
                  <a:srgbClr val="E67814"/>
                </a:solidFill>
                <a:latin typeface="+mn-lt"/>
                <a:ea typeface="DejaVu Sans" charset="0"/>
                <a:cs typeface="DejaVu Sans" charset="0"/>
              </a:rPr>
              <a:t> Soil moisture </a:t>
            </a:r>
          </a:p>
          <a:p>
            <a:pPr marL="215900" lvl="1" indent="0">
              <a:lnSpc>
                <a:spcPct val="136000"/>
              </a:lnSpc>
            </a:pPr>
            <a:r>
              <a:rPr lang="en-GB" alt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ejaVu Sans" charset="0"/>
                <a:cs typeface="DejaVu Sans" charset="0"/>
              </a:rPr>
              <a:t>Methods</a:t>
            </a:r>
            <a:r>
              <a:rPr lang="en-GB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ejaVu Sans" charset="0"/>
                <a:cs typeface="DejaVu Sans" charset="0"/>
              </a:rPr>
              <a:t>:  	- 1D OI in ERA-Interim (also used at </a:t>
            </a:r>
            <a:r>
              <a:rPr lang="en-GB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ejaVu Sans" charset="0"/>
                <a:cs typeface="DejaVu Sans" charset="0"/>
              </a:rPr>
              <a:t>Météo</a:t>
            </a:r>
            <a:r>
              <a:rPr lang="en-GB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ejaVu Sans" charset="0"/>
                <a:cs typeface="DejaVu Sans" charset="0"/>
              </a:rPr>
              <a:t>-France) </a:t>
            </a:r>
          </a:p>
          <a:p>
            <a:pPr marL="431800" lvl="2" indent="0">
              <a:lnSpc>
                <a:spcPct val="136000"/>
              </a:lnSpc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ejaVu Sans" charset="0"/>
                <a:cs typeface="DejaVu Sans" charset="0"/>
              </a:rPr>
              <a:t>	</a:t>
            </a:r>
            <a:r>
              <a:rPr lang="en-GB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ejaVu Sans" charset="0"/>
                <a:cs typeface="DejaVu Sans" charset="0"/>
              </a:rPr>
              <a:t>		- Simplified 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ejaVu Sans" charset="0"/>
                <a:cs typeface="DejaVu Sans" charset="0"/>
              </a:rPr>
              <a:t>Extended </a:t>
            </a:r>
            <a:r>
              <a:rPr lang="en-GB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ejaVu Sans" charset="0"/>
                <a:cs typeface="DejaVu Sans" charset="0"/>
              </a:rPr>
              <a:t>Kalman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ejaVu Sans" charset="0"/>
                <a:cs typeface="DejaVu Sans" charset="0"/>
              </a:rPr>
              <a:t> Filter (EKF</a:t>
            </a:r>
            <a:r>
              <a:rPr lang="en-GB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ejaVu Sans" charset="0"/>
                <a:cs typeface="DejaVu Sans" charset="0"/>
              </a:rPr>
              <a:t>) for NWP and for ERA5 </a:t>
            </a: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DejaVu Sans" charset="0"/>
              <a:cs typeface="DejaVu Sans" charset="0"/>
            </a:endParaRPr>
          </a:p>
          <a:p>
            <a:pPr marL="215900" lvl="1" indent="0">
              <a:lnSpc>
                <a:spcPct val="136000"/>
              </a:lnSpc>
            </a:pPr>
            <a:r>
              <a:rPr lang="en-GB" alt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Conventional </a:t>
            </a:r>
            <a:r>
              <a:rPr lang="en-GB" alt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observations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GB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Analysed SYNOP 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2m air </a:t>
            </a:r>
            <a:r>
              <a:rPr lang="en-GB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relative 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humidity and air </a:t>
            </a:r>
            <a:r>
              <a:rPr lang="en-GB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temp.</a:t>
            </a: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15900" lvl="1" indent="0">
              <a:lnSpc>
                <a:spcPct val="136000"/>
              </a:lnSpc>
            </a:pPr>
            <a:r>
              <a:rPr lang="en-GB" alt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Satellite data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GB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Scatterometer</a:t>
            </a:r>
            <a:r>
              <a:rPr lang="en-GB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SM for NWP (ASCAT) &amp; for ERA5 (ERS/SCAT &amp;ASCAT) </a:t>
            </a: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36000"/>
              </a:lnSpc>
              <a:buFont typeface="StarSymbol" charset="0"/>
              <a:buNone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			 </a:t>
            </a:r>
            <a:r>
              <a:rPr lang="en-GB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           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ESA SMOS brightness temperature </a:t>
            </a:r>
            <a:r>
              <a:rPr lang="en-GB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 development, research NASA SMAP</a:t>
            </a:r>
            <a:endParaRPr lang="en-GB" altLang="en-US" b="1" dirty="0" smtClean="0">
              <a:solidFill>
                <a:srgbClr val="E67814"/>
              </a:solidFill>
              <a:latin typeface="+mn-lt"/>
              <a:ea typeface="DejaVu Sans" charset="0"/>
              <a:cs typeface="DejaVu Sans" charset="0"/>
            </a:endParaRPr>
          </a:p>
          <a:p>
            <a:pPr>
              <a:buFont typeface="StarSymbol" charset="0"/>
              <a:buNone/>
            </a:pPr>
            <a:r>
              <a:rPr lang="en-GB" altLang="en-US" b="1" dirty="0" smtClean="0">
                <a:solidFill>
                  <a:srgbClr val="E67814"/>
                </a:solidFill>
                <a:latin typeface="+mn-lt"/>
                <a:ea typeface="DejaVu Sans" charset="0"/>
                <a:cs typeface="DejaVu Sans" charset="0"/>
              </a:rPr>
              <a:t> Soil Temperature and Snow Temperature  </a:t>
            </a:r>
          </a:p>
          <a:p>
            <a:pPr>
              <a:buFont typeface="StarSymbol" charset="0"/>
              <a:buNone/>
            </a:pPr>
            <a:r>
              <a:rPr lang="en-GB" altLang="en-US" b="1" dirty="0">
                <a:solidFill>
                  <a:srgbClr val="595959"/>
                </a:solidFill>
                <a:latin typeface="+mn-lt"/>
                <a:ea typeface="DejaVu Sans" charset="0"/>
                <a:cs typeface="DejaVu Sans" charset="0"/>
              </a:rPr>
              <a:t>	</a:t>
            </a:r>
            <a:r>
              <a:rPr lang="en-GB" altLang="en-US" dirty="0" smtClean="0">
                <a:solidFill>
                  <a:srgbClr val="595959"/>
                </a:solidFill>
                <a:latin typeface="+mn-lt"/>
                <a:ea typeface="DejaVu Sans" charset="0"/>
                <a:cs typeface="DejaVu Sans" charset="0"/>
              </a:rPr>
              <a:t>1D-OI using analysed T2m as observation (NWP, ERA-Interim, ERA5)</a:t>
            </a:r>
            <a:endParaRPr lang="en-GB" altLang="en-US" b="1" dirty="0">
              <a:solidFill>
                <a:srgbClr val="595959"/>
              </a:solidFill>
              <a:latin typeface="+mn-lt"/>
              <a:ea typeface="DejaVu Sans" charset="0"/>
              <a:cs typeface="DejaVu Sans" charset="0"/>
            </a:endParaRPr>
          </a:p>
          <a:p>
            <a:pPr lvl="1">
              <a:lnSpc>
                <a:spcPct val="136000"/>
              </a:lnSpc>
              <a:buFont typeface="StarSymbol" charset="0"/>
              <a:buNone/>
            </a:pPr>
            <a:endParaRPr lang="en-GB" altLang="en-US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3000"/>
              </a:lnSpc>
              <a:buClrTx/>
              <a:buSzTx/>
              <a:buFontTx/>
              <a:buNone/>
            </a:pPr>
            <a:endParaRPr lang="en-GB" altLang="en-US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95536" y="-27384"/>
            <a:ext cx="8683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Snow in the operational forecasting system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60375" y="692696"/>
            <a:ext cx="7259671" cy="668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lnSpc>
                <a:spcPct val="104000"/>
              </a:lnSpc>
              <a:buClrTx/>
              <a:buFontTx/>
              <a:buNone/>
            </a:pPr>
            <a:endParaRPr lang="en-US" sz="2000" b="1" dirty="0">
              <a:solidFill>
                <a:srgbClr val="000099"/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Snow Model: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Component of H-TESSEL </a:t>
            </a: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Single layer snowpack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	</a:t>
            </a: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lnSpc>
                <a:spcPct val="104000"/>
              </a:lnSpc>
              <a:buClrTx/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Snow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water equivalent SWE</a:t>
            </a:r>
            <a:r>
              <a:rPr lang="en-US" sz="2000" dirty="0">
                <a:solidFill>
                  <a:srgbClr val="00008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(m),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ie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snow mass</a:t>
            </a:r>
          </a:p>
          <a:p>
            <a:pPr marL="342900" indent="-342900">
              <a:lnSpc>
                <a:spcPct val="104000"/>
              </a:lnSpc>
              <a:buClrTx/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Snow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Density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ρ</a:t>
            </a:r>
            <a:r>
              <a:rPr lang="en-US" sz="2000" baseline="-33000" dirty="0" err="1" smtClean="0">
                <a:solidFill>
                  <a:srgbClr val="000000"/>
                </a:solidFill>
                <a:latin typeface="+mn-lt"/>
              </a:rPr>
              <a:t>s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lnSpc>
                <a:spcPct val="104000"/>
              </a:lnSpc>
              <a:buClrTx/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Snow Albedo 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4000"/>
              </a:lnSpc>
            </a:pPr>
            <a:endParaRPr lang="en-US" sz="2000" b="1" dirty="0" smtClean="0">
              <a:solidFill>
                <a:srgbClr val="0070C0"/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Observations: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	- Conventional snow depth data: SYNOP and National networks</a:t>
            </a: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	- Snow cover extent: NOAA NESDIS/IMS daily product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(4km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>
              <a:lnSpc>
                <a:spcPct val="104000"/>
              </a:lnSpc>
              <a:buClrTx/>
              <a:buFontTx/>
              <a:buNone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Data Assimilation: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342900" indent="-342900">
              <a:lnSpc>
                <a:spcPct val="104000"/>
              </a:lnSpc>
              <a:buClrTx/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Optimal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Interpolation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(OI) in operational IFS </a:t>
            </a:r>
          </a:p>
          <a:p>
            <a:pPr marL="171450" indent="-171450">
              <a:lnSpc>
                <a:spcPct val="104000"/>
              </a:lnSpc>
              <a:buClrTx/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Analysed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variable: SWE, density</a:t>
            </a:r>
            <a:endParaRPr lang="en-US" sz="2000" dirty="0" smtClean="0">
              <a:solidFill>
                <a:srgbClr val="595959"/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1200" b="1" dirty="0" smtClean="0">
                <a:solidFill>
                  <a:srgbClr val="595959"/>
                </a:solidFill>
                <a:latin typeface="+mn-lt"/>
              </a:rPr>
              <a:t>    </a:t>
            </a:r>
          </a:p>
          <a:p>
            <a:pPr>
              <a:lnSpc>
                <a:spcPct val="104000"/>
              </a:lnSpc>
              <a:buClrTx/>
              <a:buFontTx/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                </a:t>
            </a:r>
          </a:p>
          <a:p>
            <a:pPr>
              <a:lnSpc>
                <a:spcPct val="104000"/>
              </a:lnSpc>
              <a:buClrTx/>
              <a:buFontTx/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              </a:t>
            </a:r>
          </a:p>
        </p:txBody>
      </p:sp>
      <p:sp>
        <p:nvSpPr>
          <p:cNvPr id="6149" name="AutoShape 4"/>
          <p:cNvSpPr>
            <a:spLocks/>
          </p:cNvSpPr>
          <p:nvPr/>
        </p:nvSpPr>
        <p:spPr bwMode="auto">
          <a:xfrm>
            <a:off x="5940152" y="1772816"/>
            <a:ext cx="216613" cy="936105"/>
          </a:xfrm>
          <a:prstGeom prst="rightBrace">
            <a:avLst>
              <a:gd name="adj1" fmla="val 6722"/>
              <a:gd name="adj2" fmla="val 50000"/>
            </a:avLst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444208" y="1844824"/>
            <a:ext cx="1238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1600" b="1" dirty="0">
                <a:solidFill>
                  <a:srgbClr val="000000"/>
                </a:solidFill>
              </a:rPr>
              <a:t>Prognostic</a:t>
            </a:r>
          </a:p>
          <a:p>
            <a:pPr>
              <a:buClrTx/>
              <a:buFontTx/>
              <a:buNone/>
            </a:pPr>
            <a:r>
              <a:rPr lang="en-US" sz="1600" b="1" dirty="0">
                <a:solidFill>
                  <a:srgbClr val="000000"/>
                </a:solidFill>
              </a:rPr>
              <a:t>  variables</a:t>
            </a:r>
          </a:p>
          <a:p>
            <a:pPr>
              <a:buClrTx/>
              <a:buFontTx/>
              <a:buNone/>
            </a:pP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616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4240213"/>
            <a:ext cx="1565275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96" y="2852738"/>
            <a:ext cx="1741488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4" name="Rectangle 19"/>
          <p:cNvSpPr>
            <a:spLocks noChangeArrowheads="1"/>
          </p:cNvSpPr>
          <p:nvPr/>
        </p:nvSpPr>
        <p:spPr bwMode="auto">
          <a:xfrm>
            <a:off x="7610475" y="4625975"/>
            <a:ext cx="1974850" cy="889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Rectangle 20"/>
          <p:cNvSpPr>
            <a:spLocks noChangeArrowheads="1"/>
          </p:cNvSpPr>
          <p:nvPr/>
        </p:nvSpPr>
        <p:spPr bwMode="auto">
          <a:xfrm>
            <a:off x="9227616" y="2832273"/>
            <a:ext cx="889000" cy="182086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518746"/>
            <a:ext cx="8604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Comparing ERA-Interim (Old snow) with ERA-Interim/Land (Current snow)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4" y="836713"/>
            <a:ext cx="3801895" cy="2602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1" y="3149469"/>
            <a:ext cx="3695835" cy="25321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85459" y="5661248"/>
            <a:ext cx="20510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H-TESSEL snow:</a:t>
            </a:r>
          </a:p>
          <a:p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Dutra et al., JHM 2010</a:t>
            </a:r>
          </a:p>
          <a:p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Balsamo et al. HESS 2015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367" y="5898309"/>
            <a:ext cx="392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cs typeface="Arial" pitchFamily="34" charset="0"/>
              </a:rPr>
              <a:t>Snow density evolution (</a:t>
            </a:r>
            <a:r>
              <a:rPr lang="en-GB" sz="1400" dirty="0">
                <a:cs typeface="Arial" pitchFamily="34" charset="0"/>
              </a:rPr>
              <a:t>data from the </a:t>
            </a:r>
            <a:r>
              <a:rPr lang="en-GB" sz="1400" dirty="0" smtClean="0">
                <a:cs typeface="Arial" pitchFamily="34" charset="0"/>
              </a:rPr>
              <a:t>former </a:t>
            </a:r>
            <a:r>
              <a:rPr lang="en-GB" sz="1400" dirty="0">
                <a:cs typeface="Arial" pitchFamily="34" charset="0"/>
              </a:rPr>
              <a:t>Soviet Union Hydrological Snow </a:t>
            </a:r>
            <a:r>
              <a:rPr lang="en-GB" sz="1400" dirty="0" smtClean="0">
                <a:cs typeface="Arial" pitchFamily="34" charset="0"/>
              </a:rPr>
              <a:t>Surveys)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2636912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OBS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4653136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OBS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2780928"/>
            <a:ext cx="180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22BF8"/>
                </a:solidFill>
              </a:rPr>
              <a:t>ERA-Interim (old)</a:t>
            </a:r>
            <a:endParaRPr lang="en-GB" dirty="0">
              <a:solidFill>
                <a:srgbClr val="022BF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5013176"/>
            <a:ext cx="274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22BF8"/>
                </a:solidFill>
              </a:rPr>
              <a:t>ERA-Interim/Land (current)</a:t>
            </a:r>
            <a:endParaRPr lang="en-GB" dirty="0">
              <a:solidFill>
                <a:srgbClr val="022BF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7275" y="1802556"/>
            <a:ext cx="4418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Old model overestimates snow density</a:t>
            </a:r>
          </a:p>
          <a:p>
            <a:endParaRPr lang="en-US" sz="2000" dirty="0" smtClean="0"/>
          </a:p>
          <a:p>
            <a:r>
              <a:rPr lang="en-US" sz="2000" dirty="0" smtClean="0"/>
              <a:t>Current snow density formulation improves significantly the match with observations ERA-Interim/Land </a:t>
            </a:r>
          </a:p>
          <a:p>
            <a:endParaRPr lang="en-US" sz="2000" dirty="0"/>
          </a:p>
          <a:p>
            <a:r>
              <a:rPr lang="en-US" sz="2000" dirty="0" smtClean="0"/>
              <a:t>A correct snow density simulation is very important to link SWE to snow depth measurements</a:t>
            </a:r>
            <a:endParaRPr lang="en-US" sz="2000" dirty="0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395536" y="-27384"/>
            <a:ext cx="8683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Snow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Model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221" y="5387298"/>
            <a:ext cx="33057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S     O     N     D    J      F    M    A    M    J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07361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3563888" y="943000"/>
            <a:ext cx="784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>
              <a:lnSpc>
                <a:spcPct val="104000"/>
              </a:lnSpc>
              <a:buClr>
                <a:srgbClr val="114FFB"/>
              </a:buClr>
              <a:buFont typeface="Arial Black" pitchFamily="34" charset="0"/>
              <a:buNone/>
            </a:pPr>
            <a:r>
              <a:rPr lang="en-GB" sz="2000" b="1" dirty="0">
                <a:solidFill>
                  <a:srgbClr val="0070C0"/>
                </a:solidFill>
                <a:latin typeface="+mn-lt"/>
              </a:rPr>
              <a:t>NOAA/NESDIS </a:t>
            </a:r>
            <a:endParaRPr lang="en-GB" sz="2000" b="1" dirty="0" smtClean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ct val="104000"/>
              </a:lnSpc>
              <a:buClr>
                <a:srgbClr val="114FFB"/>
              </a:buClr>
              <a:buFont typeface="Arial Black" pitchFamily="34" charset="0"/>
              <a:buNone/>
            </a:pPr>
            <a:r>
              <a:rPr lang="en-GB" sz="2000" b="1" dirty="0" smtClean="0">
                <a:solidFill>
                  <a:srgbClr val="0070C0"/>
                </a:solidFill>
                <a:latin typeface="+mn-lt"/>
              </a:rPr>
              <a:t>IMS </a:t>
            </a:r>
            <a:r>
              <a:rPr lang="en-GB" sz="2000" b="1" dirty="0">
                <a:solidFill>
                  <a:srgbClr val="0070C0"/>
                </a:solidFill>
                <a:latin typeface="+mn-lt"/>
              </a:rPr>
              <a:t>Snow extent data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60363" y="904324"/>
            <a:ext cx="8642350" cy="60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>
              <a:lnSpc>
                <a:spcPct val="104000"/>
              </a:lnSpc>
            </a:pPr>
            <a:r>
              <a:rPr lang="en-GB" sz="1800" b="1" dirty="0">
                <a:solidFill>
                  <a:srgbClr val="000000"/>
                </a:solidFill>
                <a:latin typeface="+mn-lt"/>
              </a:rPr>
              <a:t>Interactive </a:t>
            </a:r>
            <a:r>
              <a:rPr lang="en-GB" sz="1800" b="1" dirty="0" err="1">
                <a:solidFill>
                  <a:srgbClr val="000000"/>
                </a:solidFill>
                <a:latin typeface="+mn-lt"/>
              </a:rPr>
              <a:t>Multisensor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Snow and Ice Mapping 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System (IMS)</a:t>
            </a:r>
            <a:endParaRPr lang="en-GB" sz="1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04000"/>
              </a:lnSpc>
              <a:buFont typeface="Times New Roman" pitchFamily="18" charset="0"/>
              <a:buChar char="-"/>
            </a:pPr>
            <a:r>
              <a:rPr lang="en-GB" sz="1800" dirty="0">
                <a:solidFill>
                  <a:srgbClr val="000000"/>
                </a:solidFill>
                <a:latin typeface="+mn-lt"/>
              </a:rPr>
              <a:t> Time sequenced imagery from geostationary satellites</a:t>
            </a:r>
          </a:p>
          <a:p>
            <a:pPr eaLnBrk="1" hangingPunct="1">
              <a:lnSpc>
                <a:spcPct val="104000"/>
              </a:lnSpc>
              <a:buFont typeface="Times New Roman" pitchFamily="18" charset="0"/>
              <a:buChar char="-"/>
            </a:pPr>
            <a:r>
              <a:rPr lang="en-GB" sz="1800" dirty="0">
                <a:solidFill>
                  <a:srgbClr val="000000"/>
                </a:solidFill>
                <a:latin typeface="+mn-lt"/>
              </a:rPr>
              <a:t>  AVHRR,</a:t>
            </a:r>
          </a:p>
          <a:p>
            <a:pPr eaLnBrk="1" hangingPunct="1">
              <a:lnSpc>
                <a:spcPct val="104000"/>
              </a:lnSpc>
              <a:buFont typeface="Times New Roman" pitchFamily="18" charset="0"/>
              <a:buChar char="-"/>
            </a:pPr>
            <a:r>
              <a:rPr lang="en-GB" sz="1800" dirty="0">
                <a:solidFill>
                  <a:srgbClr val="000000"/>
                </a:solidFill>
                <a:latin typeface="+mn-lt"/>
              </a:rPr>
              <a:t>  SSM/I</a:t>
            </a:r>
          </a:p>
          <a:p>
            <a:pPr eaLnBrk="1" hangingPunct="1">
              <a:lnSpc>
                <a:spcPct val="104000"/>
              </a:lnSpc>
              <a:buFont typeface="Times New Roman" pitchFamily="18" charset="0"/>
              <a:buChar char="-"/>
            </a:pPr>
            <a:r>
              <a:rPr lang="en-GB" sz="1800" dirty="0">
                <a:solidFill>
                  <a:srgbClr val="000000"/>
                </a:solidFill>
                <a:latin typeface="+mn-lt"/>
              </a:rPr>
              <a:t>  Station data </a:t>
            </a:r>
          </a:p>
          <a:p>
            <a:pPr eaLnBrk="1" hangingPunct="1">
              <a:lnSpc>
                <a:spcPct val="104000"/>
              </a:lnSpc>
            </a:pPr>
            <a:endParaRPr lang="en-GB" sz="1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04000"/>
              </a:lnSpc>
            </a:pPr>
            <a:r>
              <a:rPr lang="en-GB" sz="1800" b="1" dirty="0">
                <a:solidFill>
                  <a:srgbClr val="000000"/>
                </a:solidFill>
                <a:latin typeface="+mn-lt"/>
              </a:rPr>
              <a:t>Northern Hemisphere product</a:t>
            </a:r>
          </a:p>
          <a:p>
            <a:pPr eaLnBrk="1" hangingPunct="1">
              <a:lnSpc>
                <a:spcPct val="104000"/>
              </a:lnSpc>
              <a:buFont typeface="Times New Roman" pitchFamily="18" charset="0"/>
              <a:buChar char="-"/>
            </a:pPr>
            <a:r>
              <a:rPr lang="en-GB" sz="1800" dirty="0">
                <a:solidFill>
                  <a:srgbClr val="000000"/>
                </a:solidFill>
                <a:latin typeface="+mn-lt"/>
              </a:rPr>
              <a:t>  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Daily</a:t>
            </a:r>
          </a:p>
          <a:p>
            <a:pPr eaLnBrk="1" hangingPunct="1">
              <a:lnSpc>
                <a:spcPct val="104000"/>
              </a:lnSpc>
              <a:buFont typeface="Times New Roman" pitchFamily="18" charset="0"/>
              <a:buChar char="-"/>
            </a:pP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Polar stereographic projection</a:t>
            </a:r>
          </a:p>
          <a:p>
            <a:pPr eaLnBrk="1" hangingPunct="1">
              <a:lnSpc>
                <a:spcPct val="104000"/>
              </a:lnSpc>
              <a:buFont typeface="Times New Roman" pitchFamily="18" charset="0"/>
              <a:buChar char="-"/>
            </a:pPr>
            <a:endParaRPr lang="en-GB" sz="1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04000"/>
              </a:lnSpc>
            </a:pPr>
            <a:endParaRPr lang="en-GB" sz="1800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lnSpc>
                <a:spcPct val="104000"/>
              </a:lnSpc>
            </a:pPr>
            <a:r>
              <a:rPr lang="en-GB" sz="1800" b="1" dirty="0">
                <a:solidFill>
                  <a:schemeClr val="accent2"/>
                </a:solidFill>
                <a:latin typeface="+mn-lt"/>
                <a:cs typeface="Arial" charset="0"/>
              </a:rPr>
              <a:t>Information content: Snow/Snow free</a:t>
            </a:r>
            <a:endParaRPr lang="en-GB" sz="1800" b="1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lnSpc>
                <a:spcPct val="93000"/>
              </a:lnSpc>
            </a:pPr>
            <a:r>
              <a:rPr lang="en-GB" sz="1800" dirty="0">
                <a:solidFill>
                  <a:srgbClr val="000000"/>
                </a:solidFill>
                <a:latin typeface="+mn-lt"/>
                <a:cs typeface="Arial" charset="0"/>
              </a:rPr>
              <a:t>Data used at ECMWF: </a:t>
            </a:r>
          </a:p>
          <a:p>
            <a:pPr eaLnBrk="1" hangingPunct="1">
              <a:lnSpc>
                <a:spcPct val="93000"/>
              </a:lnSpc>
              <a:buFontTx/>
              <a:buChar char="-"/>
            </a:pPr>
            <a:r>
              <a:rPr lang="en-GB" sz="1800" b="1" dirty="0">
                <a:solidFill>
                  <a:srgbClr val="000000"/>
                </a:solidFill>
                <a:latin typeface="+mn-lt"/>
                <a:cs typeface="Arial" charset="0"/>
              </a:rPr>
              <a:t>24km product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Arial" charset="0"/>
              </a:rPr>
              <a:t> (</a:t>
            </a:r>
            <a:r>
              <a:rPr lang="en-GB" sz="1800" dirty="0" smtClean="0">
                <a:solidFill>
                  <a:srgbClr val="000000"/>
                </a:solidFill>
                <a:latin typeface="+mn-lt"/>
                <a:cs typeface="Arial" charset="0"/>
              </a:rPr>
              <a:t>ERA-Interim) </a:t>
            </a:r>
          </a:p>
          <a:p>
            <a:pPr eaLnBrk="1" hangingPunct="1">
              <a:lnSpc>
                <a:spcPct val="93000"/>
              </a:lnSpc>
              <a:buFontTx/>
              <a:buChar char="-"/>
            </a:pPr>
            <a:r>
              <a:rPr lang="en-GB" sz="1800" b="1" dirty="0" smtClean="0">
                <a:solidFill>
                  <a:srgbClr val="000000"/>
                </a:solidFill>
                <a:latin typeface="+mn-lt"/>
                <a:cs typeface="Arial" charset="0"/>
              </a:rPr>
              <a:t>4 </a:t>
            </a:r>
            <a:r>
              <a:rPr lang="en-GB" sz="1800" b="1" dirty="0">
                <a:solidFill>
                  <a:srgbClr val="000000"/>
                </a:solidFill>
                <a:latin typeface="+mn-lt"/>
                <a:cs typeface="Arial" charset="0"/>
              </a:rPr>
              <a:t>km 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  <a:cs typeface="Arial" charset="0"/>
              </a:rPr>
              <a:t>product  </a:t>
            </a:r>
            <a:r>
              <a:rPr lang="en-GB" sz="1800" dirty="0" smtClean="0">
                <a:solidFill>
                  <a:srgbClr val="000000"/>
                </a:solidFill>
                <a:latin typeface="+mn-lt"/>
                <a:cs typeface="Arial" charset="0"/>
              </a:rPr>
              <a:t>(operational NWP, ERA5)</a:t>
            </a:r>
            <a:endParaRPr lang="en-GB" sz="1800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lnSpc>
                <a:spcPct val="104000"/>
              </a:lnSpc>
            </a:pPr>
            <a:endParaRPr lang="en-GB" sz="1800" dirty="0" smtClean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lnSpc>
                <a:spcPct val="104000"/>
              </a:lnSpc>
            </a:pPr>
            <a:endParaRPr lang="en-GB" sz="1800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lnSpc>
                <a:spcPct val="104000"/>
              </a:lnSpc>
            </a:pPr>
            <a:endParaRPr lang="en-GB" sz="1800" dirty="0" smtClean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lnSpc>
                <a:spcPct val="104000"/>
              </a:lnSpc>
            </a:pPr>
            <a:r>
              <a:rPr lang="en-GB" sz="1800" dirty="0" smtClean="0">
                <a:solidFill>
                  <a:srgbClr val="000000"/>
                </a:solidFill>
                <a:latin typeface="+mn-lt"/>
                <a:cs typeface="Arial" charset="0"/>
              </a:rPr>
              <a:t>More 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Arial" charset="0"/>
              </a:rPr>
              <a:t>information at: </a:t>
            </a:r>
            <a:r>
              <a:rPr lang="en-GB" sz="1800" dirty="0">
                <a:solidFill>
                  <a:schemeClr val="accent2"/>
                </a:solidFill>
                <a:latin typeface="+mn-lt"/>
                <a:cs typeface="Arial" charset="0"/>
              </a:rPr>
              <a:t>http://nsidc.org/data/g02156.html</a:t>
            </a:r>
            <a:endParaRPr lang="en-GB" sz="1800" dirty="0">
              <a:solidFill>
                <a:schemeClr val="accent2"/>
              </a:solidFill>
              <a:latin typeface="+mn-lt"/>
              <a:cs typeface="Arial" charset="0"/>
              <a:hlinkClick r:id="rId3"/>
            </a:endParaRPr>
          </a:p>
          <a:p>
            <a:pPr eaLnBrk="1" hangingPunct="1">
              <a:lnSpc>
                <a:spcPct val="104000"/>
              </a:lnSpc>
            </a:pPr>
            <a:endParaRPr lang="en-GB" sz="1800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lnSpc>
                <a:spcPct val="104000"/>
              </a:lnSpc>
            </a:pPr>
            <a:endParaRPr lang="en-GB" sz="18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773238"/>
            <a:ext cx="3590925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5519738" y="5362575"/>
            <a:ext cx="2883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en-GB" sz="1800" b="1" dirty="0">
                <a:solidFill>
                  <a:schemeClr val="tx1"/>
                </a:solidFill>
                <a:latin typeface="+mn-lt"/>
                <a:cs typeface="Arial" charset="0"/>
              </a:rPr>
              <a:t>IMS Snow Cover 5 Feb. 2014</a:t>
            </a:r>
            <a:endParaRPr lang="fr-FR" sz="18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47936" y="6896"/>
            <a:ext cx="8683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Snow Observations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25827"/>
            <a:ext cx="3797123" cy="3703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4999"/>
            <a:ext cx="3765542" cy="3675887"/>
          </a:xfrm>
          <a:prstGeom prst="rect">
            <a:avLst/>
          </a:prstGeom>
        </p:spPr>
      </p:pic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100513" y="693737"/>
            <a:ext cx="18097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FontTx/>
              <a:buNone/>
            </a:pPr>
            <a:endParaRPr lang="en-GB" sz="160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buClrTx/>
              <a:buFontTx/>
              <a:buNone/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5796607" y="1755737"/>
            <a:ext cx="2663825" cy="504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b="1" dirty="0" smtClean="0">
                <a:solidFill>
                  <a:srgbClr val="000000"/>
                </a:solidFill>
              </a:rPr>
              <a:t>2015 </a:t>
            </a:r>
            <a:r>
              <a:rPr lang="en-GB" b="1" dirty="0">
                <a:solidFill>
                  <a:srgbClr val="000000"/>
                </a:solidFill>
              </a:rPr>
              <a:t>01 01 at 06UTC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5458964" y="3356992"/>
            <a:ext cx="193227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dirty="0" smtClean="0">
                <a:solidFill>
                  <a:srgbClr val="000000"/>
                </a:solidFill>
                <a:latin typeface="+mn-lt"/>
              </a:rPr>
              <a:t>National Networks</a:t>
            </a:r>
          </a:p>
          <a:p>
            <a:pPr>
              <a:buClrTx/>
              <a:buFontTx/>
              <a:buNone/>
            </a:pPr>
            <a:r>
              <a:rPr lang="en-GB" dirty="0" smtClean="0">
                <a:solidFill>
                  <a:srgbClr val="000000"/>
                </a:solidFill>
                <a:latin typeface="+mn-lt"/>
              </a:rPr>
              <a:t>Snow data</a:t>
            </a: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547936" y="4826410"/>
            <a:ext cx="4733552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Additional data  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from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national networks  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(7 countries):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Tx/>
              <a:buFontTx/>
              <a:buNone/>
            </a:pP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Sweden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(&gt;300), Romania(78), The Netherlands (33), Denmark (43), Hungary (61), Norway (183), Switzerland (332).</a:t>
            </a:r>
          </a:p>
          <a:p>
            <a:pPr eaLnBrk="1" hangingPunct="1">
              <a:buClrTx/>
              <a:buFontTx/>
              <a:buNone/>
            </a:pPr>
            <a:endParaRPr lang="en-GB" sz="1400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buClrTx/>
              <a:buFont typeface="Wingdings"/>
              <a:buChar char="à"/>
            </a:pP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Dedicated BUFR for additional national data 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659184" y="6089650"/>
            <a:ext cx="409565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1200" b="1" dirty="0">
                <a:solidFill>
                  <a:srgbClr val="595959"/>
                </a:solidFill>
                <a:latin typeface="+mn-lt"/>
              </a:rPr>
              <a:t>(de </a:t>
            </a:r>
            <a:r>
              <a:rPr lang="en-GB" sz="1200" b="1" dirty="0" err="1">
                <a:solidFill>
                  <a:srgbClr val="595959"/>
                </a:solidFill>
                <a:latin typeface="+mn-lt"/>
              </a:rPr>
              <a:t>Rosnay</a:t>
            </a:r>
            <a:r>
              <a:rPr lang="en-GB" sz="1200" b="1" dirty="0">
                <a:solidFill>
                  <a:srgbClr val="595959"/>
                </a:solidFill>
                <a:latin typeface="+mn-lt"/>
              </a:rPr>
              <a:t> et al. ECMWF Res. Memo, R48.3/</a:t>
            </a:r>
            <a:r>
              <a:rPr lang="en-GB" sz="1200" b="1" dirty="0" err="1">
                <a:solidFill>
                  <a:srgbClr val="595959"/>
                </a:solidFill>
                <a:latin typeface="+mn-lt"/>
              </a:rPr>
              <a:t>PdR</a:t>
            </a:r>
            <a:r>
              <a:rPr lang="en-GB" sz="1200" b="1" dirty="0">
                <a:solidFill>
                  <a:srgbClr val="595959"/>
                </a:solidFill>
                <a:latin typeface="+mn-lt"/>
              </a:rPr>
              <a:t>/1139, 2011)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340768"/>
            <a:ext cx="8990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Snow</a:t>
            </a:r>
            <a:endParaRPr lang="en-GB" sz="1200" b="1" dirty="0"/>
          </a:p>
          <a:p>
            <a:r>
              <a:rPr lang="en-GB" sz="1200" b="1" dirty="0" smtClean="0"/>
              <a:t>Depth (cm)</a:t>
            </a:r>
            <a:endParaRPr lang="fr-FR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1124744"/>
            <a:ext cx="351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vailable on the GTS  (Global Telecommunication System)</a:t>
            </a:r>
            <a:endParaRPr lang="fr-FR" dirty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95536" y="476672"/>
            <a:ext cx="8748464" cy="53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lnSpc>
                <a:spcPct val="120000"/>
              </a:lnSpc>
              <a:buClrTx/>
              <a:buFontTx/>
              <a:buNone/>
            </a:pPr>
            <a:r>
              <a:rPr lang="en-GB" sz="2400" b="1" dirty="0">
                <a:solidFill>
                  <a:srgbClr val="0070C0"/>
                </a:solidFill>
                <a:latin typeface="+mj-lt"/>
              </a:rPr>
              <a:t>Snow SYNOP and National Network data</a:t>
            </a: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547936" y="48217"/>
            <a:ext cx="8683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Snow Observations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755576" y="1755737"/>
            <a:ext cx="82295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dirty="0" smtClean="0">
                <a:solidFill>
                  <a:srgbClr val="000000"/>
                </a:solidFill>
                <a:latin typeface="+mn-lt"/>
              </a:rPr>
              <a:t>SYNOP</a:t>
            </a: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230719" y="4826410"/>
            <a:ext cx="205377" cy="15424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508104" y="2967335"/>
            <a:ext cx="8990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Snow</a:t>
            </a:r>
            <a:endParaRPr lang="en-GB" sz="1200" b="1" dirty="0"/>
          </a:p>
          <a:p>
            <a:r>
              <a:rPr lang="en-GB" sz="1200" b="1" dirty="0" smtClean="0"/>
              <a:t>Depth (cm)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2770351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-1332656" y="443016"/>
            <a:ext cx="8695258" cy="50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lnSpc>
                <a:spcPct val="120000"/>
              </a:lnSpc>
              <a:buClrTx/>
              <a:buFontTx/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GTS SYNOP </a:t>
            </a:r>
            <a:r>
              <a:rPr lang="en-GB" sz="2400" b="1" dirty="0">
                <a:solidFill>
                  <a:srgbClr val="0070C0"/>
                </a:solidFill>
                <a:latin typeface="+mj-lt"/>
              </a:rPr>
              <a:t>Snow depth 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availability</a:t>
            </a:r>
            <a:endParaRPr lang="en-GB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547936" y="1017788"/>
            <a:ext cx="7552456" cy="7408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buClrTx/>
              <a:buFontTx/>
              <a:buNone/>
            </a:pPr>
            <a:endParaRPr lang="en-GB" sz="1400" b="1" dirty="0" smtClean="0">
              <a:solidFill>
                <a:srgbClr val="0070C0"/>
              </a:solidFill>
            </a:endParaRPr>
          </a:p>
          <a:p>
            <a:pPr>
              <a:buClrTx/>
              <a:buFontTx/>
              <a:buNone/>
            </a:pPr>
            <a:r>
              <a:rPr lang="en-GB" sz="1400" b="1" dirty="0">
                <a:solidFill>
                  <a:srgbClr val="0070C0"/>
                </a:solidFill>
              </a:rPr>
              <a:t>O</a:t>
            </a:r>
            <a:r>
              <a:rPr lang="en-GB" sz="1400" b="1" dirty="0" smtClean="0">
                <a:solidFill>
                  <a:srgbClr val="0070C0"/>
                </a:solidFill>
              </a:rPr>
              <a:t>perational snow observations:</a:t>
            </a:r>
          </a:p>
          <a:p>
            <a:pPr>
              <a:buClrTx/>
              <a:buFontTx/>
              <a:buNone/>
            </a:pPr>
            <a:r>
              <a:rPr lang="en-GB" sz="1400" b="1" dirty="0" smtClean="0">
                <a:solidFill>
                  <a:srgbClr val="FF0000"/>
                </a:solidFill>
              </a:rPr>
              <a:t>SYNOP + </a:t>
            </a:r>
            <a:r>
              <a:rPr lang="en-GB" sz="1400" b="1" dirty="0">
                <a:solidFill>
                  <a:srgbClr val="FF0000"/>
                </a:solidFill>
              </a:rPr>
              <a:t>N</a:t>
            </a:r>
            <a:r>
              <a:rPr lang="en-GB" sz="1400" b="1" dirty="0" smtClean="0">
                <a:solidFill>
                  <a:srgbClr val="FF0000"/>
                </a:solidFill>
              </a:rPr>
              <a:t>ational BUFR (Nat): </a:t>
            </a:r>
            <a:r>
              <a:rPr lang="en-GB" sz="1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4080" y="971436"/>
            <a:ext cx="232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Status in January 2015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1999" y="2528888"/>
            <a:ext cx="514089" cy="2227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6249300" y="2725097"/>
            <a:ext cx="2737936" cy="2031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Gaps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 USA, China and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southern hemisphere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/>
              <a:t>NRT data exist</a:t>
            </a:r>
            <a:r>
              <a:rPr lang="en-GB" dirty="0"/>
              <a:t> </a:t>
            </a:r>
            <a:r>
              <a:rPr lang="en-GB" dirty="0" smtClean="0"/>
              <a:t>and is available</a:t>
            </a:r>
            <a:r>
              <a:rPr lang="en-GB" dirty="0"/>
              <a:t> </a:t>
            </a:r>
            <a:r>
              <a:rPr lang="en-GB" dirty="0" smtClean="0"/>
              <a:t>(more than 20000 station in the US) </a:t>
            </a:r>
          </a:p>
          <a:p>
            <a:r>
              <a:rPr lang="en-GB" dirty="0" smtClean="0"/>
              <a:t>But it is not on the GTS for NWP applications.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485800" y="5423507"/>
            <a:ext cx="8460431" cy="1017844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WMO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Members States encouraged to put their snow depth data on the GTS </a:t>
            </a:r>
            <a:endParaRPr lang="fr-FR" sz="2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BUFR template for national data approved by WMO in April 2014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WMO GCW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Snow Watch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initiative on snow reporting, (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Brun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et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 2013)</a:t>
            </a: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547936" y="48217"/>
            <a:ext cx="8683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Snow Observations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2" y="2020428"/>
            <a:ext cx="5711814" cy="3352788"/>
          </a:xfrm>
          <a:prstGeom prst="rect">
            <a:avLst/>
          </a:prstGeom>
        </p:spPr>
      </p:pic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1314020" y="3140968"/>
            <a:ext cx="1080120" cy="489325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4181833" y="3212976"/>
            <a:ext cx="930226" cy="432048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300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MWF_Template white with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ECMWF_Template white with bar</Template>
  <TotalTime>15814</TotalTime>
  <Words>1279</Words>
  <Application>Microsoft Macintosh PowerPoint</Application>
  <PresentationFormat>On-screen Show (4:3)</PresentationFormat>
  <Paragraphs>251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ECMWF_Template white with bar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De-Rosnay</dc:creator>
  <cp:lastModifiedBy>Patricia De Rosnay</cp:lastModifiedBy>
  <cp:revision>254</cp:revision>
  <cp:lastPrinted>2014-11-04T10:55:24Z</cp:lastPrinted>
  <dcterms:created xsi:type="dcterms:W3CDTF">2014-07-09T14:35:27Z</dcterms:created>
  <dcterms:modified xsi:type="dcterms:W3CDTF">2016-06-13T22:53:32Z</dcterms:modified>
</cp:coreProperties>
</file>