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9" r:id="rId4"/>
    <p:sldId id="258" r:id="rId5"/>
    <p:sldId id="261" r:id="rId6"/>
    <p:sldId id="265" r:id="rId7"/>
    <p:sldId id="267" r:id="rId8"/>
    <p:sldId id="263" r:id="rId9"/>
    <p:sldId id="260" r:id="rId10"/>
    <p:sldId id="266" r:id="rId11"/>
    <p:sldId id="272" r:id="rId12"/>
    <p:sldId id="273" r:id="rId13"/>
    <p:sldId id="274" r:id="rId14"/>
    <p:sldId id="270" r:id="rId15"/>
    <p:sldId id="268"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88" autoAdjust="0"/>
    <p:restoredTop sz="94660"/>
  </p:normalViewPr>
  <p:slideViewPr>
    <p:cSldViewPr>
      <p:cViewPr varScale="1">
        <p:scale>
          <a:sx n="83" d="100"/>
          <a:sy n="83" d="100"/>
        </p:scale>
        <p:origin x="24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D80EC8-2FEC-44D6-AE48-B1479046BC3D}" type="datetimeFigureOut">
              <a:rPr kumimoji="1" lang="ja-JP" altLang="en-US" smtClean="0"/>
              <a:pPr/>
              <a:t>2014/1/21</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2AF109-65F9-4CE3-A3CB-4EE4F37CB93C}" type="slidenum">
              <a:rPr kumimoji="1" lang="ja-JP" altLang="en-US" smtClean="0"/>
              <a:pPr/>
              <a:t>‹#›</a:t>
            </a:fld>
            <a:endParaRPr kumimoji="1" lang="ja-JP" altLang="en-US"/>
          </a:p>
        </p:txBody>
      </p:sp>
    </p:spTree>
    <p:extLst>
      <p:ext uri="{BB962C8B-B14F-4D97-AF65-F5344CB8AC3E}">
        <p14:creationId xmlns:p14="http://schemas.microsoft.com/office/powerpoint/2010/main" val="26450892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D2B749-A505-4F55-8AA3-7E78676E225C}" type="slidenum">
              <a:rPr lang="ja-JP" altLang="en-US"/>
              <a:pPr>
                <a:defRPr/>
              </a:pPr>
              <a:t>7</a:t>
            </a:fld>
            <a:endParaRPr lang="en-US" altLang="ja-JP"/>
          </a:p>
        </p:txBody>
      </p:sp>
      <p:sp>
        <p:nvSpPr>
          <p:cNvPr id="30723" name="Rectangle 2"/>
          <p:cNvSpPr>
            <a:spLocks noGrp="1" noRot="1" noChangeAspect="1" noChangeArrowheads="1" noTextEdit="1"/>
          </p:cNvSpPr>
          <p:nvPr>
            <p:ph type="sldImg"/>
          </p:nvPr>
        </p:nvSpPr>
        <p:spPr>
          <a:xfrm>
            <a:off x="1143000" y="685800"/>
            <a:ext cx="4573588" cy="3429000"/>
          </a:xfrm>
          <a:ln/>
        </p:spPr>
      </p:sp>
      <p:sp>
        <p:nvSpPr>
          <p:cNvPr id="30724" name="Rectangle 3"/>
          <p:cNvSpPr>
            <a:spLocks noGrp="1" noChangeArrowheads="1"/>
          </p:cNvSpPr>
          <p:nvPr>
            <p:ph type="body" idx="1"/>
          </p:nvPr>
        </p:nvSpPr>
        <p:spPr>
          <a:noFill/>
          <a:ln/>
        </p:spPr>
        <p:txBody>
          <a:bodyPr/>
          <a:lstStyle/>
          <a:p>
            <a:endParaRPr lang="ja-JP" altLang="en-US" smtClean="0">
              <a:latin typeface="Arial" charset="0"/>
            </a:endParaRPr>
          </a:p>
        </p:txBody>
      </p:sp>
    </p:spTree>
    <p:extLst>
      <p:ext uri="{BB962C8B-B14F-4D97-AF65-F5344CB8AC3E}">
        <p14:creationId xmlns:p14="http://schemas.microsoft.com/office/powerpoint/2010/main" val="165653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BBDAC-09F7-4B2C-9A34-483862766BDE}" type="slidenum">
              <a:rPr lang="en-US" altLang="ja-JP"/>
              <a:pPr/>
              <a:t>8</a:t>
            </a:fld>
            <a:endParaRPr lang="en-US" altLang="ja-JP"/>
          </a:p>
        </p:txBody>
      </p:sp>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55809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21478F6-D67B-44EB-8E0B-99EF0BB525A9}" type="datetimeFigureOut">
              <a:rPr kumimoji="1" lang="ja-JP" altLang="en-US" smtClean="0"/>
              <a:pPr/>
              <a:t>2014/1/21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5C3BED-8909-46F4-955E-FDA25167C6C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21478F6-D67B-44EB-8E0B-99EF0BB525A9}" type="datetimeFigureOut">
              <a:rPr kumimoji="1" lang="ja-JP" altLang="en-US" smtClean="0"/>
              <a:pPr/>
              <a:t>2014/1/21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5C3BED-8909-46F4-955E-FDA25167C6C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21478F6-D67B-44EB-8E0B-99EF0BB525A9}" type="datetimeFigureOut">
              <a:rPr kumimoji="1" lang="ja-JP" altLang="en-US" smtClean="0"/>
              <a:pPr/>
              <a:t>2014/1/21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5C3BED-8909-46F4-955E-FDA25167C6C1}"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51575"/>
            <a:ext cx="2133600" cy="476250"/>
          </a:xfrm>
        </p:spPr>
        <p:txBody>
          <a:bodyPr/>
          <a:lstStyle>
            <a:lvl1pPr>
              <a:defRPr/>
            </a:lvl1pPr>
          </a:lstStyle>
          <a:p>
            <a:endParaRPr lang="en-US" altLang="ja-JP"/>
          </a:p>
        </p:txBody>
      </p:sp>
      <p:sp>
        <p:nvSpPr>
          <p:cNvPr id="4" name="スライド番号プレースホルダ 3"/>
          <p:cNvSpPr>
            <a:spLocks noGrp="1"/>
          </p:cNvSpPr>
          <p:nvPr>
            <p:ph type="sldNum" sz="quarter" idx="11"/>
          </p:nvPr>
        </p:nvSpPr>
        <p:spPr>
          <a:xfrm>
            <a:off x="6553200" y="6248400"/>
            <a:ext cx="2133600" cy="476250"/>
          </a:xfrm>
        </p:spPr>
        <p:txBody>
          <a:bodyPr/>
          <a:lstStyle>
            <a:lvl1pPr>
              <a:defRPr/>
            </a:lvl1pPr>
          </a:lstStyle>
          <a:p>
            <a:fld id="{9ECEA22F-E72D-45A4-B048-C3B006EB91E4}" type="slidenum">
              <a:rPr lang="en-US" altLang="ja-JP"/>
              <a:pPr/>
              <a:t>‹#›</a:t>
            </a:fld>
            <a:endParaRPr lang="en-US" altLang="ja-JP"/>
          </a:p>
        </p:txBody>
      </p:sp>
      <p:sp>
        <p:nvSpPr>
          <p:cNvPr id="5" name="フッター プレースホルダ 4"/>
          <p:cNvSpPr>
            <a:spLocks noGrp="1"/>
          </p:cNvSpPr>
          <p:nvPr>
            <p:ph type="ftr" sz="quarter" idx="12"/>
          </p:nvPr>
        </p:nvSpPr>
        <p:spPr>
          <a:xfrm>
            <a:off x="3124200" y="6248400"/>
            <a:ext cx="2895600" cy="476250"/>
          </a:xfrm>
        </p:spPr>
        <p:txBody>
          <a:bodyPr/>
          <a:lstStyle>
            <a:lvl1pPr>
              <a:defRPr/>
            </a:lvl1pPr>
          </a:lstStyle>
          <a:p>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21478F6-D67B-44EB-8E0B-99EF0BB525A9}" type="datetimeFigureOut">
              <a:rPr kumimoji="1" lang="ja-JP" altLang="en-US" smtClean="0"/>
              <a:pPr/>
              <a:t>2014/1/21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5C3BED-8909-46F4-955E-FDA25167C6C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21478F6-D67B-44EB-8E0B-99EF0BB525A9}" type="datetimeFigureOut">
              <a:rPr kumimoji="1" lang="ja-JP" altLang="en-US" smtClean="0"/>
              <a:pPr/>
              <a:t>2014/1/21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95C3BED-8909-46F4-955E-FDA25167C6C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21478F6-D67B-44EB-8E0B-99EF0BB525A9}" type="datetimeFigureOut">
              <a:rPr kumimoji="1" lang="ja-JP" altLang="en-US" smtClean="0"/>
              <a:pPr/>
              <a:t>2014/1/21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95C3BED-8909-46F4-955E-FDA25167C6C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21478F6-D67B-44EB-8E0B-99EF0BB525A9}" type="datetimeFigureOut">
              <a:rPr kumimoji="1" lang="ja-JP" altLang="en-US" smtClean="0"/>
              <a:pPr/>
              <a:t>2014/1/21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95C3BED-8909-46F4-955E-FDA25167C6C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21478F6-D67B-44EB-8E0B-99EF0BB525A9}" type="datetimeFigureOut">
              <a:rPr kumimoji="1" lang="ja-JP" altLang="en-US" smtClean="0"/>
              <a:pPr/>
              <a:t>2014/1/21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95C3BED-8909-46F4-955E-FDA25167C6C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21478F6-D67B-44EB-8E0B-99EF0BB525A9}" type="datetimeFigureOut">
              <a:rPr kumimoji="1" lang="ja-JP" altLang="en-US" smtClean="0"/>
              <a:pPr/>
              <a:t>2014/1/21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95C3BED-8909-46F4-955E-FDA25167C6C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21478F6-D67B-44EB-8E0B-99EF0BB525A9}" type="datetimeFigureOut">
              <a:rPr kumimoji="1" lang="ja-JP" altLang="en-US" smtClean="0"/>
              <a:pPr/>
              <a:t>2014/1/21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95C3BED-8909-46F4-955E-FDA25167C6C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21478F6-D67B-44EB-8E0B-99EF0BB525A9}" type="datetimeFigureOut">
              <a:rPr kumimoji="1" lang="ja-JP" altLang="en-US" smtClean="0"/>
              <a:pPr/>
              <a:t>2014/1/21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95C3BED-8909-46F4-955E-FDA25167C6C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478F6-D67B-44EB-8E0B-99EF0BB525A9}" type="datetimeFigureOut">
              <a:rPr kumimoji="1" lang="ja-JP" altLang="en-US" smtClean="0"/>
              <a:pPr/>
              <a:t>2014/1/21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C3BED-8909-46F4-955E-FDA25167C6C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56792"/>
            <a:ext cx="7772400" cy="1944216"/>
          </a:xfrm>
        </p:spPr>
        <p:txBody>
          <a:bodyPr>
            <a:normAutofit/>
          </a:bodyPr>
          <a:lstStyle/>
          <a:p>
            <a:r>
              <a:rPr lang="en-US" altLang="ja-JP" dirty="0" smtClean="0"/>
              <a:t>Principles for a design of </a:t>
            </a:r>
            <a:r>
              <a:rPr lang="en-US" altLang="ja-JP" dirty="0" err="1" smtClean="0"/>
              <a:t>CryoNet</a:t>
            </a:r>
            <a:r>
              <a:rPr lang="en-US" altLang="ja-JP" dirty="0" smtClean="0"/>
              <a:t/>
            </a:r>
            <a:br>
              <a:rPr lang="en-US" altLang="ja-JP" dirty="0" smtClean="0"/>
            </a:br>
            <a:r>
              <a:rPr lang="en-US" altLang="ja-JP" sz="3100" dirty="0" smtClean="0"/>
              <a:t>Introduction of o</a:t>
            </a:r>
            <a:r>
              <a:rPr kumimoji="1" lang="en-US" altLang="ja-JP" sz="3100" dirty="0" smtClean="0"/>
              <a:t>ther Project </a:t>
            </a:r>
            <a:r>
              <a:rPr lang="en-US" altLang="ja-JP" sz="3100" dirty="0" smtClean="0"/>
              <a:t>GEOSS/AWCI, </a:t>
            </a:r>
            <a:r>
              <a:rPr lang="en-US" altLang="ja-JP" sz="3100" dirty="0" smtClean="0"/>
              <a:t/>
            </a:r>
            <a:br>
              <a:rPr lang="en-US" altLang="ja-JP" sz="3100" dirty="0" smtClean="0"/>
            </a:br>
            <a:r>
              <a:rPr lang="en-US" altLang="ja-JP" sz="3100" dirty="0" smtClean="0"/>
              <a:t>similar to GCW</a:t>
            </a:r>
            <a:endParaRPr kumimoji="1" lang="ja-JP" altLang="en-US" dirty="0"/>
          </a:p>
        </p:txBody>
      </p:sp>
      <p:sp>
        <p:nvSpPr>
          <p:cNvPr id="3" name="サブタイトル 2"/>
          <p:cNvSpPr>
            <a:spLocks noGrp="1"/>
          </p:cNvSpPr>
          <p:nvPr>
            <p:ph type="subTitle" idx="1"/>
          </p:nvPr>
        </p:nvSpPr>
        <p:spPr>
          <a:xfrm>
            <a:off x="1371600" y="4437112"/>
            <a:ext cx="6400800" cy="1752600"/>
          </a:xfrm>
        </p:spPr>
        <p:txBody>
          <a:bodyPr/>
          <a:lstStyle/>
          <a:p>
            <a:r>
              <a:rPr kumimoji="1" lang="en-US" altLang="ja-JP" dirty="0" smtClean="0"/>
              <a:t>Hironori Yabuki </a:t>
            </a:r>
            <a:r>
              <a:rPr kumimoji="1" lang="ja-JP" altLang="en-US" dirty="0" smtClean="0"/>
              <a:t>・</a:t>
            </a:r>
            <a:r>
              <a:rPr kumimoji="1" lang="en-US" altLang="ja-JP" dirty="0" smtClean="0"/>
              <a:t>Tetsuo</a:t>
            </a:r>
            <a:r>
              <a:rPr kumimoji="1" lang="ja-JP" altLang="en-US" dirty="0" smtClean="0"/>
              <a:t> </a:t>
            </a:r>
            <a:r>
              <a:rPr kumimoji="1" lang="en-US" altLang="ja-JP" dirty="0" err="1" smtClean="0"/>
              <a:t>Ohata</a:t>
            </a:r>
            <a:endParaRPr kumimoji="1" lang="en-US" altLang="ja-JP" dirty="0" smtClean="0"/>
          </a:p>
          <a:p>
            <a:r>
              <a:rPr lang="en-US" altLang="ja-JP" dirty="0" smtClean="0"/>
              <a:t>Japan Agency for Marine-Earth Science and Technology(JAMSTEC)</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539552" y="404664"/>
            <a:ext cx="7488832" cy="5253793"/>
          </a:xfrm>
          <a:prstGeom prst="rect">
            <a:avLst/>
          </a:prstGeom>
          <a:noFill/>
          <a:ln w="9525">
            <a:noFill/>
            <a:miter lim="800000"/>
            <a:headEnd/>
            <a:tailEnd/>
          </a:ln>
        </p:spPr>
      </p:pic>
      <p:sp>
        <p:nvSpPr>
          <p:cNvPr id="3" name="正方形/長方形 2"/>
          <p:cNvSpPr/>
          <p:nvPr/>
        </p:nvSpPr>
        <p:spPr>
          <a:xfrm>
            <a:off x="467544" y="5805264"/>
            <a:ext cx="7848872" cy="677108"/>
          </a:xfrm>
          <a:prstGeom prst="rect">
            <a:avLst/>
          </a:prstGeom>
        </p:spPr>
        <p:txBody>
          <a:bodyPr wrap="square">
            <a:spAutoFit/>
          </a:bodyPr>
          <a:lstStyle/>
          <a:p>
            <a:r>
              <a:rPr lang="en-US" altLang="ja-JP" dirty="0" smtClean="0"/>
              <a:t>The </a:t>
            </a:r>
            <a:r>
              <a:rPr lang="en-US" altLang="ja-JP" sz="2000" b="1" dirty="0" smtClean="0"/>
              <a:t>GEOSS/AWCI</a:t>
            </a:r>
            <a:r>
              <a:rPr lang="en-US" altLang="ja-JP" b="1" dirty="0" smtClean="0">
                <a:solidFill>
                  <a:srgbClr val="FF0000"/>
                </a:solidFill>
              </a:rPr>
              <a:t> </a:t>
            </a:r>
            <a:r>
              <a:rPr lang="en-US" altLang="ja-JP" dirty="0" smtClean="0"/>
              <a:t>is a new type of an integrated scientific challenge in cooperation with meteorological and hydrological bureaus and space agencies.</a:t>
            </a:r>
            <a:endParaRPr lang="ja-JP" altLang="en-US" dirty="0"/>
          </a:p>
        </p:txBody>
      </p:sp>
      <p:sp>
        <p:nvSpPr>
          <p:cNvPr id="4" name="角丸四角形 3"/>
          <p:cNvSpPr/>
          <p:nvPr/>
        </p:nvSpPr>
        <p:spPr>
          <a:xfrm>
            <a:off x="6516216" y="3212976"/>
            <a:ext cx="1440160"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z="1400" b="1" dirty="0" smtClean="0"/>
              <a:t>Water Resource Management</a:t>
            </a:r>
            <a:endParaRPr kumimoji="1" lang="ja-JP" altLang="en-US" sz="1400" b="1" dirty="0"/>
          </a:p>
        </p:txBody>
      </p:sp>
      <p:sp>
        <p:nvSpPr>
          <p:cNvPr id="5" name="角丸四角形 4"/>
          <p:cNvSpPr/>
          <p:nvPr/>
        </p:nvSpPr>
        <p:spPr>
          <a:xfrm>
            <a:off x="6300192" y="4869160"/>
            <a:ext cx="1728192"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z="1400" b="1" dirty="0" smtClean="0"/>
              <a:t>Flood/Inundations</a:t>
            </a:r>
          </a:p>
          <a:p>
            <a:pPr algn="ctr"/>
            <a:r>
              <a:rPr lang="en-US" altLang="ja-JP" sz="1400" b="1" dirty="0" smtClean="0"/>
              <a:t>Evacuation</a:t>
            </a:r>
          </a:p>
          <a:p>
            <a:pPr algn="ctr"/>
            <a:r>
              <a:rPr kumimoji="1" lang="en-US" altLang="ja-JP" sz="1400" b="1" dirty="0" smtClean="0"/>
              <a:t>Instruction</a:t>
            </a:r>
            <a:endParaRPr kumimoji="1" lang="ja-JP" altLang="en-US" sz="1400" b="1" dirty="0"/>
          </a:p>
        </p:txBody>
      </p:sp>
      <p:sp>
        <p:nvSpPr>
          <p:cNvPr id="7" name="角丸四角形 6"/>
          <p:cNvSpPr/>
          <p:nvPr/>
        </p:nvSpPr>
        <p:spPr>
          <a:xfrm>
            <a:off x="4644008" y="5157192"/>
            <a:ext cx="1584176" cy="4320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z="1400" b="1" dirty="0" smtClean="0"/>
              <a:t>Flood Prediction</a:t>
            </a:r>
            <a:endParaRPr kumimoji="1" lang="ja-JP" altLang="en-US" sz="1400" b="1" dirty="0"/>
          </a:p>
        </p:txBody>
      </p:sp>
      <p:sp>
        <p:nvSpPr>
          <p:cNvPr id="8" name="角丸四角形 7"/>
          <p:cNvSpPr/>
          <p:nvPr/>
        </p:nvSpPr>
        <p:spPr>
          <a:xfrm>
            <a:off x="2843808" y="5085184"/>
            <a:ext cx="1440160"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z="1400" b="1" dirty="0" smtClean="0"/>
              <a:t>Heavy Rainfall</a:t>
            </a:r>
          </a:p>
          <a:p>
            <a:pPr algn="ctr"/>
            <a:r>
              <a:rPr lang="en-US" altLang="ja-JP" sz="1400" b="1" dirty="0" smtClean="0"/>
              <a:t>Prediction</a:t>
            </a:r>
            <a:endParaRPr kumimoji="1" lang="ja-JP" altLang="en-US"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107504" y="692696"/>
            <a:ext cx="8928992" cy="610704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2800" dirty="0" smtClean="0"/>
              <a:t>Global </a:t>
            </a:r>
            <a:r>
              <a:rPr lang="en-US" altLang="ja-JP" sz="2800" dirty="0"/>
              <a:t>warming</a:t>
            </a:r>
            <a:endParaRPr kumimoji="1" lang="ja-JP" altLang="en-US" sz="2800" dirty="0"/>
          </a:p>
        </p:txBody>
      </p:sp>
      <p:sp>
        <p:nvSpPr>
          <p:cNvPr id="15" name="角丸四角形 14"/>
          <p:cNvSpPr/>
          <p:nvPr/>
        </p:nvSpPr>
        <p:spPr>
          <a:xfrm>
            <a:off x="251520" y="764704"/>
            <a:ext cx="3672408" cy="5040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dirty="0" smtClean="0"/>
              <a:t>GCW</a:t>
            </a:r>
            <a:r>
              <a:rPr kumimoji="1" lang="ja-JP" altLang="en-US" dirty="0" smtClean="0"/>
              <a:t> </a:t>
            </a:r>
            <a:r>
              <a:rPr kumimoji="1" lang="en-US" altLang="ja-JP" dirty="0" err="1" smtClean="0"/>
              <a:t>Cryonet</a:t>
            </a:r>
            <a:r>
              <a:rPr kumimoji="1" lang="en-US" altLang="ja-JP" dirty="0" smtClean="0"/>
              <a:t> Contributed Site</a:t>
            </a:r>
            <a:r>
              <a:rPr kumimoji="1" lang="ja-JP" altLang="en-US" dirty="0" smtClean="0"/>
              <a:t> </a:t>
            </a:r>
            <a:endParaRPr kumimoji="1" lang="ja-JP" altLang="en-US" dirty="0"/>
          </a:p>
        </p:txBody>
      </p:sp>
      <p:sp>
        <p:nvSpPr>
          <p:cNvPr id="16" name="角丸四角形 15"/>
          <p:cNvSpPr/>
          <p:nvPr/>
        </p:nvSpPr>
        <p:spPr>
          <a:xfrm>
            <a:off x="520518" y="1796415"/>
            <a:ext cx="3187386"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Glacier, Ice Sheet melting Data</a:t>
            </a:r>
            <a:endParaRPr kumimoji="1" lang="ja-JP" altLang="en-US" dirty="0"/>
          </a:p>
        </p:txBody>
      </p:sp>
      <p:sp>
        <p:nvSpPr>
          <p:cNvPr id="17" name="角丸四角形 16"/>
          <p:cNvSpPr/>
          <p:nvPr/>
        </p:nvSpPr>
        <p:spPr>
          <a:xfrm>
            <a:off x="1410489" y="2737431"/>
            <a:ext cx="1354470" cy="531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smtClean="0"/>
              <a:t>GCM</a:t>
            </a:r>
            <a:endParaRPr kumimoji="1" lang="ja-JP" altLang="en-US" dirty="0"/>
          </a:p>
        </p:txBody>
      </p:sp>
      <p:sp>
        <p:nvSpPr>
          <p:cNvPr id="18" name="角丸四角形 17"/>
          <p:cNvSpPr/>
          <p:nvPr/>
        </p:nvSpPr>
        <p:spPr>
          <a:xfrm>
            <a:off x="1094800" y="3769142"/>
            <a:ext cx="2038822" cy="5040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ja-JP" dirty="0" smtClean="0"/>
              <a:t>Sea level raising</a:t>
            </a:r>
            <a:endParaRPr kumimoji="1" lang="ja-JP" altLang="en-US" dirty="0"/>
          </a:p>
        </p:txBody>
      </p:sp>
      <p:sp>
        <p:nvSpPr>
          <p:cNvPr id="19" name="角丸四角形 18"/>
          <p:cNvSpPr/>
          <p:nvPr/>
        </p:nvSpPr>
        <p:spPr>
          <a:xfrm>
            <a:off x="520518" y="4737302"/>
            <a:ext cx="3187386"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smtClean="0"/>
              <a:t>Risk assessment of </a:t>
            </a:r>
          </a:p>
          <a:p>
            <a:pPr algn="ctr"/>
            <a:r>
              <a:rPr kumimoji="1" lang="en-US" altLang="ja-JP" dirty="0" smtClean="0"/>
              <a:t>Pacific Ocean </a:t>
            </a:r>
            <a:r>
              <a:rPr lang="en-US" altLang="ja-JP" dirty="0" smtClean="0"/>
              <a:t>island </a:t>
            </a:r>
            <a:r>
              <a:rPr kumimoji="1" lang="en-US" altLang="ja-JP" dirty="0" smtClean="0"/>
              <a:t>country  </a:t>
            </a:r>
            <a:endParaRPr kumimoji="1" lang="ja-JP" altLang="en-US" dirty="0"/>
          </a:p>
        </p:txBody>
      </p:sp>
      <p:sp>
        <p:nvSpPr>
          <p:cNvPr id="20" name="角丸四角形 19"/>
          <p:cNvSpPr/>
          <p:nvPr/>
        </p:nvSpPr>
        <p:spPr>
          <a:xfrm>
            <a:off x="5148064" y="764704"/>
            <a:ext cx="3672408" cy="5040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dirty="0" smtClean="0"/>
              <a:t>GEOSS/AWCI contributed Site</a:t>
            </a:r>
            <a:endParaRPr kumimoji="1" lang="ja-JP" altLang="en-US" dirty="0"/>
          </a:p>
        </p:txBody>
      </p:sp>
      <p:sp>
        <p:nvSpPr>
          <p:cNvPr id="21" name="角丸四角形 20"/>
          <p:cNvSpPr/>
          <p:nvPr/>
        </p:nvSpPr>
        <p:spPr>
          <a:xfrm>
            <a:off x="5417062" y="1796415"/>
            <a:ext cx="3187386"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dirty="0" smtClean="0"/>
              <a:t>River discharge, precipitation, </a:t>
            </a:r>
          </a:p>
          <a:p>
            <a:pPr algn="ctr"/>
            <a:r>
              <a:rPr kumimoji="1" lang="en-US" altLang="ja-JP" dirty="0" smtClean="0"/>
              <a:t>meteorological data</a:t>
            </a:r>
            <a:endParaRPr kumimoji="1" lang="ja-JP" altLang="en-US" dirty="0"/>
          </a:p>
        </p:txBody>
      </p:sp>
      <p:sp>
        <p:nvSpPr>
          <p:cNvPr id="22" name="角丸四角形 21"/>
          <p:cNvSpPr/>
          <p:nvPr/>
        </p:nvSpPr>
        <p:spPr>
          <a:xfrm>
            <a:off x="5652120" y="2737431"/>
            <a:ext cx="2736304" cy="531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smtClean="0"/>
              <a:t>Regional hydrological Model</a:t>
            </a:r>
            <a:endParaRPr kumimoji="1" lang="ja-JP" altLang="en-US" dirty="0"/>
          </a:p>
        </p:txBody>
      </p:sp>
      <p:sp>
        <p:nvSpPr>
          <p:cNvPr id="23" name="角丸四角形 22"/>
          <p:cNvSpPr/>
          <p:nvPr/>
        </p:nvSpPr>
        <p:spPr>
          <a:xfrm>
            <a:off x="5991344" y="3769142"/>
            <a:ext cx="2038822" cy="5040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ja-JP" dirty="0" smtClean="0"/>
              <a:t>Flood prediction</a:t>
            </a:r>
            <a:endParaRPr kumimoji="1" lang="ja-JP" altLang="en-US" dirty="0"/>
          </a:p>
        </p:txBody>
      </p:sp>
      <p:sp>
        <p:nvSpPr>
          <p:cNvPr id="24" name="角丸四角形 23"/>
          <p:cNvSpPr/>
          <p:nvPr/>
        </p:nvSpPr>
        <p:spPr>
          <a:xfrm>
            <a:off x="5417062" y="4737302"/>
            <a:ext cx="3187386"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en-US" altLang="ja-JP" dirty="0" smtClean="0"/>
              <a:t>Water resource Management</a:t>
            </a:r>
            <a:endParaRPr kumimoji="1" lang="ja-JP" altLang="en-US" dirty="0"/>
          </a:p>
        </p:txBody>
      </p:sp>
      <p:sp>
        <p:nvSpPr>
          <p:cNvPr id="25" name="下矢印 24"/>
          <p:cNvSpPr/>
          <p:nvPr/>
        </p:nvSpPr>
        <p:spPr>
          <a:xfrm>
            <a:off x="1799692" y="1268760"/>
            <a:ext cx="504056" cy="527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6732240" y="1268760"/>
            <a:ext cx="504056" cy="527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a:off x="1871700" y="2324064"/>
            <a:ext cx="432048" cy="436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1880185" y="3265086"/>
            <a:ext cx="46805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8"/>
          <p:cNvSpPr/>
          <p:nvPr/>
        </p:nvSpPr>
        <p:spPr>
          <a:xfrm>
            <a:off x="1880185" y="4296797"/>
            <a:ext cx="468052" cy="440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9"/>
          <p:cNvSpPr/>
          <p:nvPr/>
        </p:nvSpPr>
        <p:spPr>
          <a:xfrm>
            <a:off x="6791779" y="3268988"/>
            <a:ext cx="46805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下矢印 30"/>
          <p:cNvSpPr/>
          <p:nvPr/>
        </p:nvSpPr>
        <p:spPr>
          <a:xfrm>
            <a:off x="6791779" y="4300699"/>
            <a:ext cx="468052" cy="440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下矢印 31"/>
          <p:cNvSpPr/>
          <p:nvPr/>
        </p:nvSpPr>
        <p:spPr>
          <a:xfrm>
            <a:off x="6768244" y="2324064"/>
            <a:ext cx="432048" cy="4369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376502" y="5877272"/>
            <a:ext cx="3547426" cy="83275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dirty="0"/>
              <a:t>Merit is in </a:t>
            </a:r>
            <a:r>
              <a:rPr lang="en-US" altLang="ja-JP" b="1" dirty="0"/>
              <a:t>other country</a:t>
            </a:r>
          </a:p>
          <a:p>
            <a:pPr algn="ctr"/>
            <a:r>
              <a:rPr lang="en-US" altLang="ja-JP" dirty="0"/>
              <a:t>What is Data </a:t>
            </a:r>
            <a:r>
              <a:rPr lang="en-US" altLang="ja-JP" dirty="0" smtClean="0"/>
              <a:t>contributor </a:t>
            </a:r>
            <a:r>
              <a:rPr lang="en-US" altLang="ja-JP" dirty="0"/>
              <a:t>merit? </a:t>
            </a:r>
            <a:endParaRPr lang="ja-JP" altLang="en-US" dirty="0"/>
          </a:p>
        </p:txBody>
      </p:sp>
      <p:sp>
        <p:nvSpPr>
          <p:cNvPr id="36" name="正方形/長方形 35"/>
          <p:cNvSpPr/>
          <p:nvPr/>
        </p:nvSpPr>
        <p:spPr>
          <a:xfrm>
            <a:off x="5210555" y="5877271"/>
            <a:ext cx="3547426" cy="832757"/>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ja-JP" dirty="0"/>
              <a:t>Merit is in a Data contributor</a:t>
            </a:r>
            <a:endParaRPr lang="ja-JP" altLang="en-US" dirty="0"/>
          </a:p>
        </p:txBody>
      </p:sp>
      <p:sp>
        <p:nvSpPr>
          <p:cNvPr id="37" name="テキスト ボックス 36"/>
          <p:cNvSpPr txBox="1"/>
          <p:nvPr/>
        </p:nvSpPr>
        <p:spPr>
          <a:xfrm>
            <a:off x="251520" y="166178"/>
            <a:ext cx="8208912" cy="584775"/>
          </a:xfrm>
          <a:prstGeom prst="rect">
            <a:avLst/>
          </a:prstGeom>
          <a:noFill/>
        </p:spPr>
        <p:txBody>
          <a:bodyPr wrap="square" rtlCol="0">
            <a:spAutoFit/>
          </a:bodyPr>
          <a:lstStyle/>
          <a:p>
            <a:pPr algn="ctr"/>
            <a:r>
              <a:rPr kumimoji="1" lang="en-US" altLang="ja-JP" sz="2400" b="1" dirty="0" smtClean="0"/>
              <a:t>The difference of </a:t>
            </a:r>
            <a:r>
              <a:rPr kumimoji="1" lang="en-US" altLang="ja-JP" sz="3200" b="1" dirty="0" smtClean="0"/>
              <a:t>GCW</a:t>
            </a:r>
            <a:r>
              <a:rPr kumimoji="1" lang="en-US" altLang="ja-JP" sz="2400" b="1" dirty="0" smtClean="0"/>
              <a:t> and GEOSS/AWCI</a:t>
            </a:r>
            <a:endParaRPr kumimoji="1" lang="ja-JP" altLang="en-US" sz="2400" b="1" dirty="0"/>
          </a:p>
        </p:txBody>
      </p:sp>
    </p:spTree>
    <p:extLst>
      <p:ext uri="{BB962C8B-B14F-4D97-AF65-F5344CB8AC3E}">
        <p14:creationId xmlns:p14="http://schemas.microsoft.com/office/powerpoint/2010/main" val="50338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059832" y="584684"/>
            <a:ext cx="439248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t>GEOSS/AWCI</a:t>
            </a:r>
            <a:endParaRPr kumimoji="1" lang="ja-JP" altLang="en-US" sz="2800" b="1" dirty="0"/>
          </a:p>
        </p:txBody>
      </p:sp>
      <p:sp>
        <p:nvSpPr>
          <p:cNvPr id="3" name="角丸四角形 2"/>
          <p:cNvSpPr/>
          <p:nvPr/>
        </p:nvSpPr>
        <p:spPr>
          <a:xfrm>
            <a:off x="2771800" y="1559346"/>
            <a:ext cx="5256584" cy="15121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i="1" dirty="0"/>
              <a:t>Need for Spatial and temporal homogeneity of observation</a:t>
            </a:r>
            <a:r>
              <a:rPr lang="en-US" altLang="ja-JP" i="1" dirty="0" smtClean="0"/>
              <a:t>:</a:t>
            </a:r>
            <a:endParaRPr lang="en-US" altLang="ja-JP" dirty="0" smtClean="0"/>
          </a:p>
          <a:p>
            <a:pPr algn="ctr"/>
            <a:r>
              <a:rPr lang="en-US" altLang="ja-JP" dirty="0" smtClean="0"/>
              <a:t>Design </a:t>
            </a:r>
            <a:r>
              <a:rPr lang="en-US" altLang="ja-JP" dirty="0" smtClean="0"/>
              <a:t>of reference Site:</a:t>
            </a:r>
          </a:p>
          <a:p>
            <a:pPr algn="ctr"/>
            <a:r>
              <a:rPr kumimoji="1" lang="en-US" altLang="ja-JP" dirty="0" smtClean="0"/>
              <a:t>Operational in-situ data,</a:t>
            </a:r>
          </a:p>
          <a:p>
            <a:pPr algn="ctr"/>
            <a:r>
              <a:rPr lang="en-US" altLang="ja-JP" dirty="0" smtClean="0">
                <a:solidFill>
                  <a:srgbClr val="FF0000"/>
                </a:solidFill>
              </a:rPr>
              <a:t>Important of Experimental </a:t>
            </a:r>
            <a:r>
              <a:rPr lang="en-US" altLang="ja-JP" dirty="0" smtClean="0">
                <a:solidFill>
                  <a:srgbClr val="FF0000"/>
                </a:solidFill>
              </a:rPr>
              <a:t>Observation </a:t>
            </a:r>
            <a:r>
              <a:rPr lang="en-US" altLang="ja-JP" dirty="0" smtClean="0">
                <a:solidFill>
                  <a:srgbClr val="FF0000"/>
                </a:solidFill>
              </a:rPr>
              <a:t>Site Data</a:t>
            </a:r>
            <a:r>
              <a:rPr lang="en-US" altLang="ja-JP" dirty="0" smtClean="0">
                <a:solidFill>
                  <a:srgbClr val="FF0000"/>
                </a:solidFill>
              </a:rPr>
              <a:t>,</a:t>
            </a:r>
            <a:endParaRPr lang="en-US" altLang="ja-JP" dirty="0" smtClean="0">
              <a:solidFill>
                <a:srgbClr val="FF0000"/>
              </a:solidFill>
            </a:endParaRPr>
          </a:p>
        </p:txBody>
      </p:sp>
      <p:sp>
        <p:nvSpPr>
          <p:cNvPr id="4" name="角丸四角形 3"/>
          <p:cNvSpPr/>
          <p:nvPr/>
        </p:nvSpPr>
        <p:spPr>
          <a:xfrm>
            <a:off x="2123728" y="3645024"/>
            <a:ext cx="6912768" cy="259228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2000" dirty="0" smtClean="0">
                <a:solidFill>
                  <a:srgbClr val="FF0000"/>
                </a:solidFill>
              </a:rPr>
              <a:t>Creating a </a:t>
            </a:r>
            <a:r>
              <a:rPr lang="en-US" altLang="ja-JP" sz="2000" dirty="0">
                <a:solidFill>
                  <a:srgbClr val="FF0000"/>
                </a:solidFill>
              </a:rPr>
              <a:t>clear data </a:t>
            </a:r>
            <a:r>
              <a:rPr lang="en-US" altLang="ja-JP" sz="2000" dirty="0" smtClean="0">
                <a:solidFill>
                  <a:srgbClr val="FF0000"/>
                </a:solidFill>
              </a:rPr>
              <a:t>policy</a:t>
            </a:r>
          </a:p>
          <a:p>
            <a:pPr algn="ctr"/>
            <a:r>
              <a:rPr lang="en-US" altLang="ja-JP" sz="2000" dirty="0">
                <a:solidFill>
                  <a:srgbClr val="FF0000"/>
                </a:solidFill>
              </a:rPr>
              <a:t>Clarification of the advantages to the data </a:t>
            </a:r>
            <a:r>
              <a:rPr lang="en-US" altLang="ja-JP" sz="2000" dirty="0" smtClean="0">
                <a:solidFill>
                  <a:srgbClr val="FF0000"/>
                </a:solidFill>
              </a:rPr>
              <a:t>provider</a:t>
            </a:r>
          </a:p>
          <a:p>
            <a:pPr algn="ctr"/>
            <a:r>
              <a:rPr lang="en-US" altLang="ja-JP" sz="2000" dirty="0" smtClean="0"/>
              <a:t>Capacity building </a:t>
            </a:r>
          </a:p>
          <a:p>
            <a:pPr algn="ctr"/>
            <a:r>
              <a:rPr lang="en-US" altLang="ja-JP" sz="2000" dirty="0" smtClean="0"/>
              <a:t>Ex. </a:t>
            </a:r>
            <a:r>
              <a:rPr lang="en-US" altLang="ja-JP" sz="2000" dirty="0"/>
              <a:t> </a:t>
            </a:r>
            <a:endParaRPr lang="en-US" altLang="ja-JP" sz="2000" dirty="0" smtClean="0"/>
          </a:p>
          <a:p>
            <a:pPr marL="342900" indent="-342900" algn="ctr">
              <a:buAutoNum type="arabicParenR"/>
            </a:pPr>
            <a:r>
              <a:rPr lang="en-US" altLang="ja-JP" sz="2000" dirty="0" smtClean="0"/>
              <a:t>Training of Data management (Fund and technical support)</a:t>
            </a:r>
          </a:p>
          <a:p>
            <a:pPr marL="342900" indent="-342900" algn="ctr">
              <a:buAutoNum type="arabicParenR"/>
            </a:pPr>
            <a:r>
              <a:rPr lang="en-US" altLang="ja-JP" sz="2000" dirty="0" smtClean="0"/>
              <a:t>System support of Data Management(QC system)</a:t>
            </a:r>
          </a:p>
          <a:p>
            <a:pPr marL="342900" indent="-342900" algn="ctr">
              <a:buAutoNum type="arabicParenR"/>
            </a:pPr>
            <a:r>
              <a:rPr lang="en-US" altLang="ja-JP" sz="2000" dirty="0" smtClean="0"/>
              <a:t> Down Scaling Model (</a:t>
            </a:r>
            <a:r>
              <a:rPr lang="en-US" altLang="ja-JP" sz="2000" dirty="0" smtClean="0"/>
              <a:t>Fund, technical support and training course)</a:t>
            </a:r>
            <a:endParaRPr lang="en-US" altLang="ja-JP" sz="2000" dirty="0"/>
          </a:p>
          <a:p>
            <a:pPr algn="ctr"/>
            <a:endParaRPr kumimoji="1" lang="ja-JP" altLang="en-US" sz="2000" dirty="0"/>
          </a:p>
        </p:txBody>
      </p:sp>
      <p:sp>
        <p:nvSpPr>
          <p:cNvPr id="5" name="角丸四角形 4"/>
          <p:cNvSpPr/>
          <p:nvPr/>
        </p:nvSpPr>
        <p:spPr>
          <a:xfrm>
            <a:off x="67991" y="3933056"/>
            <a:ext cx="1584176" cy="1800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dirty="0" smtClean="0"/>
              <a:t>For Experimental observation Site Data owner</a:t>
            </a:r>
            <a:endParaRPr kumimoji="1" lang="ja-JP" altLang="en-US" dirty="0"/>
          </a:p>
        </p:txBody>
      </p:sp>
      <p:sp>
        <p:nvSpPr>
          <p:cNvPr id="6" name="右矢印 5"/>
          <p:cNvSpPr/>
          <p:nvPr/>
        </p:nvSpPr>
        <p:spPr>
          <a:xfrm>
            <a:off x="1652166" y="4581128"/>
            <a:ext cx="471561" cy="5040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上矢印 6"/>
          <p:cNvSpPr/>
          <p:nvPr/>
        </p:nvSpPr>
        <p:spPr>
          <a:xfrm>
            <a:off x="4211960" y="3071514"/>
            <a:ext cx="2376264" cy="57351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622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404" y="1157889"/>
            <a:ext cx="8712968" cy="2862322"/>
          </a:xfrm>
          <a:prstGeom prst="rect">
            <a:avLst/>
          </a:prstGeom>
          <a:noFill/>
        </p:spPr>
        <p:txBody>
          <a:bodyPr wrap="square" rtlCol="0">
            <a:spAutoFit/>
          </a:bodyPr>
          <a:lstStyle/>
          <a:p>
            <a:r>
              <a:rPr lang="en-US" altLang="ja-JP" sz="2800" dirty="0"/>
              <a:t>In order to design a better observation network of </a:t>
            </a:r>
            <a:r>
              <a:rPr lang="en-US" altLang="ja-JP" sz="2800" dirty="0" err="1"/>
              <a:t>CryoNet</a:t>
            </a:r>
            <a:r>
              <a:rPr lang="en-US" altLang="ja-JP" sz="2800" dirty="0"/>
              <a:t>, </a:t>
            </a:r>
            <a:r>
              <a:rPr lang="en-US" altLang="ja-JP" sz="2800" dirty="0" smtClean="0"/>
              <a:t>not </a:t>
            </a:r>
            <a:r>
              <a:rPr lang="en-US" altLang="ja-JP" sz="2800" dirty="0"/>
              <a:t>only </a:t>
            </a:r>
            <a:r>
              <a:rPr lang="en-US" altLang="ja-JP" sz="2800" dirty="0" smtClean="0">
                <a:solidFill>
                  <a:srgbClr val="FF0000"/>
                </a:solidFill>
              </a:rPr>
              <a:t>Operational observation site </a:t>
            </a:r>
            <a:r>
              <a:rPr lang="en-US" altLang="ja-JP" sz="2800" dirty="0"/>
              <a:t>but </a:t>
            </a:r>
            <a:r>
              <a:rPr lang="en-US" altLang="ja-JP" sz="2800" dirty="0" smtClean="0">
                <a:solidFill>
                  <a:srgbClr val="FF0000"/>
                </a:solidFill>
              </a:rPr>
              <a:t>Experimental observation site </a:t>
            </a:r>
            <a:r>
              <a:rPr lang="en-US" altLang="ja-JP" sz="2800" dirty="0"/>
              <a:t>is </a:t>
            </a:r>
            <a:r>
              <a:rPr lang="en-US" altLang="ja-JP" sz="2800" b="1" dirty="0"/>
              <a:t>required</a:t>
            </a:r>
            <a:r>
              <a:rPr lang="en-US" altLang="ja-JP" sz="2800" dirty="0" smtClean="0"/>
              <a:t>.</a:t>
            </a:r>
          </a:p>
          <a:p>
            <a:pPr marL="457200" indent="-457200">
              <a:buFont typeface="Arial" panose="020B0604020202020204" pitchFamily="34" charset="0"/>
              <a:buChar char="•"/>
            </a:pPr>
            <a:r>
              <a:rPr lang="en-US" altLang="ja-JP" sz="3200" b="1" dirty="0" smtClean="0">
                <a:solidFill>
                  <a:srgbClr val="FF0000"/>
                </a:solidFill>
              </a:rPr>
              <a:t>Need more information of experimental observation site</a:t>
            </a:r>
            <a:r>
              <a:rPr lang="ja-JP" altLang="en-US" sz="3200" b="1" dirty="0" smtClean="0">
                <a:solidFill>
                  <a:srgbClr val="FF0000"/>
                </a:solidFill>
              </a:rPr>
              <a:t>　</a:t>
            </a:r>
            <a:endParaRPr lang="en-US" altLang="ja-JP" sz="3200" b="1" dirty="0" smtClean="0">
              <a:solidFill>
                <a:srgbClr val="FF0000"/>
              </a:solidFill>
            </a:endParaRPr>
          </a:p>
          <a:p>
            <a:pPr marL="457200" indent="-457200">
              <a:buFont typeface="Arial" panose="020B0604020202020204" pitchFamily="34" charset="0"/>
              <a:buChar char="•"/>
            </a:pPr>
            <a:r>
              <a:rPr lang="en-US" altLang="ja-JP" sz="3200" b="1" dirty="0" smtClean="0">
                <a:solidFill>
                  <a:srgbClr val="FF0000"/>
                </a:solidFill>
              </a:rPr>
              <a:t>Regional </a:t>
            </a:r>
            <a:r>
              <a:rPr lang="en-US" altLang="ja-JP" sz="3200" b="1" dirty="0" smtClean="0">
                <a:solidFill>
                  <a:srgbClr val="FF0000"/>
                </a:solidFill>
              </a:rPr>
              <a:t>WG (ex. Asia </a:t>
            </a:r>
            <a:r>
              <a:rPr lang="en-US" altLang="ja-JP" sz="3200" b="1" dirty="0" err="1" smtClean="0">
                <a:solidFill>
                  <a:srgbClr val="FF0000"/>
                </a:solidFill>
              </a:rPr>
              <a:t>CryoNet</a:t>
            </a:r>
            <a:r>
              <a:rPr lang="en-US" altLang="ja-JP" sz="3200" b="1" dirty="0" smtClean="0">
                <a:solidFill>
                  <a:srgbClr val="FF0000"/>
                </a:solidFill>
              </a:rPr>
              <a:t> WS)</a:t>
            </a:r>
            <a:endParaRPr kumimoji="1" lang="ja-JP" altLang="en-US" sz="3200" b="1" dirty="0">
              <a:solidFill>
                <a:srgbClr val="FF0000"/>
              </a:solidFill>
            </a:endParaRPr>
          </a:p>
        </p:txBody>
      </p:sp>
      <p:sp>
        <p:nvSpPr>
          <p:cNvPr id="4" name="テキスト ボックス 3"/>
          <p:cNvSpPr txBox="1"/>
          <p:nvPr/>
        </p:nvSpPr>
        <p:spPr>
          <a:xfrm>
            <a:off x="323404" y="4005064"/>
            <a:ext cx="8807562" cy="2123658"/>
          </a:xfrm>
          <a:prstGeom prst="rect">
            <a:avLst/>
          </a:prstGeom>
          <a:noFill/>
        </p:spPr>
        <p:txBody>
          <a:bodyPr wrap="square" rtlCol="0">
            <a:spAutoFit/>
          </a:bodyPr>
          <a:lstStyle/>
          <a:p>
            <a:r>
              <a:rPr lang="en-US" altLang="ja-JP" sz="2400" dirty="0"/>
              <a:t>In order to encourage the participation of the experimental </a:t>
            </a:r>
            <a:r>
              <a:rPr lang="en-US" altLang="ja-JP" sz="2400" dirty="0" smtClean="0"/>
              <a:t>site;</a:t>
            </a:r>
          </a:p>
          <a:p>
            <a:pPr marL="285750" indent="-285750">
              <a:buFont typeface="Arial" panose="020B0604020202020204" pitchFamily="34" charset="0"/>
              <a:buChar char="•"/>
            </a:pPr>
            <a:r>
              <a:rPr lang="en-US" altLang="ja-JP" sz="3600" b="1" dirty="0" smtClean="0">
                <a:solidFill>
                  <a:srgbClr val="FF0000"/>
                </a:solidFill>
              </a:rPr>
              <a:t>Clear </a:t>
            </a:r>
            <a:r>
              <a:rPr lang="en-US" altLang="ja-JP" sz="3600" b="1" dirty="0">
                <a:solidFill>
                  <a:srgbClr val="FF0000"/>
                </a:solidFill>
              </a:rPr>
              <a:t>data policy</a:t>
            </a:r>
          </a:p>
          <a:p>
            <a:pPr marL="285750" indent="-285750">
              <a:buFont typeface="Arial" panose="020B0604020202020204" pitchFamily="34" charset="0"/>
              <a:buChar char="•"/>
            </a:pPr>
            <a:r>
              <a:rPr lang="en-US" altLang="ja-JP" sz="3600" b="1" dirty="0">
                <a:solidFill>
                  <a:srgbClr val="FF0000"/>
                </a:solidFill>
              </a:rPr>
              <a:t>Clarification of the advantages to the data </a:t>
            </a:r>
            <a:r>
              <a:rPr lang="en-US" altLang="ja-JP" sz="3600" b="1" dirty="0">
                <a:solidFill>
                  <a:srgbClr val="FF0000"/>
                </a:solidFill>
              </a:rPr>
              <a:t>contributor</a:t>
            </a:r>
            <a:endParaRPr lang="en-US" altLang="ja-JP" sz="3600" b="1" dirty="0" smtClean="0">
              <a:solidFill>
                <a:srgbClr val="FF0000"/>
              </a:solidFill>
            </a:endParaRPr>
          </a:p>
        </p:txBody>
      </p:sp>
      <p:sp>
        <p:nvSpPr>
          <p:cNvPr id="5" name="テキスト ボックス 4"/>
          <p:cNvSpPr txBox="1"/>
          <p:nvPr/>
        </p:nvSpPr>
        <p:spPr>
          <a:xfrm>
            <a:off x="2555776" y="404664"/>
            <a:ext cx="3888432" cy="646331"/>
          </a:xfrm>
          <a:prstGeom prst="rect">
            <a:avLst/>
          </a:prstGeom>
          <a:noFill/>
        </p:spPr>
        <p:txBody>
          <a:bodyPr wrap="square" rtlCol="0">
            <a:spAutoFit/>
          </a:bodyPr>
          <a:lstStyle/>
          <a:p>
            <a:r>
              <a:rPr kumimoji="1" lang="en-US" altLang="ja-JP" sz="3600" dirty="0" smtClean="0"/>
              <a:t>GCW requirement</a:t>
            </a:r>
            <a:endParaRPr kumimoji="1" lang="ja-JP" altLang="en-US" sz="3600" dirty="0"/>
          </a:p>
        </p:txBody>
      </p:sp>
    </p:spTree>
    <p:extLst>
      <p:ext uri="{BB962C8B-B14F-4D97-AF65-F5344CB8AC3E}">
        <p14:creationId xmlns:p14="http://schemas.microsoft.com/office/powerpoint/2010/main" val="1044243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750" y="404813"/>
            <a:ext cx="8135938" cy="5724525"/>
          </a:xfrm>
          <a:prstGeom prst="rect">
            <a:avLst/>
          </a:prstGeom>
          <a:noFill/>
        </p:spPr>
        <p:txBody>
          <a:bodyPr>
            <a:spAutoFit/>
          </a:bodyPr>
          <a:lstStyle/>
          <a:p>
            <a:pPr fontAlgn="auto">
              <a:spcBef>
                <a:spcPts val="0"/>
              </a:spcBef>
              <a:spcAft>
                <a:spcPts val="0"/>
              </a:spcAft>
              <a:defRPr/>
            </a:pPr>
            <a:r>
              <a:rPr lang="ja-JP" altLang="ja-JP" dirty="0">
                <a:latin typeface="+mn-lt"/>
                <a:ea typeface="+mn-ea"/>
              </a:rPr>
              <a:t>以下の３点が大事であると思います：</a:t>
            </a:r>
          </a:p>
          <a:p>
            <a:pPr fontAlgn="auto">
              <a:spcBef>
                <a:spcPts val="0"/>
              </a:spcBef>
              <a:spcAft>
                <a:spcPts val="0"/>
              </a:spcAft>
              <a:defRPr/>
            </a:pPr>
            <a:r>
              <a:rPr lang="en-US" altLang="ja-JP" dirty="0">
                <a:latin typeface="+mn-lt"/>
                <a:ea typeface="+mn-ea"/>
              </a:rPr>
              <a:t>1)</a:t>
            </a:r>
            <a:r>
              <a:rPr lang="ja-JP" altLang="ja-JP" dirty="0">
                <a:latin typeface="+mn-lt"/>
                <a:ea typeface="+mn-ea"/>
              </a:rPr>
              <a:t>明確なデータポリシーを早い段階で合意し、これを記述して周知すること</a:t>
            </a:r>
          </a:p>
          <a:p>
            <a:pPr fontAlgn="auto">
              <a:spcBef>
                <a:spcPts val="0"/>
              </a:spcBef>
              <a:spcAft>
                <a:spcPts val="0"/>
              </a:spcAft>
              <a:defRPr/>
            </a:pPr>
            <a:r>
              <a:rPr lang="en-US" altLang="ja-JP" dirty="0">
                <a:latin typeface="+mn-lt"/>
                <a:ea typeface="+mn-ea"/>
              </a:rPr>
              <a:t>2)</a:t>
            </a:r>
            <a:r>
              <a:rPr lang="ja-JP" altLang="ja-JP" dirty="0">
                <a:latin typeface="+mn-lt"/>
                <a:ea typeface="+mn-ea"/>
              </a:rPr>
              <a:t>最先端の</a:t>
            </a:r>
            <a:r>
              <a:rPr lang="en-US" altLang="ja-JP" dirty="0">
                <a:latin typeface="+mn-lt"/>
                <a:ea typeface="+mn-ea"/>
              </a:rPr>
              <a:t>IT</a:t>
            </a:r>
            <a:r>
              <a:rPr lang="ja-JP" altLang="ja-JP" dirty="0">
                <a:latin typeface="+mn-lt"/>
                <a:ea typeface="+mn-ea"/>
              </a:rPr>
              <a:t>の協力を得て、観測者が自ら進んでデータの品質管理やメタデータ登録に取り組めるようなシステムを構築すること</a:t>
            </a:r>
          </a:p>
          <a:p>
            <a:pPr fontAlgn="auto">
              <a:spcBef>
                <a:spcPts val="0"/>
              </a:spcBef>
              <a:spcAft>
                <a:spcPts val="0"/>
              </a:spcAft>
              <a:defRPr/>
            </a:pPr>
            <a:r>
              <a:rPr lang="en-US" altLang="ja-JP" dirty="0">
                <a:latin typeface="+mn-lt"/>
                <a:ea typeface="+mn-ea"/>
              </a:rPr>
              <a:t>3)</a:t>
            </a:r>
            <a:r>
              <a:rPr lang="ja-JP" altLang="ja-JP" dirty="0">
                <a:latin typeface="+mn-lt"/>
                <a:ea typeface="+mn-ea"/>
              </a:rPr>
              <a:t>フィールド研究者、モデル研究者から独立したデータ研究者を配置するか、その能力を有する機関とプロジェクトの設計段階から連携をすすめること</a:t>
            </a:r>
            <a:endParaRPr lang="en-US" altLang="ja-JP" dirty="0">
              <a:latin typeface="+mn-lt"/>
              <a:ea typeface="+mn-ea"/>
            </a:endParaRPr>
          </a:p>
          <a:p>
            <a:pPr fontAlgn="auto">
              <a:spcBef>
                <a:spcPts val="0"/>
              </a:spcBef>
              <a:spcAft>
                <a:spcPts val="0"/>
              </a:spcAft>
              <a:defRPr/>
            </a:pPr>
            <a:endParaRPr lang="en-US" altLang="ja-JP" dirty="0">
              <a:latin typeface="+mn-lt"/>
              <a:ea typeface="+mn-ea"/>
            </a:endParaRPr>
          </a:p>
          <a:p>
            <a:pPr marL="342900" indent="-342900" fontAlgn="auto">
              <a:spcBef>
                <a:spcPts val="0"/>
              </a:spcBef>
              <a:spcAft>
                <a:spcPts val="0"/>
              </a:spcAft>
              <a:buFontTx/>
              <a:buAutoNum type="arabicParenBoth"/>
              <a:defRPr/>
            </a:pPr>
            <a:r>
              <a:rPr lang="en-US" altLang="ja-JP" sz="2400" dirty="0">
                <a:latin typeface="+mn-lt"/>
                <a:ea typeface="+mn-ea"/>
              </a:rPr>
              <a:t>Agree to data policy at a early stage, and write it down, and  let all participants know and understand about it.</a:t>
            </a:r>
          </a:p>
          <a:p>
            <a:pPr marL="342900" indent="-342900" fontAlgn="auto">
              <a:spcBef>
                <a:spcPts val="0"/>
              </a:spcBef>
              <a:spcAft>
                <a:spcPts val="0"/>
              </a:spcAft>
              <a:buFontTx/>
              <a:buAutoNum type="arabicParenBoth"/>
              <a:defRPr/>
            </a:pPr>
            <a:r>
              <a:rPr lang="en-US" altLang="ja-JP" sz="2400" dirty="0">
                <a:latin typeface="+mn-lt"/>
                <a:ea typeface="+mn-ea"/>
              </a:rPr>
              <a:t>Get cooperation of advanced IT technique people, and develop a system, which can be used (applied)  by observation people easily for quality management and meta data registration.</a:t>
            </a:r>
          </a:p>
          <a:p>
            <a:pPr marL="342900" indent="-342900" fontAlgn="auto">
              <a:spcBef>
                <a:spcPts val="0"/>
              </a:spcBef>
              <a:spcAft>
                <a:spcPts val="0"/>
              </a:spcAft>
              <a:buFontTx/>
              <a:buAutoNum type="arabicParenBoth"/>
              <a:defRPr/>
            </a:pPr>
            <a:r>
              <a:rPr lang="en-US" altLang="ja-JP" sz="2400" dirty="0">
                <a:latin typeface="+mn-lt"/>
                <a:ea typeface="+mn-ea"/>
              </a:rPr>
              <a:t>Identify data researcher, independent from field scientists and model scientists,  or find a organization which has its ability.  This needs to be done at the stage of designing of the  project.</a:t>
            </a:r>
            <a:endParaRPr lang="ja-JP" altLang="en-US" sz="2400" dirty="0">
              <a:latin typeface="+mn-lt"/>
              <a:ea typeface="+mn-ea"/>
            </a:endParaRPr>
          </a:p>
        </p:txBody>
      </p:sp>
      <p:sp>
        <p:nvSpPr>
          <p:cNvPr id="3" name="テキスト ボックス 2"/>
          <p:cNvSpPr txBox="1"/>
          <p:nvPr/>
        </p:nvSpPr>
        <p:spPr>
          <a:xfrm>
            <a:off x="1979712" y="1196752"/>
            <a:ext cx="4968875" cy="461962"/>
          </a:xfrm>
          <a:prstGeom prst="rect">
            <a:avLst/>
          </a:prstGeom>
          <a:solidFill>
            <a:schemeClr val="accent6">
              <a:lumMod val="20000"/>
              <a:lumOff val="80000"/>
            </a:schemeClr>
          </a:solidFill>
        </p:spPr>
        <p:txBody>
          <a:bodyPr>
            <a:spAutoFit/>
          </a:bodyPr>
          <a:lstStyle/>
          <a:p>
            <a:pPr>
              <a:defRPr/>
            </a:pPr>
            <a:r>
              <a:rPr lang="en-US" altLang="ja-JP" sz="2400" dirty="0">
                <a:latin typeface="Arial" charset="0"/>
                <a:ea typeface="ＭＳ Ｐゴシック" charset="-128"/>
              </a:rPr>
              <a:t>Comments from Koike, Nov., 2012</a:t>
            </a:r>
            <a:endParaRPr lang="ja-JP" altLang="en-US" sz="2400" dirty="0">
              <a:latin typeface="Arial" charset="0"/>
              <a:ea typeface="ＭＳ Ｐゴシック" charset="-128"/>
            </a:endParaRPr>
          </a:p>
        </p:txBody>
      </p:sp>
    </p:spTree>
    <p:extLst>
      <p:ext uri="{BB962C8B-B14F-4D97-AF65-F5344CB8AC3E}">
        <p14:creationId xmlns:p14="http://schemas.microsoft.com/office/powerpoint/2010/main" val="32389493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99792" y="2564904"/>
            <a:ext cx="5976664" cy="1015663"/>
          </a:xfrm>
          <a:prstGeom prst="rect">
            <a:avLst/>
          </a:prstGeom>
          <a:noFill/>
        </p:spPr>
        <p:txBody>
          <a:bodyPr wrap="square" rtlCol="0">
            <a:spAutoFit/>
          </a:bodyPr>
          <a:lstStyle/>
          <a:p>
            <a:r>
              <a:rPr kumimoji="1" lang="en-US" altLang="ja-JP" sz="6000" dirty="0" smtClean="0"/>
              <a:t>Thank you</a:t>
            </a:r>
            <a:endParaRPr kumimoji="1" lang="ja-JP" altLang="en-US"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2132856"/>
            <a:ext cx="5016718" cy="4513537"/>
          </a:xfrm>
          <a:prstGeom prst="rect">
            <a:avLst/>
          </a:prstGeom>
          <a:noFill/>
          <a:ln w="9525">
            <a:noFill/>
            <a:miter lim="800000"/>
            <a:headEnd/>
            <a:tailEnd/>
          </a:ln>
        </p:spPr>
      </p:pic>
      <p:sp>
        <p:nvSpPr>
          <p:cNvPr id="5" name="テキスト ボックス 4"/>
          <p:cNvSpPr txBox="1"/>
          <p:nvPr/>
        </p:nvSpPr>
        <p:spPr>
          <a:xfrm>
            <a:off x="0" y="0"/>
            <a:ext cx="8892480" cy="369332"/>
          </a:xfrm>
          <a:prstGeom prst="rect">
            <a:avLst/>
          </a:prstGeom>
          <a:noFill/>
        </p:spPr>
        <p:txBody>
          <a:bodyPr wrap="square" rtlCol="0">
            <a:spAutoFit/>
          </a:bodyPr>
          <a:lstStyle/>
          <a:p>
            <a:r>
              <a:rPr lang="en-US" altLang="ja-JP" b="1" dirty="0"/>
              <a:t>Global Earth Observation System of </a:t>
            </a:r>
            <a:r>
              <a:rPr lang="en-US" altLang="ja-JP" b="1" dirty="0" smtClean="0"/>
              <a:t>Systems(GEOSS) </a:t>
            </a:r>
            <a:r>
              <a:rPr lang="en-US" altLang="ja-JP" b="1" dirty="0"/>
              <a:t>/ Asian Water Cycle </a:t>
            </a:r>
            <a:r>
              <a:rPr lang="en-US" altLang="ja-JP" b="1" dirty="0" smtClean="0"/>
              <a:t>Initiative(AWCI)</a:t>
            </a:r>
            <a:endParaRPr lang="en-US" altLang="ja-JP" b="1" dirty="0"/>
          </a:p>
        </p:txBody>
      </p:sp>
      <p:sp>
        <p:nvSpPr>
          <p:cNvPr id="6" name="テキスト ボックス 5"/>
          <p:cNvSpPr txBox="1"/>
          <p:nvPr/>
        </p:nvSpPr>
        <p:spPr>
          <a:xfrm>
            <a:off x="251520" y="692696"/>
            <a:ext cx="8532440" cy="1508105"/>
          </a:xfrm>
          <a:prstGeom prst="rect">
            <a:avLst/>
          </a:prstGeom>
          <a:noFill/>
        </p:spPr>
        <p:txBody>
          <a:bodyPr wrap="square" rtlCol="0">
            <a:spAutoFit/>
          </a:bodyPr>
          <a:lstStyle/>
          <a:p>
            <a:r>
              <a:rPr lang="en-US" altLang="ja-JP" sz="2000" b="1" dirty="0" smtClean="0"/>
              <a:t>Purpose</a:t>
            </a:r>
          </a:p>
          <a:p>
            <a:r>
              <a:rPr lang="en-US" altLang="ja-JP" dirty="0" smtClean="0"/>
              <a:t>To </a:t>
            </a:r>
            <a:r>
              <a:rPr lang="en-US" altLang="ja-JP" dirty="0"/>
              <a:t>better understand the </a:t>
            </a:r>
            <a:r>
              <a:rPr lang="en-US" altLang="ja-JP" dirty="0">
                <a:solidFill>
                  <a:srgbClr val="FF0000"/>
                </a:solidFill>
              </a:rPr>
              <a:t>mechanism of variability in the Asian water cycle </a:t>
            </a:r>
            <a:r>
              <a:rPr lang="en-US" altLang="ja-JP" dirty="0"/>
              <a:t>and </a:t>
            </a:r>
            <a:r>
              <a:rPr lang="en-US" altLang="ja-JP" dirty="0">
                <a:solidFill>
                  <a:srgbClr val="FF0000"/>
                </a:solidFill>
              </a:rPr>
              <a:t>to improve its predictability</a:t>
            </a:r>
            <a:r>
              <a:rPr lang="en-US" altLang="ja-JP" dirty="0"/>
              <a:t>, and furthermore to interpret the information applicable to various water environments in different countries in Asia, then </a:t>
            </a:r>
            <a:r>
              <a:rPr lang="en-US" altLang="ja-JP" dirty="0">
                <a:solidFill>
                  <a:srgbClr val="FF0000"/>
                </a:solidFill>
              </a:rPr>
              <a:t>to help to mitigate water-related disasters and promote the efficient use of water resources</a:t>
            </a:r>
            <a:r>
              <a:rPr lang="en-US" altLang="ja-JP" dirty="0"/>
              <a:t>.</a:t>
            </a:r>
            <a:endParaRPr kumimoji="1" lang="ja-JP" altLang="en-US" dirty="0"/>
          </a:p>
        </p:txBody>
      </p:sp>
      <p:sp>
        <p:nvSpPr>
          <p:cNvPr id="7" name="テキスト ボックス 6"/>
          <p:cNvSpPr txBox="1"/>
          <p:nvPr/>
        </p:nvSpPr>
        <p:spPr>
          <a:xfrm>
            <a:off x="5508104" y="2276872"/>
            <a:ext cx="3635896" cy="2862322"/>
          </a:xfrm>
          <a:prstGeom prst="rect">
            <a:avLst/>
          </a:prstGeom>
          <a:noFill/>
        </p:spPr>
        <p:txBody>
          <a:bodyPr wrap="square" rtlCol="0">
            <a:spAutoFit/>
          </a:bodyPr>
          <a:lstStyle/>
          <a:p>
            <a:r>
              <a:rPr lang="en-US" altLang="ja-JP" dirty="0"/>
              <a:t>The </a:t>
            </a:r>
            <a:r>
              <a:rPr lang="en-US" altLang="ja-JP" b="1" dirty="0"/>
              <a:t>AWCI</a:t>
            </a:r>
            <a:r>
              <a:rPr lang="en-US" altLang="ja-JP" dirty="0"/>
              <a:t> </a:t>
            </a:r>
            <a:r>
              <a:rPr lang="en-US" altLang="ja-JP" dirty="0">
                <a:solidFill>
                  <a:srgbClr val="FF0000"/>
                </a:solidFill>
              </a:rPr>
              <a:t>develops an information system of systems</a:t>
            </a:r>
            <a:r>
              <a:rPr lang="en-US" altLang="ja-JP" dirty="0"/>
              <a:t> for promoting the implementation of integrated water resources management (IWRM) </a:t>
            </a:r>
            <a:r>
              <a:rPr lang="en-US" altLang="ja-JP" dirty="0">
                <a:solidFill>
                  <a:srgbClr val="FF0000"/>
                </a:solidFill>
              </a:rPr>
              <a:t>through data integration and sharing </a:t>
            </a:r>
            <a:r>
              <a:rPr lang="en-US" altLang="ja-JP" dirty="0"/>
              <a:t>and improvement of understanding and prediction of the water cycle variation as a basis for sound decision making of national water policies and management strategies.</a:t>
            </a:r>
            <a:endParaRPr kumimoji="1" lang="ja-JP" altLang="en-US" dirty="0"/>
          </a:p>
        </p:txBody>
      </p:sp>
      <p:sp>
        <p:nvSpPr>
          <p:cNvPr id="8" name="正方形/長方形 7"/>
          <p:cNvSpPr/>
          <p:nvPr/>
        </p:nvSpPr>
        <p:spPr>
          <a:xfrm>
            <a:off x="4139952" y="476672"/>
            <a:ext cx="4752528" cy="369332"/>
          </a:xfrm>
          <a:prstGeom prst="rect">
            <a:avLst/>
          </a:prstGeom>
        </p:spPr>
        <p:txBody>
          <a:bodyPr wrap="square">
            <a:spAutoFit/>
          </a:bodyPr>
          <a:lstStyle/>
          <a:p>
            <a:r>
              <a:rPr lang="en-US" altLang="ja-JP" dirty="0" smtClean="0"/>
              <a:t>http://monsoon.t.u-tokyo.ac.jp/AWCI/index.htm</a:t>
            </a:r>
            <a:endParaRPr lang="ja-JP" altLang="en-US" dirty="0"/>
          </a:p>
        </p:txBody>
      </p:sp>
      <p:sp>
        <p:nvSpPr>
          <p:cNvPr id="9" name="テキスト ボックス 8"/>
          <p:cNvSpPr txBox="1"/>
          <p:nvPr/>
        </p:nvSpPr>
        <p:spPr>
          <a:xfrm>
            <a:off x="5364088" y="5805264"/>
            <a:ext cx="3888432" cy="954107"/>
          </a:xfrm>
          <a:prstGeom prst="rect">
            <a:avLst/>
          </a:prstGeom>
          <a:noFill/>
        </p:spPr>
        <p:txBody>
          <a:bodyPr wrap="square" rtlCol="0">
            <a:spAutoFit/>
          </a:bodyPr>
          <a:lstStyle/>
          <a:p>
            <a:r>
              <a:rPr kumimoji="1" lang="en-US" altLang="ja-JP" sz="1400" i="1" dirty="0" smtClean="0"/>
              <a:t>Now this project extended African region </a:t>
            </a:r>
          </a:p>
          <a:p>
            <a:r>
              <a:rPr lang="en-US" altLang="ja-JP" sz="1400" i="1" dirty="0" smtClean="0"/>
              <a:t>GEOSS African Water Cycle Coordination Initiative: </a:t>
            </a:r>
          </a:p>
          <a:p>
            <a:r>
              <a:rPr lang="en-US" altLang="ja-JP" sz="1400" i="1" dirty="0" smtClean="0"/>
              <a:t>(</a:t>
            </a:r>
            <a:r>
              <a:rPr lang="en-US" altLang="ja-JP" sz="1400" i="1" dirty="0" err="1" smtClean="0"/>
              <a:t>AfWCCI</a:t>
            </a:r>
            <a:r>
              <a:rPr lang="en-US" altLang="ja-JP" sz="1400" i="1" dirty="0" smtClean="0"/>
              <a:t>)</a:t>
            </a:r>
          </a:p>
          <a:p>
            <a:r>
              <a:rPr lang="en-US" altLang="ja-JP" sz="1400" i="1" dirty="0" smtClean="0"/>
              <a:t>Towards Water Sustainability in Africa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692696"/>
            <a:ext cx="8568952" cy="1169551"/>
          </a:xfrm>
          <a:prstGeom prst="rect">
            <a:avLst/>
          </a:prstGeom>
        </p:spPr>
        <p:txBody>
          <a:bodyPr wrap="square">
            <a:spAutoFit/>
          </a:bodyPr>
          <a:lstStyle/>
          <a:p>
            <a:r>
              <a:rPr lang="en-US" altLang="ja-JP" sz="1400" b="1" dirty="0" smtClean="0"/>
              <a:t>GEOSS/AWCI </a:t>
            </a:r>
            <a:r>
              <a:rPr lang="en-US" altLang="ja-JP" sz="1400" dirty="0" smtClean="0"/>
              <a:t>approach for converging </a:t>
            </a:r>
            <a:r>
              <a:rPr lang="en-US" altLang="ja-JP" sz="1400" dirty="0" smtClean="0">
                <a:solidFill>
                  <a:srgbClr val="FF0000"/>
                </a:solidFill>
              </a:rPr>
              <a:t>earth observation satellites</a:t>
            </a:r>
            <a:r>
              <a:rPr lang="en-US" altLang="ja-JP" sz="1400" dirty="0" smtClean="0"/>
              <a:t>, </a:t>
            </a:r>
            <a:r>
              <a:rPr lang="en-US" altLang="ja-JP" sz="1400" dirty="0" smtClean="0">
                <a:solidFill>
                  <a:srgbClr val="FF0000"/>
                </a:solidFill>
              </a:rPr>
              <a:t>in-situ reference site networks</a:t>
            </a:r>
            <a:r>
              <a:rPr lang="en-US" altLang="ja-JP" sz="1400" dirty="0" smtClean="0"/>
              <a:t>, and </a:t>
            </a:r>
            <a:r>
              <a:rPr lang="en-US" altLang="ja-JP" sz="1400" dirty="0" smtClean="0">
                <a:solidFill>
                  <a:srgbClr val="FF0000"/>
                </a:solidFill>
              </a:rPr>
              <a:t>operational observation systems</a:t>
            </a:r>
            <a:r>
              <a:rPr lang="en-US" altLang="ja-JP" sz="1400" dirty="0" smtClean="0"/>
              <a:t>, </a:t>
            </a:r>
            <a:r>
              <a:rPr lang="en-US" altLang="ja-JP" sz="1400" dirty="0" smtClean="0">
                <a:solidFill>
                  <a:srgbClr val="FF0000"/>
                </a:solidFill>
              </a:rPr>
              <a:t>for integration of the observed data</a:t>
            </a:r>
            <a:r>
              <a:rPr lang="en-US" altLang="ja-JP" sz="1400" dirty="0" smtClean="0"/>
              <a:t>, </a:t>
            </a:r>
            <a:r>
              <a:rPr lang="en-US" altLang="ja-JP" sz="1400" dirty="0" smtClean="0">
                <a:solidFill>
                  <a:srgbClr val="FF0000"/>
                </a:solidFill>
              </a:rPr>
              <a:t>numerical weather prediction model outputs</a:t>
            </a:r>
            <a:r>
              <a:rPr lang="en-US" altLang="ja-JP" sz="1400" dirty="0" smtClean="0"/>
              <a:t>, </a:t>
            </a:r>
            <a:r>
              <a:rPr lang="en-US" altLang="ja-JP" sz="1400" dirty="0" smtClean="0">
                <a:solidFill>
                  <a:srgbClr val="FF0000"/>
                </a:solidFill>
              </a:rPr>
              <a:t>geographical information</a:t>
            </a:r>
            <a:r>
              <a:rPr lang="en-US" altLang="ja-JP" sz="1400" dirty="0" smtClean="0"/>
              <a:t>, and </a:t>
            </a:r>
            <a:r>
              <a:rPr lang="en-US" altLang="ja-JP" sz="1400" dirty="0" smtClean="0">
                <a:solidFill>
                  <a:srgbClr val="FF0000"/>
                </a:solidFill>
              </a:rPr>
              <a:t>socio-economic data</a:t>
            </a:r>
            <a:r>
              <a:rPr lang="en-US" altLang="ja-JP" sz="1400" dirty="0" smtClean="0"/>
              <a:t>, and for dissemination of usable information is adopted from and designed in cooperation with the Coordinated Energy and Water Cycle Observations Project (CEOP) of the Global Energy and Water Cycle Experiment (GEWEX), World Climate Research </a:t>
            </a:r>
            <a:r>
              <a:rPr lang="en-US" altLang="ja-JP" sz="1400" dirty="0" err="1" smtClean="0"/>
              <a:t>Programme</a:t>
            </a:r>
            <a:r>
              <a:rPr lang="en-US" altLang="ja-JP" sz="1400" dirty="0" smtClean="0"/>
              <a:t> (WCRP).</a:t>
            </a:r>
            <a:endParaRPr lang="ja-JP" altLang="en-US" sz="1400" dirty="0"/>
          </a:p>
        </p:txBody>
      </p:sp>
      <p:pic>
        <p:nvPicPr>
          <p:cNvPr id="3076" name="Picture 4"/>
          <p:cNvPicPr>
            <a:picLocks noChangeAspect="1" noChangeArrowheads="1"/>
          </p:cNvPicPr>
          <p:nvPr/>
        </p:nvPicPr>
        <p:blipFill>
          <a:blip r:embed="rId2" cstate="print"/>
          <a:srcRect/>
          <a:stretch>
            <a:fillRect/>
          </a:stretch>
        </p:blipFill>
        <p:spPr bwMode="auto">
          <a:xfrm>
            <a:off x="467544" y="1844824"/>
            <a:ext cx="6913984" cy="4850508"/>
          </a:xfrm>
          <a:prstGeom prst="rect">
            <a:avLst/>
          </a:prstGeom>
          <a:noFill/>
          <a:ln w="9525">
            <a:noFill/>
            <a:miter lim="800000"/>
            <a:headEnd/>
            <a:tailEnd/>
          </a:ln>
        </p:spPr>
      </p:pic>
      <p:sp>
        <p:nvSpPr>
          <p:cNvPr id="6" name="正方形/長方形 5"/>
          <p:cNvSpPr/>
          <p:nvPr/>
        </p:nvSpPr>
        <p:spPr>
          <a:xfrm>
            <a:off x="107504" y="260648"/>
            <a:ext cx="8064896" cy="369332"/>
          </a:xfrm>
          <a:prstGeom prst="rect">
            <a:avLst/>
          </a:prstGeom>
        </p:spPr>
        <p:txBody>
          <a:bodyPr wrap="square">
            <a:spAutoFit/>
          </a:bodyPr>
          <a:lstStyle/>
          <a:p>
            <a:r>
              <a:rPr lang="en-US" altLang="ja-JP" b="1" i="1" dirty="0"/>
              <a:t>GEOSS/AWCI Observation Convergence, Data Integration, and Information Sharing</a:t>
            </a:r>
            <a:endParaRPr lang="ja-JP" altLang="en-US" dirty="0"/>
          </a:p>
        </p:txBody>
      </p:sp>
      <p:sp>
        <p:nvSpPr>
          <p:cNvPr id="7" name="正方形/長方形 6"/>
          <p:cNvSpPr/>
          <p:nvPr/>
        </p:nvSpPr>
        <p:spPr>
          <a:xfrm>
            <a:off x="4860032" y="1844824"/>
            <a:ext cx="2592288" cy="2520280"/>
          </a:xfrm>
          <a:prstGeom prst="rect">
            <a:avLst/>
          </a:prstGeom>
          <a:solidFill>
            <a:schemeClr val="accent1">
              <a:alpha val="2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吹き出し 8"/>
          <p:cNvSpPr/>
          <p:nvPr/>
        </p:nvSpPr>
        <p:spPr>
          <a:xfrm>
            <a:off x="7596336" y="2348880"/>
            <a:ext cx="1296144" cy="936104"/>
          </a:xfrm>
          <a:prstGeom prst="wedgeRectCallout">
            <a:avLst>
              <a:gd name="adj1" fmla="val -61251"/>
              <a:gd name="adj2" fmla="val -779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t>Similar structure of  </a:t>
            </a:r>
            <a:r>
              <a:rPr lang="en-US" altLang="ja-JP" dirty="0" err="1" smtClean="0"/>
              <a:t>CryoNet</a:t>
            </a:r>
            <a:endParaRPr lang="ja-JP"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5536" y="260648"/>
            <a:ext cx="4392488" cy="369332"/>
          </a:xfrm>
          <a:prstGeom prst="rect">
            <a:avLst/>
          </a:prstGeom>
          <a:noFill/>
        </p:spPr>
        <p:txBody>
          <a:bodyPr wrap="square" rtlCol="0">
            <a:spAutoFit/>
          </a:bodyPr>
          <a:lstStyle/>
          <a:p>
            <a:r>
              <a:rPr lang="en-US" altLang="ja-JP" b="1" i="1" dirty="0"/>
              <a:t>GEOSS/AWCI Structure</a:t>
            </a:r>
            <a:endParaRPr kumimoji="1" lang="ja-JP" altLang="en-US" dirty="0"/>
          </a:p>
        </p:txBody>
      </p:sp>
      <p:sp>
        <p:nvSpPr>
          <p:cNvPr id="4" name="テキスト ボックス 3"/>
          <p:cNvSpPr txBox="1"/>
          <p:nvPr/>
        </p:nvSpPr>
        <p:spPr>
          <a:xfrm>
            <a:off x="6588224" y="1772816"/>
            <a:ext cx="2160240" cy="1077218"/>
          </a:xfrm>
          <a:prstGeom prst="rect">
            <a:avLst/>
          </a:prstGeom>
          <a:noFill/>
        </p:spPr>
        <p:txBody>
          <a:bodyPr wrap="square" rtlCol="0">
            <a:spAutoFit/>
          </a:bodyPr>
          <a:lstStyle/>
          <a:p>
            <a:r>
              <a:rPr lang="en-US" altLang="ja-JP" b="1" i="1" dirty="0"/>
              <a:t>Participating </a:t>
            </a:r>
            <a:r>
              <a:rPr lang="en-US" altLang="ja-JP" b="1" i="1" dirty="0" smtClean="0"/>
              <a:t>Countries: </a:t>
            </a:r>
          </a:p>
          <a:p>
            <a:r>
              <a:rPr lang="en-US" altLang="ja-JP" sz="1400" b="1" dirty="0"/>
              <a:t>20 countries</a:t>
            </a:r>
            <a:r>
              <a:rPr lang="en-US" altLang="ja-JP" sz="1400" dirty="0"/>
              <a:t> from the Asia and Pacific region</a:t>
            </a:r>
            <a:endParaRPr kumimoji="1" lang="ja-JP" altLang="en-US" sz="1400" dirty="0"/>
          </a:p>
        </p:txBody>
      </p:sp>
      <p:sp>
        <p:nvSpPr>
          <p:cNvPr id="5" name="テキスト ボックス 4"/>
          <p:cNvSpPr txBox="1"/>
          <p:nvPr/>
        </p:nvSpPr>
        <p:spPr>
          <a:xfrm>
            <a:off x="323528" y="5517232"/>
            <a:ext cx="7704856" cy="1015663"/>
          </a:xfrm>
          <a:prstGeom prst="rect">
            <a:avLst/>
          </a:prstGeom>
          <a:noFill/>
        </p:spPr>
        <p:txBody>
          <a:bodyPr wrap="square" rtlCol="0">
            <a:spAutoFit/>
          </a:bodyPr>
          <a:lstStyle/>
          <a:p>
            <a:r>
              <a:rPr lang="en-US" altLang="ja-JP" b="1" i="1" dirty="0"/>
              <a:t>Collaborating Projects, Institutes, and </a:t>
            </a:r>
            <a:r>
              <a:rPr lang="en-US" altLang="ja-JP" b="1" i="1" dirty="0" smtClean="0"/>
              <a:t>Organizations:</a:t>
            </a:r>
          </a:p>
          <a:p>
            <a:r>
              <a:rPr lang="en-US" altLang="ja-JP" sz="1400" dirty="0" smtClean="0"/>
              <a:t>National </a:t>
            </a:r>
            <a:r>
              <a:rPr lang="en-US" altLang="ja-JP" sz="1400" dirty="0"/>
              <a:t>and international institutes and organizations contributing their expertise, data products and data archiving, integration, and disseminating tools, modeling and analyzing </a:t>
            </a:r>
            <a:r>
              <a:rPr lang="en-US" altLang="ja-JP" sz="1400" dirty="0" smtClean="0"/>
              <a:t>systems.</a:t>
            </a:r>
            <a:endParaRPr lang="en-US" altLang="ja-JP" sz="1400" b="1" i="1" dirty="0" smtClean="0"/>
          </a:p>
          <a:p>
            <a:endParaRPr kumimoji="1" lang="ja-JP" altLang="en-US" sz="1400" dirty="0"/>
          </a:p>
        </p:txBody>
      </p:sp>
      <p:pic>
        <p:nvPicPr>
          <p:cNvPr id="2051" name="Picture 3"/>
          <p:cNvPicPr>
            <a:picLocks noChangeAspect="1" noChangeArrowheads="1"/>
          </p:cNvPicPr>
          <p:nvPr/>
        </p:nvPicPr>
        <p:blipFill>
          <a:blip r:embed="rId2" cstate="print"/>
          <a:srcRect/>
          <a:stretch>
            <a:fillRect/>
          </a:stretch>
        </p:blipFill>
        <p:spPr bwMode="auto">
          <a:xfrm>
            <a:off x="395536" y="548680"/>
            <a:ext cx="6177583" cy="4843856"/>
          </a:xfrm>
          <a:prstGeom prst="rect">
            <a:avLst/>
          </a:prstGeom>
          <a:noFill/>
          <a:ln w="9525">
            <a:noFill/>
            <a:miter lim="800000"/>
            <a:headEnd/>
            <a:tailEnd/>
          </a:ln>
        </p:spPr>
      </p:pic>
      <p:sp>
        <p:nvSpPr>
          <p:cNvPr id="6" name="角丸四角形 5"/>
          <p:cNvSpPr/>
          <p:nvPr/>
        </p:nvSpPr>
        <p:spPr>
          <a:xfrm>
            <a:off x="611560" y="1412776"/>
            <a:ext cx="4680520" cy="3600400"/>
          </a:xfrm>
          <a:prstGeom prst="roundRect">
            <a:avLst/>
          </a:prstGeom>
          <a:solidFill>
            <a:schemeClr val="accent1">
              <a:alpha val="1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吹き出し 7"/>
          <p:cNvSpPr/>
          <p:nvPr/>
        </p:nvSpPr>
        <p:spPr>
          <a:xfrm>
            <a:off x="6588224" y="4869160"/>
            <a:ext cx="1296144" cy="936104"/>
          </a:xfrm>
          <a:prstGeom prst="wedgeRectCallout">
            <a:avLst>
              <a:gd name="adj1" fmla="val -165602"/>
              <a:gd name="adj2" fmla="val -49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t>Similar structure of  </a:t>
            </a:r>
            <a:r>
              <a:rPr lang="en-US" altLang="ja-JP" dirty="0" err="1" smtClean="0"/>
              <a:t>CryoNet</a:t>
            </a:r>
            <a:endParaRPr lang="ja-JP" altLang="en-US" dirty="0"/>
          </a:p>
        </p:txBody>
      </p:sp>
      <p:sp>
        <p:nvSpPr>
          <p:cNvPr id="2" name="テキスト ボックス 1"/>
          <p:cNvSpPr txBox="1"/>
          <p:nvPr/>
        </p:nvSpPr>
        <p:spPr>
          <a:xfrm>
            <a:off x="6573119" y="2970608"/>
            <a:ext cx="2391369" cy="1323439"/>
          </a:xfrm>
          <a:prstGeom prst="rect">
            <a:avLst/>
          </a:prstGeom>
          <a:noFill/>
        </p:spPr>
        <p:txBody>
          <a:bodyPr wrap="square" rtlCol="0">
            <a:spAutoFit/>
          </a:bodyPr>
          <a:lstStyle/>
          <a:p>
            <a:r>
              <a:rPr kumimoji="1" lang="en-US" altLang="ja-JP" sz="2000" dirty="0" smtClean="0"/>
              <a:t>Participant to</a:t>
            </a:r>
          </a:p>
          <a:p>
            <a:r>
              <a:rPr kumimoji="1" lang="en-US" altLang="ja-JP" sz="2000" b="1" dirty="0" smtClean="0"/>
              <a:t>Operational </a:t>
            </a:r>
            <a:r>
              <a:rPr kumimoji="1" lang="en-US" altLang="ja-JP" sz="2000" b="1" dirty="0" smtClean="0"/>
              <a:t>Agency</a:t>
            </a:r>
          </a:p>
          <a:p>
            <a:r>
              <a:rPr lang="en-US" altLang="ja-JP" sz="2000" b="1" dirty="0" smtClean="0"/>
              <a:t>and</a:t>
            </a:r>
            <a:endParaRPr kumimoji="1" lang="en-US" altLang="ja-JP" sz="2000" b="1" dirty="0" smtClean="0"/>
          </a:p>
          <a:p>
            <a:r>
              <a:rPr lang="en-US" altLang="ja-JP" sz="2000" b="1" dirty="0" smtClean="0"/>
              <a:t>Research Institute</a:t>
            </a:r>
            <a:endParaRPr kumimoji="1" lang="ja-JP" altLang="en-US" sz="20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88640"/>
            <a:ext cx="8496944" cy="369332"/>
          </a:xfrm>
          <a:prstGeom prst="rect">
            <a:avLst/>
          </a:prstGeom>
        </p:spPr>
        <p:txBody>
          <a:bodyPr wrap="square">
            <a:spAutoFit/>
          </a:bodyPr>
          <a:lstStyle/>
          <a:p>
            <a:r>
              <a:rPr lang="en-US" altLang="ja-JP" b="1" dirty="0"/>
              <a:t>Observation Convergence, Data integration, and Information Sharing</a:t>
            </a:r>
            <a:endParaRPr lang="ja-JP" altLang="en-US" dirty="0"/>
          </a:p>
        </p:txBody>
      </p:sp>
      <p:sp>
        <p:nvSpPr>
          <p:cNvPr id="3" name="テキスト ボックス 2"/>
          <p:cNvSpPr txBox="1"/>
          <p:nvPr/>
        </p:nvSpPr>
        <p:spPr>
          <a:xfrm>
            <a:off x="251520" y="620688"/>
            <a:ext cx="8712968" cy="1200329"/>
          </a:xfrm>
          <a:prstGeom prst="rect">
            <a:avLst/>
          </a:prstGeom>
          <a:noFill/>
        </p:spPr>
        <p:txBody>
          <a:bodyPr wrap="square" rtlCol="0">
            <a:spAutoFit/>
          </a:bodyPr>
          <a:lstStyle/>
          <a:p>
            <a:r>
              <a:rPr lang="en-US" altLang="ja-JP" dirty="0"/>
              <a:t>GEOSS/AWCI converges earth observation satellites, </a:t>
            </a:r>
            <a:r>
              <a:rPr lang="en-US" altLang="ja-JP" dirty="0">
                <a:solidFill>
                  <a:srgbClr val="FF0000"/>
                </a:solidFill>
              </a:rPr>
              <a:t>in-situ reference site </a:t>
            </a:r>
            <a:r>
              <a:rPr lang="en-US" altLang="ja-JP" dirty="0" smtClean="0">
                <a:solidFill>
                  <a:srgbClr val="FF0000"/>
                </a:solidFill>
              </a:rPr>
              <a:t>networks </a:t>
            </a:r>
            <a:r>
              <a:rPr lang="en-US" altLang="ja-JP" dirty="0" smtClean="0"/>
              <a:t>from </a:t>
            </a:r>
            <a:r>
              <a:rPr lang="en-US" altLang="ja-JP" u="sng" dirty="0" smtClean="0"/>
              <a:t>CEOP reference sites</a:t>
            </a:r>
            <a:r>
              <a:rPr lang="en-US" altLang="ja-JP" dirty="0" smtClean="0"/>
              <a:t>, </a:t>
            </a:r>
            <a:r>
              <a:rPr lang="en-US" altLang="ja-JP" dirty="0"/>
              <a:t>and </a:t>
            </a:r>
            <a:r>
              <a:rPr lang="en-US" altLang="ja-JP" dirty="0">
                <a:solidFill>
                  <a:srgbClr val="FF0000"/>
                </a:solidFill>
              </a:rPr>
              <a:t>operational observation systems</a:t>
            </a:r>
            <a:r>
              <a:rPr lang="en-US" altLang="ja-JP" dirty="0"/>
              <a:t>, </a:t>
            </a:r>
            <a:r>
              <a:rPr lang="en-US" altLang="ja-JP" dirty="0">
                <a:solidFill>
                  <a:srgbClr val="FF0000"/>
                </a:solidFill>
              </a:rPr>
              <a:t>integrates the observed data</a:t>
            </a:r>
            <a:r>
              <a:rPr lang="en-US" altLang="ja-JP" dirty="0"/>
              <a:t>, numerical weather prediction model outputs, geographical information, and socio-economic </a:t>
            </a:r>
            <a:r>
              <a:rPr lang="en-US" altLang="ja-JP" dirty="0" smtClean="0"/>
              <a:t>data.</a:t>
            </a:r>
            <a:endParaRPr kumimoji="1" lang="ja-JP" altLang="en-US" dirty="0"/>
          </a:p>
        </p:txBody>
      </p:sp>
      <p:sp>
        <p:nvSpPr>
          <p:cNvPr id="5" name="テキスト ボックス 4"/>
          <p:cNvSpPr txBox="1"/>
          <p:nvPr/>
        </p:nvSpPr>
        <p:spPr>
          <a:xfrm>
            <a:off x="179512" y="2060848"/>
            <a:ext cx="4176464" cy="3139321"/>
          </a:xfrm>
          <a:prstGeom prst="rect">
            <a:avLst/>
          </a:prstGeom>
          <a:noFill/>
        </p:spPr>
        <p:txBody>
          <a:bodyPr wrap="square" rtlCol="0">
            <a:spAutoFit/>
          </a:bodyPr>
          <a:lstStyle/>
          <a:p>
            <a:r>
              <a:rPr lang="en-US" altLang="ja-JP" b="1" i="1" dirty="0" smtClean="0"/>
              <a:t>Observation Convergence</a:t>
            </a:r>
            <a:endParaRPr lang="en-US" altLang="ja-JP" dirty="0" smtClean="0"/>
          </a:p>
          <a:p>
            <a:r>
              <a:rPr lang="en-US" altLang="ja-JP" dirty="0" smtClean="0"/>
              <a:t>The </a:t>
            </a:r>
            <a:r>
              <a:rPr lang="en-US" altLang="ja-JP" dirty="0"/>
              <a:t>data obtained at the CEOP reference sites </a:t>
            </a:r>
            <a:r>
              <a:rPr lang="en-US" altLang="ja-JP" dirty="0" smtClean="0"/>
              <a:t>. There </a:t>
            </a:r>
            <a:r>
              <a:rPr lang="en-US" altLang="ja-JP" dirty="0"/>
              <a:t>are</a:t>
            </a:r>
            <a:r>
              <a:rPr lang="en-US" altLang="ja-JP" i="1" dirty="0">
                <a:solidFill>
                  <a:srgbClr val="FF0000"/>
                </a:solidFill>
              </a:rPr>
              <a:t> big varieties </a:t>
            </a:r>
            <a:r>
              <a:rPr lang="en-US" altLang="ja-JP" dirty="0"/>
              <a:t>in </a:t>
            </a:r>
            <a:r>
              <a:rPr lang="en-US" altLang="ja-JP" b="1" dirty="0">
                <a:solidFill>
                  <a:srgbClr val="FF0000"/>
                </a:solidFill>
              </a:rPr>
              <a:t>observation elements</a:t>
            </a:r>
            <a:r>
              <a:rPr lang="en-US" altLang="ja-JP" dirty="0"/>
              <a:t>, </a:t>
            </a:r>
            <a:r>
              <a:rPr lang="en-US" altLang="ja-JP" b="1" dirty="0">
                <a:solidFill>
                  <a:srgbClr val="FF0000"/>
                </a:solidFill>
              </a:rPr>
              <a:t>data format</a:t>
            </a:r>
            <a:r>
              <a:rPr lang="en-US" altLang="ja-JP" dirty="0"/>
              <a:t>, and </a:t>
            </a:r>
            <a:r>
              <a:rPr lang="en-US" altLang="ja-JP" b="1" dirty="0">
                <a:solidFill>
                  <a:srgbClr val="FF0000"/>
                </a:solidFill>
              </a:rPr>
              <a:t>recorded interval </a:t>
            </a:r>
            <a:r>
              <a:rPr lang="en-US" altLang="ja-JP" dirty="0"/>
              <a:t>of the original reference site </a:t>
            </a:r>
            <a:r>
              <a:rPr lang="en-US" altLang="ja-JP" dirty="0" smtClean="0"/>
              <a:t>data.</a:t>
            </a:r>
          </a:p>
          <a:p>
            <a:r>
              <a:rPr lang="en-US" altLang="ja-JP" dirty="0"/>
              <a:t>CEOP can provide well quality checked data with a unified format in cooperation with the site observers by using </a:t>
            </a:r>
            <a:r>
              <a:rPr lang="en-US" altLang="ja-JP" u="sng" dirty="0"/>
              <a:t>a Web based </a:t>
            </a:r>
            <a:r>
              <a:rPr lang="en-US" altLang="ja-JP" dirty="0">
                <a:solidFill>
                  <a:srgbClr val="FF0000"/>
                </a:solidFill>
              </a:rPr>
              <a:t>Quality Control (QC) </a:t>
            </a:r>
            <a:r>
              <a:rPr lang="en-US" altLang="ja-JP" dirty="0"/>
              <a:t>and </a:t>
            </a:r>
            <a:r>
              <a:rPr lang="en-US" altLang="ja-JP" u="sng" dirty="0">
                <a:solidFill>
                  <a:srgbClr val="FF0000"/>
                </a:solidFill>
              </a:rPr>
              <a:t>format conversion system</a:t>
            </a:r>
            <a:r>
              <a:rPr lang="en-US" altLang="ja-JP" dirty="0"/>
              <a:t>.</a:t>
            </a:r>
            <a:endParaRPr kumimoji="1" lang="ja-JP" altLang="en-US" dirty="0"/>
          </a:p>
        </p:txBody>
      </p:sp>
      <p:pic>
        <p:nvPicPr>
          <p:cNvPr id="9" name="Picture 2"/>
          <p:cNvPicPr>
            <a:picLocks noChangeAspect="1" noChangeArrowheads="1"/>
          </p:cNvPicPr>
          <p:nvPr/>
        </p:nvPicPr>
        <p:blipFill>
          <a:blip r:embed="rId2" cstate="print"/>
          <a:srcRect/>
          <a:stretch>
            <a:fillRect/>
          </a:stretch>
        </p:blipFill>
        <p:spPr bwMode="auto">
          <a:xfrm>
            <a:off x="4355976" y="1556792"/>
            <a:ext cx="4671813" cy="5126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11560" y="692696"/>
            <a:ext cx="7829550" cy="5067300"/>
          </a:xfrm>
          <a:prstGeom prst="rect">
            <a:avLst/>
          </a:prstGeom>
          <a:noFill/>
          <a:ln w="9525">
            <a:noFill/>
            <a:miter lim="800000"/>
            <a:headEnd/>
            <a:tailEnd/>
          </a:ln>
        </p:spPr>
      </p:pic>
      <p:sp>
        <p:nvSpPr>
          <p:cNvPr id="3" name="正方形/長方形 2"/>
          <p:cNvSpPr/>
          <p:nvPr/>
        </p:nvSpPr>
        <p:spPr>
          <a:xfrm>
            <a:off x="323528" y="260648"/>
            <a:ext cx="3799438" cy="369332"/>
          </a:xfrm>
          <a:prstGeom prst="rect">
            <a:avLst/>
          </a:prstGeom>
        </p:spPr>
        <p:txBody>
          <a:bodyPr wrap="none">
            <a:spAutoFit/>
          </a:bodyPr>
          <a:lstStyle/>
          <a:p>
            <a:r>
              <a:rPr lang="en-US" altLang="ja-JP" b="1" i="1" dirty="0"/>
              <a:t>GEOSS/AWCI Data Integration System</a:t>
            </a:r>
            <a:endParaRPr lang="ja-JP" altLang="en-US" dirty="0"/>
          </a:p>
        </p:txBody>
      </p:sp>
      <p:sp>
        <p:nvSpPr>
          <p:cNvPr id="5" name="正方形/長方形 4"/>
          <p:cNvSpPr/>
          <p:nvPr/>
        </p:nvSpPr>
        <p:spPr>
          <a:xfrm>
            <a:off x="467544" y="5805264"/>
            <a:ext cx="7992888" cy="923330"/>
          </a:xfrm>
          <a:prstGeom prst="rect">
            <a:avLst/>
          </a:prstGeom>
        </p:spPr>
        <p:txBody>
          <a:bodyPr wrap="square">
            <a:spAutoFit/>
          </a:bodyPr>
          <a:lstStyle/>
          <a:p>
            <a:r>
              <a:rPr lang="en-US" altLang="ja-JP" dirty="0"/>
              <a:t>The Data Integration and Analysis System (DIAS) at the University of Tokyo, one of the members of GEOSS data integration analysis alliance, supports GEOSS/AWCI to realize observation convergence, data integration and data and information sharing.</a:t>
            </a:r>
            <a:endParaRPr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rot="-5400000">
            <a:off x="5314950" y="1316038"/>
            <a:ext cx="217488" cy="2951162"/>
          </a:xfrm>
          <a:prstGeom prst="downArrow">
            <a:avLst>
              <a:gd name="adj1" fmla="val 44528"/>
              <a:gd name="adj2" fmla="val 198765"/>
            </a:avLst>
          </a:prstGeom>
          <a:solidFill>
            <a:srgbClr val="99FF99"/>
          </a:solidFill>
          <a:ln w="9525" algn="ctr">
            <a:solidFill>
              <a:schemeClr val="tx1"/>
            </a:solidFill>
            <a:miter lim="800000"/>
            <a:headEnd/>
            <a:tailEnd/>
          </a:ln>
        </p:spPr>
        <p:txBody>
          <a:bodyPr vert="eaVert" wrap="none" lIns="20008" tIns="10004" rIns="20008" bIns="10004" anchor="ctr"/>
          <a:lstStyle/>
          <a:p>
            <a:endParaRPr lang="ja-JP" altLang="en-US"/>
          </a:p>
        </p:txBody>
      </p:sp>
      <p:sp>
        <p:nvSpPr>
          <p:cNvPr id="23555" name="AutoShape 3"/>
          <p:cNvSpPr>
            <a:spLocks noChangeArrowheads="1"/>
          </p:cNvSpPr>
          <p:nvPr/>
        </p:nvSpPr>
        <p:spPr bwMode="auto">
          <a:xfrm rot="-5400000">
            <a:off x="4126707" y="3007518"/>
            <a:ext cx="215900" cy="862013"/>
          </a:xfrm>
          <a:prstGeom prst="downArrow">
            <a:avLst>
              <a:gd name="adj1" fmla="val 46519"/>
              <a:gd name="adj2" fmla="val 175972"/>
            </a:avLst>
          </a:prstGeom>
          <a:solidFill>
            <a:srgbClr val="99FF99"/>
          </a:solidFill>
          <a:ln w="9525" algn="ctr">
            <a:solidFill>
              <a:schemeClr val="tx1"/>
            </a:solidFill>
            <a:miter lim="800000"/>
            <a:headEnd/>
            <a:tailEnd/>
          </a:ln>
        </p:spPr>
        <p:txBody>
          <a:bodyPr vert="eaVert" wrap="none" lIns="20008" tIns="10004" rIns="20008" bIns="10004" anchor="ctr"/>
          <a:lstStyle/>
          <a:p>
            <a:endParaRPr lang="ja-JP" altLang="en-US"/>
          </a:p>
        </p:txBody>
      </p:sp>
      <p:sp>
        <p:nvSpPr>
          <p:cNvPr id="23556" name="AutoShape 4"/>
          <p:cNvSpPr>
            <a:spLocks noChangeArrowheads="1"/>
          </p:cNvSpPr>
          <p:nvPr/>
        </p:nvSpPr>
        <p:spPr bwMode="auto">
          <a:xfrm rot="-5400000">
            <a:off x="6538913" y="3187700"/>
            <a:ext cx="217488" cy="503237"/>
          </a:xfrm>
          <a:prstGeom prst="downArrow">
            <a:avLst>
              <a:gd name="adj1" fmla="val 46519"/>
              <a:gd name="adj2" fmla="val 101981"/>
            </a:avLst>
          </a:prstGeom>
          <a:solidFill>
            <a:srgbClr val="99FF99"/>
          </a:solidFill>
          <a:ln w="9525" algn="ctr">
            <a:solidFill>
              <a:schemeClr val="tx1"/>
            </a:solidFill>
            <a:miter lim="800000"/>
            <a:headEnd/>
            <a:tailEnd/>
          </a:ln>
        </p:spPr>
        <p:txBody>
          <a:bodyPr vert="eaVert" wrap="none" lIns="20008" tIns="10004" rIns="20008" bIns="10004" anchor="ctr"/>
          <a:lstStyle/>
          <a:p>
            <a:endParaRPr lang="ja-JP" altLang="en-US"/>
          </a:p>
        </p:txBody>
      </p:sp>
      <p:sp>
        <p:nvSpPr>
          <p:cNvPr id="23557" name="AutoShape 5"/>
          <p:cNvSpPr>
            <a:spLocks noChangeArrowheads="1"/>
          </p:cNvSpPr>
          <p:nvPr/>
        </p:nvSpPr>
        <p:spPr bwMode="auto">
          <a:xfrm>
            <a:off x="4956175" y="1025525"/>
            <a:ext cx="504825" cy="1944688"/>
          </a:xfrm>
          <a:prstGeom prst="downArrow">
            <a:avLst>
              <a:gd name="adj1" fmla="val 42139"/>
              <a:gd name="adj2" fmla="val 73549"/>
            </a:avLst>
          </a:prstGeom>
          <a:solidFill>
            <a:srgbClr val="99FF99"/>
          </a:solidFill>
          <a:ln w="9525" algn="ctr">
            <a:solidFill>
              <a:schemeClr val="tx1"/>
            </a:solidFill>
            <a:miter lim="800000"/>
            <a:headEnd/>
            <a:tailEnd/>
          </a:ln>
        </p:spPr>
        <p:txBody>
          <a:bodyPr vert="eaVert" wrap="none" lIns="20008" tIns="10004" rIns="20008" bIns="10004" anchor="ctr"/>
          <a:lstStyle/>
          <a:p>
            <a:endParaRPr lang="ja-JP" altLang="en-US"/>
          </a:p>
        </p:txBody>
      </p:sp>
      <p:sp>
        <p:nvSpPr>
          <p:cNvPr id="23558" name="AutoShape 6"/>
          <p:cNvSpPr>
            <a:spLocks noChangeArrowheads="1"/>
          </p:cNvSpPr>
          <p:nvPr/>
        </p:nvSpPr>
        <p:spPr bwMode="auto">
          <a:xfrm>
            <a:off x="7404100" y="4194175"/>
            <a:ext cx="287338" cy="863600"/>
          </a:xfrm>
          <a:prstGeom prst="downArrow">
            <a:avLst>
              <a:gd name="adj1" fmla="val 46519"/>
              <a:gd name="adj2" fmla="val 117814"/>
            </a:avLst>
          </a:prstGeom>
          <a:solidFill>
            <a:srgbClr val="99FF99"/>
          </a:solidFill>
          <a:ln w="9525" algn="ctr">
            <a:solidFill>
              <a:schemeClr val="tx1"/>
            </a:solidFill>
            <a:miter lim="800000"/>
            <a:headEnd/>
            <a:tailEnd/>
          </a:ln>
        </p:spPr>
        <p:txBody>
          <a:bodyPr vert="eaVert" wrap="none" lIns="20008" tIns="10004" rIns="20008" bIns="10004" anchor="ctr"/>
          <a:lstStyle/>
          <a:p>
            <a:endParaRPr lang="ja-JP" altLang="en-US"/>
          </a:p>
        </p:txBody>
      </p:sp>
      <p:sp>
        <p:nvSpPr>
          <p:cNvPr id="23559" name="Rectangle 7"/>
          <p:cNvSpPr>
            <a:spLocks noChangeArrowheads="1"/>
          </p:cNvSpPr>
          <p:nvPr/>
        </p:nvSpPr>
        <p:spPr bwMode="auto">
          <a:xfrm>
            <a:off x="1858963" y="2466975"/>
            <a:ext cx="1441450" cy="1223963"/>
          </a:xfrm>
          <a:prstGeom prst="rect">
            <a:avLst/>
          </a:prstGeom>
          <a:solidFill>
            <a:srgbClr val="CCFFCC"/>
          </a:solidFill>
          <a:ln w="9525" algn="ctr">
            <a:solidFill>
              <a:schemeClr val="tx1"/>
            </a:solidFill>
            <a:miter lim="800000"/>
            <a:headEnd/>
            <a:tailEnd/>
          </a:ln>
        </p:spPr>
        <p:txBody>
          <a:bodyPr wrap="none" lIns="91314" tIns="45657" rIns="91314" bIns="45657" anchor="b"/>
          <a:lstStyle/>
          <a:p>
            <a:pPr defTabSz="912813"/>
            <a:r>
              <a:rPr lang="en-US" altLang="ja-JP" sz="800" b="1">
                <a:latin typeface="Arial" charset="0"/>
              </a:rPr>
              <a:t>Data Upload System</a:t>
            </a:r>
          </a:p>
        </p:txBody>
      </p:sp>
      <p:grpSp>
        <p:nvGrpSpPr>
          <p:cNvPr id="2" name="Group 8"/>
          <p:cNvGrpSpPr>
            <a:grpSpLocks/>
          </p:cNvGrpSpPr>
          <p:nvPr/>
        </p:nvGrpSpPr>
        <p:grpSpPr bwMode="auto">
          <a:xfrm>
            <a:off x="7188200" y="3762375"/>
            <a:ext cx="647700" cy="431800"/>
            <a:chOff x="3424" y="2523"/>
            <a:chExt cx="408" cy="272"/>
          </a:xfrm>
        </p:grpSpPr>
        <p:sp>
          <p:nvSpPr>
            <p:cNvPr id="23633" name="Rectangle 9"/>
            <p:cNvSpPr>
              <a:spLocks noChangeArrowheads="1"/>
            </p:cNvSpPr>
            <p:nvPr/>
          </p:nvSpPr>
          <p:spPr bwMode="auto">
            <a:xfrm>
              <a:off x="3424" y="2523"/>
              <a:ext cx="136" cy="272"/>
            </a:xfrm>
            <a:prstGeom prst="rect">
              <a:avLst/>
            </a:prstGeom>
            <a:solidFill>
              <a:schemeClr val="accent1"/>
            </a:solidFill>
            <a:ln w="9525" algn="ctr">
              <a:noFill/>
              <a:prstDash val="sysDot"/>
              <a:miter lim="800000"/>
              <a:headEnd/>
              <a:tailEnd/>
            </a:ln>
          </p:spPr>
          <p:txBody>
            <a:bodyPr vert="eaVert" wrap="none" anchor="ctr"/>
            <a:lstStyle/>
            <a:p>
              <a:endParaRPr lang="ja-JP" altLang="en-US"/>
            </a:p>
          </p:txBody>
        </p:sp>
        <p:sp>
          <p:nvSpPr>
            <p:cNvPr id="23634" name="Rectangle 10"/>
            <p:cNvSpPr>
              <a:spLocks noChangeArrowheads="1"/>
            </p:cNvSpPr>
            <p:nvPr/>
          </p:nvSpPr>
          <p:spPr bwMode="auto">
            <a:xfrm>
              <a:off x="3560" y="2523"/>
              <a:ext cx="136" cy="272"/>
            </a:xfrm>
            <a:prstGeom prst="rect">
              <a:avLst/>
            </a:prstGeom>
            <a:solidFill>
              <a:srgbClr val="DC94B8"/>
            </a:solidFill>
            <a:ln w="9525" algn="ctr">
              <a:noFill/>
              <a:prstDash val="sysDot"/>
              <a:miter lim="800000"/>
              <a:headEnd/>
              <a:tailEnd/>
            </a:ln>
          </p:spPr>
          <p:txBody>
            <a:bodyPr vert="eaVert" wrap="none" anchor="ctr"/>
            <a:lstStyle/>
            <a:p>
              <a:endParaRPr lang="ja-JP" altLang="en-US"/>
            </a:p>
          </p:txBody>
        </p:sp>
        <p:sp>
          <p:nvSpPr>
            <p:cNvPr id="23635" name="Rectangle 11"/>
            <p:cNvSpPr>
              <a:spLocks noChangeArrowheads="1"/>
            </p:cNvSpPr>
            <p:nvPr/>
          </p:nvSpPr>
          <p:spPr bwMode="auto">
            <a:xfrm>
              <a:off x="3696" y="2523"/>
              <a:ext cx="136" cy="272"/>
            </a:xfrm>
            <a:prstGeom prst="rect">
              <a:avLst/>
            </a:prstGeom>
            <a:solidFill>
              <a:srgbClr val="CCFF66"/>
            </a:solidFill>
            <a:ln w="9525" algn="ctr">
              <a:noFill/>
              <a:prstDash val="sysDot"/>
              <a:miter lim="800000"/>
              <a:headEnd/>
              <a:tailEnd/>
            </a:ln>
          </p:spPr>
          <p:txBody>
            <a:bodyPr vert="eaVert" wrap="none" anchor="ctr"/>
            <a:lstStyle/>
            <a:p>
              <a:endParaRPr lang="ja-JP" altLang="en-US"/>
            </a:p>
          </p:txBody>
        </p:sp>
        <p:sp>
          <p:nvSpPr>
            <p:cNvPr id="23636" name="Line 12"/>
            <p:cNvSpPr>
              <a:spLocks noChangeShapeType="1"/>
            </p:cNvSpPr>
            <p:nvPr/>
          </p:nvSpPr>
          <p:spPr bwMode="auto">
            <a:xfrm>
              <a:off x="3560" y="2523"/>
              <a:ext cx="0" cy="272"/>
            </a:xfrm>
            <a:prstGeom prst="line">
              <a:avLst/>
            </a:prstGeom>
            <a:noFill/>
            <a:ln w="9525">
              <a:solidFill>
                <a:schemeClr val="tx1"/>
              </a:solidFill>
              <a:prstDash val="sysDot"/>
              <a:round/>
              <a:headEnd/>
              <a:tailEnd/>
            </a:ln>
          </p:spPr>
          <p:txBody>
            <a:bodyPr vert="eaVert" wrap="none" anchor="ctr"/>
            <a:lstStyle/>
            <a:p>
              <a:endParaRPr lang="ja-JP" altLang="en-US"/>
            </a:p>
          </p:txBody>
        </p:sp>
        <p:sp>
          <p:nvSpPr>
            <p:cNvPr id="23637" name="Line 13"/>
            <p:cNvSpPr>
              <a:spLocks noChangeShapeType="1"/>
            </p:cNvSpPr>
            <p:nvPr/>
          </p:nvSpPr>
          <p:spPr bwMode="auto">
            <a:xfrm>
              <a:off x="3697" y="2523"/>
              <a:ext cx="0" cy="272"/>
            </a:xfrm>
            <a:prstGeom prst="line">
              <a:avLst/>
            </a:prstGeom>
            <a:noFill/>
            <a:ln w="9525">
              <a:solidFill>
                <a:schemeClr val="tx1"/>
              </a:solidFill>
              <a:prstDash val="sysDot"/>
              <a:round/>
              <a:headEnd/>
              <a:tailEnd/>
            </a:ln>
          </p:spPr>
          <p:txBody>
            <a:bodyPr vert="eaVert" wrap="none" anchor="ctr"/>
            <a:lstStyle/>
            <a:p>
              <a:endParaRPr lang="ja-JP" altLang="en-US"/>
            </a:p>
          </p:txBody>
        </p:sp>
        <p:sp>
          <p:nvSpPr>
            <p:cNvPr id="23638" name="Rectangle 14"/>
            <p:cNvSpPr>
              <a:spLocks noChangeArrowheads="1"/>
            </p:cNvSpPr>
            <p:nvPr/>
          </p:nvSpPr>
          <p:spPr bwMode="auto">
            <a:xfrm>
              <a:off x="3424" y="2523"/>
              <a:ext cx="408" cy="272"/>
            </a:xfrm>
            <a:prstGeom prst="rect">
              <a:avLst/>
            </a:prstGeom>
            <a:noFill/>
            <a:ln w="9525" algn="ctr">
              <a:solidFill>
                <a:schemeClr val="tx1"/>
              </a:solidFill>
              <a:miter lim="800000"/>
              <a:headEnd/>
              <a:tailEnd/>
            </a:ln>
          </p:spPr>
          <p:txBody>
            <a:bodyPr wrap="none" lIns="417314" tIns="208657" rIns="417314" bIns="208657" anchor="ctr"/>
            <a:lstStyle/>
            <a:p>
              <a:pPr defTabSz="912813"/>
              <a:r>
                <a:rPr lang="en-US" altLang="ja-JP" sz="800" b="1">
                  <a:latin typeface="Arial" charset="0"/>
                </a:rPr>
                <a:t>Meta Data</a:t>
              </a:r>
            </a:p>
          </p:txBody>
        </p:sp>
      </p:grpSp>
      <p:grpSp>
        <p:nvGrpSpPr>
          <p:cNvPr id="3" name="Group 15"/>
          <p:cNvGrpSpPr>
            <a:grpSpLocks/>
          </p:cNvGrpSpPr>
          <p:nvPr/>
        </p:nvGrpSpPr>
        <p:grpSpPr bwMode="auto">
          <a:xfrm>
            <a:off x="4883150" y="1025525"/>
            <a:ext cx="647700" cy="431800"/>
            <a:chOff x="1927" y="1026"/>
            <a:chExt cx="408" cy="272"/>
          </a:xfrm>
        </p:grpSpPr>
        <p:sp>
          <p:nvSpPr>
            <p:cNvPr id="23629" name="Rectangle 16"/>
            <p:cNvSpPr>
              <a:spLocks noChangeArrowheads="1"/>
            </p:cNvSpPr>
            <p:nvPr/>
          </p:nvSpPr>
          <p:spPr bwMode="auto">
            <a:xfrm>
              <a:off x="2063" y="1026"/>
              <a:ext cx="136" cy="272"/>
            </a:xfrm>
            <a:prstGeom prst="rect">
              <a:avLst/>
            </a:prstGeom>
            <a:solidFill>
              <a:srgbClr val="DC94B8"/>
            </a:solidFill>
            <a:ln w="9525" algn="ctr">
              <a:noFill/>
              <a:prstDash val="sysDot"/>
              <a:miter lim="800000"/>
              <a:headEnd/>
              <a:tailEnd/>
            </a:ln>
          </p:spPr>
          <p:txBody>
            <a:bodyPr vert="eaVert" wrap="none" anchor="ctr"/>
            <a:lstStyle/>
            <a:p>
              <a:endParaRPr lang="ja-JP" altLang="en-US"/>
            </a:p>
          </p:txBody>
        </p:sp>
        <p:sp>
          <p:nvSpPr>
            <p:cNvPr id="23630" name="Line 17"/>
            <p:cNvSpPr>
              <a:spLocks noChangeShapeType="1"/>
            </p:cNvSpPr>
            <p:nvPr/>
          </p:nvSpPr>
          <p:spPr bwMode="auto">
            <a:xfrm>
              <a:off x="2063" y="1026"/>
              <a:ext cx="0" cy="272"/>
            </a:xfrm>
            <a:prstGeom prst="line">
              <a:avLst/>
            </a:prstGeom>
            <a:noFill/>
            <a:ln w="9525">
              <a:solidFill>
                <a:schemeClr val="tx1"/>
              </a:solidFill>
              <a:prstDash val="sysDot"/>
              <a:round/>
              <a:headEnd/>
              <a:tailEnd/>
            </a:ln>
          </p:spPr>
          <p:txBody>
            <a:bodyPr vert="eaVert" wrap="none" anchor="ctr"/>
            <a:lstStyle/>
            <a:p>
              <a:endParaRPr lang="ja-JP" altLang="en-US"/>
            </a:p>
          </p:txBody>
        </p:sp>
        <p:sp>
          <p:nvSpPr>
            <p:cNvPr id="23631" name="Line 18"/>
            <p:cNvSpPr>
              <a:spLocks noChangeShapeType="1"/>
            </p:cNvSpPr>
            <p:nvPr/>
          </p:nvSpPr>
          <p:spPr bwMode="auto">
            <a:xfrm>
              <a:off x="2199" y="1026"/>
              <a:ext cx="0" cy="272"/>
            </a:xfrm>
            <a:prstGeom prst="line">
              <a:avLst/>
            </a:prstGeom>
            <a:noFill/>
            <a:ln w="9525">
              <a:solidFill>
                <a:schemeClr val="tx1"/>
              </a:solidFill>
              <a:prstDash val="sysDot"/>
              <a:round/>
              <a:headEnd/>
              <a:tailEnd/>
            </a:ln>
          </p:spPr>
          <p:txBody>
            <a:bodyPr vert="eaVert" wrap="none" anchor="ctr"/>
            <a:lstStyle/>
            <a:p>
              <a:endParaRPr lang="ja-JP" altLang="en-US"/>
            </a:p>
          </p:txBody>
        </p:sp>
        <p:sp>
          <p:nvSpPr>
            <p:cNvPr id="23632" name="Rectangle 19"/>
            <p:cNvSpPr>
              <a:spLocks noChangeArrowheads="1"/>
            </p:cNvSpPr>
            <p:nvPr/>
          </p:nvSpPr>
          <p:spPr bwMode="auto">
            <a:xfrm>
              <a:off x="1927" y="1026"/>
              <a:ext cx="408" cy="272"/>
            </a:xfrm>
            <a:prstGeom prst="rect">
              <a:avLst/>
            </a:prstGeom>
            <a:noFill/>
            <a:ln w="9525" algn="ctr">
              <a:solidFill>
                <a:schemeClr val="tx1"/>
              </a:solidFill>
              <a:miter lim="800000"/>
              <a:headEnd/>
              <a:tailEnd/>
            </a:ln>
          </p:spPr>
          <p:txBody>
            <a:bodyPr wrap="none" lIns="417314" tIns="208657" rIns="417314" bIns="208657" anchor="ctr"/>
            <a:lstStyle/>
            <a:p>
              <a:pPr defTabSz="912813"/>
              <a:r>
                <a:rPr lang="en-US" altLang="ja-JP" sz="800" b="1">
                  <a:latin typeface="Arial" charset="0"/>
                </a:rPr>
                <a:t>Meta Data</a:t>
              </a:r>
            </a:p>
          </p:txBody>
        </p:sp>
      </p:grpSp>
      <p:grpSp>
        <p:nvGrpSpPr>
          <p:cNvPr id="4" name="Group 20"/>
          <p:cNvGrpSpPr>
            <a:grpSpLocks/>
          </p:cNvGrpSpPr>
          <p:nvPr/>
        </p:nvGrpSpPr>
        <p:grpSpPr bwMode="auto">
          <a:xfrm>
            <a:off x="7115175" y="1025525"/>
            <a:ext cx="647700" cy="431800"/>
            <a:chOff x="3334" y="981"/>
            <a:chExt cx="408" cy="272"/>
          </a:xfrm>
        </p:grpSpPr>
        <p:sp>
          <p:nvSpPr>
            <p:cNvPr id="23625" name="Rectangle 21"/>
            <p:cNvSpPr>
              <a:spLocks noChangeArrowheads="1"/>
            </p:cNvSpPr>
            <p:nvPr/>
          </p:nvSpPr>
          <p:spPr bwMode="auto">
            <a:xfrm>
              <a:off x="3606" y="981"/>
              <a:ext cx="136" cy="272"/>
            </a:xfrm>
            <a:prstGeom prst="rect">
              <a:avLst/>
            </a:prstGeom>
            <a:solidFill>
              <a:srgbClr val="CCFF66"/>
            </a:solidFill>
            <a:ln w="9525" algn="ctr">
              <a:noFill/>
              <a:prstDash val="sysDot"/>
              <a:miter lim="800000"/>
              <a:headEnd/>
              <a:tailEnd/>
            </a:ln>
          </p:spPr>
          <p:txBody>
            <a:bodyPr vert="eaVert" wrap="none" anchor="ctr"/>
            <a:lstStyle/>
            <a:p>
              <a:endParaRPr lang="ja-JP" altLang="en-US"/>
            </a:p>
          </p:txBody>
        </p:sp>
        <p:sp>
          <p:nvSpPr>
            <p:cNvPr id="23626" name="Line 22"/>
            <p:cNvSpPr>
              <a:spLocks noChangeShapeType="1"/>
            </p:cNvSpPr>
            <p:nvPr/>
          </p:nvSpPr>
          <p:spPr bwMode="auto">
            <a:xfrm>
              <a:off x="3470" y="981"/>
              <a:ext cx="0" cy="272"/>
            </a:xfrm>
            <a:prstGeom prst="line">
              <a:avLst/>
            </a:prstGeom>
            <a:noFill/>
            <a:ln w="9525">
              <a:solidFill>
                <a:schemeClr val="tx1"/>
              </a:solidFill>
              <a:prstDash val="sysDot"/>
              <a:round/>
              <a:headEnd/>
              <a:tailEnd/>
            </a:ln>
          </p:spPr>
          <p:txBody>
            <a:bodyPr vert="eaVert" wrap="none" anchor="ctr"/>
            <a:lstStyle/>
            <a:p>
              <a:endParaRPr lang="ja-JP" altLang="en-US"/>
            </a:p>
          </p:txBody>
        </p:sp>
        <p:sp>
          <p:nvSpPr>
            <p:cNvPr id="23627" name="Line 23"/>
            <p:cNvSpPr>
              <a:spLocks noChangeShapeType="1"/>
            </p:cNvSpPr>
            <p:nvPr/>
          </p:nvSpPr>
          <p:spPr bwMode="auto">
            <a:xfrm>
              <a:off x="3607" y="981"/>
              <a:ext cx="0" cy="272"/>
            </a:xfrm>
            <a:prstGeom prst="line">
              <a:avLst/>
            </a:prstGeom>
            <a:noFill/>
            <a:ln w="9525">
              <a:solidFill>
                <a:schemeClr val="tx1"/>
              </a:solidFill>
              <a:prstDash val="sysDot"/>
              <a:round/>
              <a:headEnd/>
              <a:tailEnd/>
            </a:ln>
          </p:spPr>
          <p:txBody>
            <a:bodyPr vert="eaVert" wrap="none" anchor="ctr"/>
            <a:lstStyle/>
            <a:p>
              <a:endParaRPr lang="ja-JP" altLang="en-US"/>
            </a:p>
          </p:txBody>
        </p:sp>
        <p:sp>
          <p:nvSpPr>
            <p:cNvPr id="23628" name="Rectangle 24"/>
            <p:cNvSpPr>
              <a:spLocks noChangeArrowheads="1"/>
            </p:cNvSpPr>
            <p:nvPr/>
          </p:nvSpPr>
          <p:spPr bwMode="auto">
            <a:xfrm>
              <a:off x="3334" y="981"/>
              <a:ext cx="408" cy="272"/>
            </a:xfrm>
            <a:prstGeom prst="rect">
              <a:avLst/>
            </a:prstGeom>
            <a:noFill/>
            <a:ln w="9525" algn="ctr">
              <a:solidFill>
                <a:schemeClr val="tx1"/>
              </a:solidFill>
              <a:miter lim="800000"/>
              <a:headEnd/>
              <a:tailEnd/>
            </a:ln>
          </p:spPr>
          <p:txBody>
            <a:bodyPr wrap="none" lIns="417314" tIns="208657" rIns="417314" bIns="208657" anchor="ctr"/>
            <a:lstStyle/>
            <a:p>
              <a:pPr defTabSz="912813"/>
              <a:r>
                <a:rPr lang="en-US" altLang="ja-JP" sz="800" b="1">
                  <a:latin typeface="Arial" charset="0"/>
                </a:rPr>
                <a:t>Meta Data</a:t>
              </a:r>
            </a:p>
          </p:txBody>
        </p:sp>
      </p:grpSp>
      <p:sp>
        <p:nvSpPr>
          <p:cNvPr id="23563" name="Rectangle 25"/>
          <p:cNvSpPr>
            <a:spLocks noChangeArrowheads="1"/>
          </p:cNvSpPr>
          <p:nvPr/>
        </p:nvSpPr>
        <p:spPr bwMode="auto">
          <a:xfrm>
            <a:off x="1787525" y="5057775"/>
            <a:ext cx="6480175" cy="358775"/>
          </a:xfrm>
          <a:prstGeom prst="rect">
            <a:avLst/>
          </a:prstGeom>
          <a:solidFill>
            <a:srgbClr val="FFFF00"/>
          </a:solidFill>
          <a:ln w="9525" algn="ctr">
            <a:solidFill>
              <a:schemeClr val="tx1"/>
            </a:solidFill>
            <a:miter lim="800000"/>
            <a:headEnd/>
            <a:tailEnd/>
          </a:ln>
        </p:spPr>
        <p:txBody>
          <a:bodyPr wrap="none" lIns="91314" tIns="45657" rIns="91314" bIns="45657" anchor="ctr"/>
          <a:lstStyle/>
          <a:p>
            <a:pPr defTabSz="912813"/>
            <a:r>
              <a:rPr lang="en-US" altLang="ja-JP" sz="1600" b="1">
                <a:latin typeface="Arial" charset="0"/>
              </a:rPr>
              <a:t>DIAS Core System</a:t>
            </a:r>
          </a:p>
        </p:txBody>
      </p:sp>
      <p:pic>
        <p:nvPicPr>
          <p:cNvPr id="23564" name="Picture 26"/>
          <p:cNvPicPr>
            <a:picLocks noChangeAspect="1" noChangeArrowheads="1"/>
          </p:cNvPicPr>
          <p:nvPr/>
        </p:nvPicPr>
        <p:blipFill>
          <a:blip r:embed="rId3" cstate="print"/>
          <a:srcRect/>
          <a:stretch>
            <a:fillRect/>
          </a:stretch>
        </p:blipFill>
        <p:spPr bwMode="auto">
          <a:xfrm>
            <a:off x="2147888" y="2538413"/>
            <a:ext cx="774700" cy="903287"/>
          </a:xfrm>
          <a:prstGeom prst="rect">
            <a:avLst/>
          </a:prstGeom>
          <a:noFill/>
          <a:ln w="9525" algn="ctr">
            <a:noFill/>
            <a:miter lim="800000"/>
            <a:headEnd/>
            <a:tailEnd/>
          </a:ln>
        </p:spPr>
      </p:pic>
      <p:sp>
        <p:nvSpPr>
          <p:cNvPr id="23565" name="Rectangle 27"/>
          <p:cNvSpPr>
            <a:spLocks noChangeArrowheads="1"/>
          </p:cNvSpPr>
          <p:nvPr/>
        </p:nvSpPr>
        <p:spPr bwMode="auto">
          <a:xfrm>
            <a:off x="4667250" y="2970213"/>
            <a:ext cx="1079500" cy="1223962"/>
          </a:xfrm>
          <a:prstGeom prst="rect">
            <a:avLst/>
          </a:prstGeom>
          <a:solidFill>
            <a:srgbClr val="CCFFCC"/>
          </a:solidFill>
          <a:ln w="9525" algn="ctr">
            <a:solidFill>
              <a:schemeClr val="tx1"/>
            </a:solidFill>
            <a:miter lim="800000"/>
            <a:headEnd/>
            <a:tailEnd/>
          </a:ln>
        </p:spPr>
        <p:txBody>
          <a:bodyPr wrap="none" lIns="91314" tIns="45657" rIns="91314" bIns="45657" anchor="b"/>
          <a:lstStyle/>
          <a:p>
            <a:pPr defTabSz="912813"/>
            <a:r>
              <a:rPr lang="en-US" altLang="ja-JP" sz="800" b="1">
                <a:latin typeface="Arial" charset="0"/>
              </a:rPr>
              <a:t>Quality Control System</a:t>
            </a:r>
          </a:p>
        </p:txBody>
      </p:sp>
      <p:sp>
        <p:nvSpPr>
          <p:cNvPr id="23566" name="Rectangle 28"/>
          <p:cNvSpPr>
            <a:spLocks noChangeArrowheads="1"/>
          </p:cNvSpPr>
          <p:nvPr/>
        </p:nvSpPr>
        <p:spPr bwMode="auto">
          <a:xfrm>
            <a:off x="1787525" y="666750"/>
            <a:ext cx="6119813" cy="358775"/>
          </a:xfrm>
          <a:prstGeom prst="rect">
            <a:avLst/>
          </a:prstGeom>
          <a:solidFill>
            <a:srgbClr val="00FFFF"/>
          </a:solidFill>
          <a:ln w="9525" algn="ctr">
            <a:solidFill>
              <a:schemeClr val="tx1"/>
            </a:solidFill>
            <a:miter lim="800000"/>
            <a:headEnd/>
            <a:tailEnd/>
          </a:ln>
        </p:spPr>
        <p:txBody>
          <a:bodyPr wrap="none" lIns="91314" tIns="45657" rIns="91314" bIns="45657" anchor="ctr"/>
          <a:lstStyle/>
          <a:p>
            <a:pPr defTabSz="912813"/>
            <a:r>
              <a:rPr lang="en-US" altLang="ja-JP" sz="1600" b="1">
                <a:latin typeface="Arial" charset="0"/>
              </a:rPr>
              <a:t>Data Provider (Observer)</a:t>
            </a:r>
          </a:p>
        </p:txBody>
      </p:sp>
      <p:sp>
        <p:nvSpPr>
          <p:cNvPr id="23567" name="Rectangle 29"/>
          <p:cNvSpPr>
            <a:spLocks noChangeArrowheads="1"/>
          </p:cNvSpPr>
          <p:nvPr/>
        </p:nvSpPr>
        <p:spPr bwMode="auto">
          <a:xfrm>
            <a:off x="1787525" y="6499225"/>
            <a:ext cx="6480175" cy="358775"/>
          </a:xfrm>
          <a:prstGeom prst="rect">
            <a:avLst/>
          </a:prstGeom>
          <a:solidFill>
            <a:srgbClr val="00FFFF"/>
          </a:solidFill>
          <a:ln w="9525" algn="ctr">
            <a:solidFill>
              <a:schemeClr val="tx1"/>
            </a:solidFill>
            <a:miter lim="800000"/>
            <a:headEnd/>
            <a:tailEnd/>
          </a:ln>
        </p:spPr>
        <p:txBody>
          <a:bodyPr wrap="none" lIns="91314" tIns="45657" rIns="91314" bIns="45657" anchor="ctr"/>
          <a:lstStyle/>
          <a:p>
            <a:pPr defTabSz="912813"/>
            <a:r>
              <a:rPr lang="en-US" altLang="ja-JP" sz="1600" b="1">
                <a:latin typeface="Arial" charset="0"/>
              </a:rPr>
              <a:t>User</a:t>
            </a:r>
          </a:p>
        </p:txBody>
      </p:sp>
      <p:sp>
        <p:nvSpPr>
          <p:cNvPr id="23568" name="Rectangle 30"/>
          <p:cNvSpPr>
            <a:spLocks noChangeArrowheads="1"/>
          </p:cNvSpPr>
          <p:nvPr/>
        </p:nvSpPr>
        <p:spPr bwMode="auto">
          <a:xfrm>
            <a:off x="6899275" y="2538413"/>
            <a:ext cx="1223963" cy="1223962"/>
          </a:xfrm>
          <a:prstGeom prst="rect">
            <a:avLst/>
          </a:prstGeom>
          <a:solidFill>
            <a:srgbClr val="CCFFCC"/>
          </a:solidFill>
          <a:ln w="9525" algn="ctr">
            <a:solidFill>
              <a:schemeClr val="tx1"/>
            </a:solidFill>
            <a:miter lim="800000"/>
            <a:headEnd/>
            <a:tailEnd/>
          </a:ln>
        </p:spPr>
        <p:txBody>
          <a:bodyPr wrap="none" lIns="91314" tIns="45657" rIns="91314" bIns="45657" anchor="b"/>
          <a:lstStyle/>
          <a:p>
            <a:pPr defTabSz="912813"/>
            <a:r>
              <a:rPr lang="en-US" altLang="ja-JP" sz="800" b="1">
                <a:latin typeface="Arial" charset="0"/>
              </a:rPr>
              <a:t>Meta Data Registration System</a:t>
            </a:r>
          </a:p>
        </p:txBody>
      </p:sp>
      <p:sp>
        <p:nvSpPr>
          <p:cNvPr id="23569" name="AutoShape 31"/>
          <p:cNvSpPr>
            <a:spLocks noChangeArrowheads="1"/>
          </p:cNvSpPr>
          <p:nvPr/>
        </p:nvSpPr>
        <p:spPr bwMode="auto">
          <a:xfrm>
            <a:off x="2940050" y="5491163"/>
            <a:ext cx="4246563" cy="1008062"/>
          </a:xfrm>
          <a:prstGeom prst="downArrow">
            <a:avLst>
              <a:gd name="adj1" fmla="val 43870"/>
              <a:gd name="adj2" fmla="val 44722"/>
            </a:avLst>
          </a:prstGeom>
          <a:solidFill>
            <a:srgbClr val="99FFCC"/>
          </a:solidFill>
          <a:ln w="9525" algn="ctr">
            <a:solidFill>
              <a:schemeClr val="tx1"/>
            </a:solidFill>
            <a:miter lim="800000"/>
            <a:headEnd/>
            <a:tailEnd/>
          </a:ln>
        </p:spPr>
        <p:txBody>
          <a:bodyPr wrap="none" lIns="91314" tIns="45657" rIns="91314" bIns="35951" anchor="ctr" anchorCtr="1"/>
          <a:lstStyle/>
          <a:p>
            <a:pPr defTabSz="912813">
              <a:buFontTx/>
              <a:buChar char="•"/>
            </a:pPr>
            <a:endParaRPr lang="en-US" altLang="ja-JP" sz="1000">
              <a:latin typeface="Arial" charset="0"/>
            </a:endParaRPr>
          </a:p>
          <a:p>
            <a:pPr defTabSz="912813">
              <a:buFontTx/>
              <a:buChar char="•"/>
            </a:pPr>
            <a:r>
              <a:rPr lang="en-US" altLang="ja-JP" sz="1000">
                <a:latin typeface="Arial" charset="0"/>
              </a:rPr>
              <a:t>Search with Metadata</a:t>
            </a:r>
          </a:p>
          <a:p>
            <a:pPr defTabSz="912813">
              <a:buFontTx/>
              <a:buChar char="•"/>
            </a:pPr>
            <a:r>
              <a:rPr lang="en-US" altLang="ja-JP" sz="1000">
                <a:latin typeface="Arial" charset="0"/>
              </a:rPr>
              <a:t>Data Download</a:t>
            </a:r>
          </a:p>
          <a:p>
            <a:pPr defTabSz="912813">
              <a:buFontTx/>
              <a:buChar char="•"/>
            </a:pPr>
            <a:r>
              <a:rPr lang="en-US" altLang="ja-JP" sz="1000">
                <a:latin typeface="Arial" charset="0"/>
              </a:rPr>
              <a:t>Document Generation from Meta Data</a:t>
            </a:r>
          </a:p>
          <a:p>
            <a:pPr defTabSz="912813">
              <a:buFontTx/>
              <a:buChar char="•"/>
            </a:pPr>
            <a:r>
              <a:rPr lang="en-US" altLang="ja-JP" sz="1000">
                <a:latin typeface="Arial" charset="0"/>
              </a:rPr>
              <a:t>Data Visualization</a:t>
            </a:r>
          </a:p>
          <a:p>
            <a:pPr defTabSz="912813"/>
            <a:r>
              <a:rPr lang="ja-JP" altLang="en-US" sz="1000">
                <a:latin typeface="Arial" charset="0"/>
              </a:rPr>
              <a:t>・・</a:t>
            </a:r>
          </a:p>
          <a:p>
            <a:pPr defTabSz="912813"/>
            <a:endParaRPr lang="ja-JP" altLang="en-US" sz="1000">
              <a:latin typeface="Arial" charset="0"/>
            </a:endParaRPr>
          </a:p>
        </p:txBody>
      </p:sp>
      <p:sp>
        <p:nvSpPr>
          <p:cNvPr id="23570" name="AutoShape 32"/>
          <p:cNvSpPr>
            <a:spLocks noChangeArrowheads="1"/>
          </p:cNvSpPr>
          <p:nvPr/>
        </p:nvSpPr>
        <p:spPr bwMode="auto">
          <a:xfrm>
            <a:off x="2146300" y="1025525"/>
            <a:ext cx="865188" cy="1439863"/>
          </a:xfrm>
          <a:prstGeom prst="downArrow">
            <a:avLst>
              <a:gd name="adj1" fmla="val 39815"/>
              <a:gd name="adj2" fmla="val 30287"/>
            </a:avLst>
          </a:prstGeom>
          <a:solidFill>
            <a:srgbClr val="99FF99"/>
          </a:solidFill>
          <a:ln w="9525" algn="ctr">
            <a:solidFill>
              <a:schemeClr val="tx1"/>
            </a:solidFill>
            <a:miter lim="800000"/>
            <a:headEnd/>
            <a:tailEnd/>
          </a:ln>
        </p:spPr>
        <p:txBody>
          <a:bodyPr vert="eaVert" wrap="none" lIns="20008" tIns="10004" rIns="20008" bIns="10004" anchor="ctr"/>
          <a:lstStyle/>
          <a:p>
            <a:endParaRPr lang="ja-JP" altLang="en-US"/>
          </a:p>
        </p:txBody>
      </p:sp>
      <p:grpSp>
        <p:nvGrpSpPr>
          <p:cNvPr id="5" name="Group 33"/>
          <p:cNvGrpSpPr>
            <a:grpSpLocks/>
          </p:cNvGrpSpPr>
          <p:nvPr/>
        </p:nvGrpSpPr>
        <p:grpSpPr bwMode="auto">
          <a:xfrm>
            <a:off x="2003425" y="1025525"/>
            <a:ext cx="1187450" cy="431800"/>
            <a:chOff x="158" y="845"/>
            <a:chExt cx="748" cy="272"/>
          </a:xfrm>
        </p:grpSpPr>
        <p:sp>
          <p:nvSpPr>
            <p:cNvPr id="23620" name="Rectangle 34"/>
            <p:cNvSpPr>
              <a:spLocks noChangeArrowheads="1"/>
            </p:cNvSpPr>
            <p:nvPr/>
          </p:nvSpPr>
          <p:spPr bwMode="auto">
            <a:xfrm>
              <a:off x="498" y="845"/>
              <a:ext cx="136" cy="272"/>
            </a:xfrm>
            <a:prstGeom prst="rect">
              <a:avLst/>
            </a:prstGeom>
            <a:solidFill>
              <a:schemeClr val="accent1"/>
            </a:solidFill>
            <a:ln w="9525" algn="ctr">
              <a:noFill/>
              <a:prstDash val="sysDot"/>
              <a:miter lim="800000"/>
              <a:headEnd/>
              <a:tailEnd/>
            </a:ln>
          </p:spPr>
          <p:txBody>
            <a:bodyPr vert="eaVert" wrap="none" anchor="ctr"/>
            <a:lstStyle/>
            <a:p>
              <a:endParaRPr lang="ja-JP" altLang="en-US"/>
            </a:p>
          </p:txBody>
        </p:sp>
        <p:sp>
          <p:nvSpPr>
            <p:cNvPr id="23621" name="Line 35"/>
            <p:cNvSpPr>
              <a:spLocks noChangeShapeType="1"/>
            </p:cNvSpPr>
            <p:nvPr/>
          </p:nvSpPr>
          <p:spPr bwMode="auto">
            <a:xfrm>
              <a:off x="634" y="845"/>
              <a:ext cx="0" cy="272"/>
            </a:xfrm>
            <a:prstGeom prst="line">
              <a:avLst/>
            </a:prstGeom>
            <a:noFill/>
            <a:ln w="9525">
              <a:solidFill>
                <a:schemeClr val="tx1"/>
              </a:solidFill>
              <a:prstDash val="sysDot"/>
              <a:round/>
              <a:headEnd/>
              <a:tailEnd/>
            </a:ln>
          </p:spPr>
          <p:txBody>
            <a:bodyPr vert="eaVert" wrap="none" anchor="ctr"/>
            <a:lstStyle/>
            <a:p>
              <a:endParaRPr lang="ja-JP" altLang="en-US"/>
            </a:p>
          </p:txBody>
        </p:sp>
        <p:sp>
          <p:nvSpPr>
            <p:cNvPr id="23622" name="Line 36"/>
            <p:cNvSpPr>
              <a:spLocks noChangeShapeType="1"/>
            </p:cNvSpPr>
            <p:nvPr/>
          </p:nvSpPr>
          <p:spPr bwMode="auto">
            <a:xfrm>
              <a:off x="770" y="845"/>
              <a:ext cx="0" cy="272"/>
            </a:xfrm>
            <a:prstGeom prst="line">
              <a:avLst/>
            </a:prstGeom>
            <a:noFill/>
            <a:ln w="9525">
              <a:solidFill>
                <a:schemeClr val="tx1"/>
              </a:solidFill>
              <a:prstDash val="sysDot"/>
              <a:round/>
              <a:headEnd/>
              <a:tailEnd/>
            </a:ln>
          </p:spPr>
          <p:txBody>
            <a:bodyPr vert="eaVert" wrap="none" anchor="ctr"/>
            <a:lstStyle/>
            <a:p>
              <a:endParaRPr lang="ja-JP" altLang="en-US"/>
            </a:p>
          </p:txBody>
        </p:sp>
        <p:sp>
          <p:nvSpPr>
            <p:cNvPr id="23623" name="Rectangle 37"/>
            <p:cNvSpPr>
              <a:spLocks noChangeArrowheads="1"/>
            </p:cNvSpPr>
            <p:nvPr/>
          </p:nvSpPr>
          <p:spPr bwMode="auto">
            <a:xfrm>
              <a:off x="158" y="845"/>
              <a:ext cx="340" cy="272"/>
            </a:xfrm>
            <a:prstGeom prst="rect">
              <a:avLst/>
            </a:prstGeom>
            <a:solidFill>
              <a:srgbClr val="FFFF99"/>
            </a:solidFill>
            <a:ln w="3175" algn="ctr">
              <a:solidFill>
                <a:schemeClr val="tx1"/>
              </a:solidFill>
              <a:miter lim="800000"/>
              <a:headEnd/>
              <a:tailEnd/>
            </a:ln>
          </p:spPr>
          <p:txBody>
            <a:bodyPr wrap="none" lIns="417314" tIns="208657" rIns="417314" bIns="208657" anchor="ctr"/>
            <a:lstStyle/>
            <a:p>
              <a:pPr defTabSz="912813"/>
              <a:r>
                <a:rPr lang="en-US" altLang="ja-JP" sz="800" b="1">
                  <a:latin typeface="Arial" charset="0"/>
                </a:rPr>
                <a:t>Observation</a:t>
              </a:r>
            </a:p>
            <a:p>
              <a:pPr defTabSz="912813"/>
              <a:r>
                <a:rPr lang="en-US" altLang="ja-JP" sz="800" b="1">
                  <a:latin typeface="Arial" charset="0"/>
                </a:rPr>
                <a:t> Data</a:t>
              </a:r>
            </a:p>
          </p:txBody>
        </p:sp>
        <p:sp>
          <p:nvSpPr>
            <p:cNvPr id="23624" name="Rectangle 38"/>
            <p:cNvSpPr>
              <a:spLocks noChangeArrowheads="1"/>
            </p:cNvSpPr>
            <p:nvPr/>
          </p:nvSpPr>
          <p:spPr bwMode="auto">
            <a:xfrm>
              <a:off x="498" y="845"/>
              <a:ext cx="408" cy="272"/>
            </a:xfrm>
            <a:prstGeom prst="rect">
              <a:avLst/>
            </a:prstGeom>
            <a:noFill/>
            <a:ln w="9525" algn="ctr">
              <a:solidFill>
                <a:schemeClr val="tx1"/>
              </a:solidFill>
              <a:miter lim="800000"/>
              <a:headEnd/>
              <a:tailEnd/>
            </a:ln>
          </p:spPr>
          <p:txBody>
            <a:bodyPr wrap="none" lIns="417314" tIns="208657" rIns="417314" bIns="208657" anchor="ctr"/>
            <a:lstStyle/>
            <a:p>
              <a:pPr defTabSz="912813"/>
              <a:r>
                <a:rPr lang="en-US" altLang="ja-JP" sz="800" b="1">
                  <a:latin typeface="Arial" charset="0"/>
                </a:rPr>
                <a:t>Meta Data</a:t>
              </a:r>
            </a:p>
          </p:txBody>
        </p:sp>
      </p:grpSp>
      <p:sp>
        <p:nvSpPr>
          <p:cNvPr id="23572" name="Text Box 39"/>
          <p:cNvSpPr txBox="1">
            <a:spLocks noChangeArrowheads="1"/>
          </p:cNvSpPr>
          <p:nvPr/>
        </p:nvSpPr>
        <p:spPr bwMode="auto">
          <a:xfrm>
            <a:off x="1963738" y="1609725"/>
            <a:ext cx="1438275" cy="400050"/>
          </a:xfrm>
          <a:prstGeom prst="rect">
            <a:avLst/>
          </a:prstGeom>
          <a:noFill/>
          <a:ln w="9525" algn="ctr">
            <a:noFill/>
            <a:miter lim="800000"/>
            <a:headEnd/>
            <a:tailEnd/>
          </a:ln>
        </p:spPr>
        <p:txBody>
          <a:bodyPr wrap="none" lIns="91314" tIns="45657" rIns="91314" bIns="45657">
            <a:spAutoFit/>
          </a:bodyPr>
          <a:lstStyle/>
          <a:p>
            <a:pPr defTabSz="912813"/>
            <a:r>
              <a:rPr lang="en-US" altLang="ja-JP" sz="1000" b="1">
                <a:solidFill>
                  <a:srgbClr val="FF0000"/>
                </a:solidFill>
                <a:latin typeface="Arial" charset="0"/>
              </a:rPr>
              <a:t>Data Upload</a:t>
            </a:r>
          </a:p>
          <a:p>
            <a:pPr defTabSz="912813"/>
            <a:r>
              <a:rPr lang="ja-JP" altLang="en-US" sz="1000" b="1">
                <a:solidFill>
                  <a:srgbClr val="FF0000"/>
                </a:solidFill>
                <a:latin typeface="Arial" charset="0"/>
              </a:rPr>
              <a:t>＋</a:t>
            </a:r>
            <a:r>
              <a:rPr lang="en-US" altLang="ja-JP" sz="1000" b="1">
                <a:solidFill>
                  <a:srgbClr val="FF0000"/>
                </a:solidFill>
                <a:latin typeface="Arial" charset="0"/>
              </a:rPr>
              <a:t>(part of )Meta Data</a:t>
            </a:r>
          </a:p>
        </p:txBody>
      </p:sp>
      <p:sp>
        <p:nvSpPr>
          <p:cNvPr id="23573" name="Rectangle 40"/>
          <p:cNvSpPr>
            <a:spLocks noChangeArrowheads="1"/>
          </p:cNvSpPr>
          <p:nvPr/>
        </p:nvSpPr>
        <p:spPr bwMode="auto">
          <a:xfrm>
            <a:off x="3298825" y="3186113"/>
            <a:ext cx="539750" cy="431800"/>
          </a:xfrm>
          <a:prstGeom prst="rect">
            <a:avLst/>
          </a:prstGeom>
          <a:solidFill>
            <a:srgbClr val="FFFF99"/>
          </a:solidFill>
          <a:ln w="3175" algn="ctr">
            <a:solidFill>
              <a:schemeClr val="tx1"/>
            </a:solidFill>
            <a:miter lim="800000"/>
            <a:headEnd/>
            <a:tailEnd/>
          </a:ln>
        </p:spPr>
        <p:txBody>
          <a:bodyPr wrap="none" lIns="91314" tIns="45657" rIns="91314" bIns="45657" anchor="ctr"/>
          <a:lstStyle/>
          <a:p>
            <a:pPr defTabSz="912813"/>
            <a:r>
              <a:rPr lang="en-US" altLang="ja-JP" sz="800" b="1">
                <a:latin typeface="Arial" charset="0"/>
              </a:rPr>
              <a:t>Observation</a:t>
            </a:r>
          </a:p>
          <a:p>
            <a:pPr defTabSz="912813"/>
            <a:r>
              <a:rPr lang="en-US" altLang="ja-JP" sz="800" b="1">
                <a:latin typeface="Arial" charset="0"/>
              </a:rPr>
              <a:t>Data</a:t>
            </a:r>
          </a:p>
        </p:txBody>
      </p:sp>
      <p:grpSp>
        <p:nvGrpSpPr>
          <p:cNvPr id="6" name="Group 41"/>
          <p:cNvGrpSpPr>
            <a:grpSpLocks/>
          </p:cNvGrpSpPr>
          <p:nvPr/>
        </p:nvGrpSpPr>
        <p:grpSpPr bwMode="auto">
          <a:xfrm>
            <a:off x="3298825" y="2682875"/>
            <a:ext cx="647700" cy="431800"/>
            <a:chOff x="930" y="1434"/>
            <a:chExt cx="408" cy="272"/>
          </a:xfrm>
        </p:grpSpPr>
        <p:sp>
          <p:nvSpPr>
            <p:cNvPr id="23616" name="Rectangle 42"/>
            <p:cNvSpPr>
              <a:spLocks noChangeArrowheads="1"/>
            </p:cNvSpPr>
            <p:nvPr/>
          </p:nvSpPr>
          <p:spPr bwMode="auto">
            <a:xfrm>
              <a:off x="930" y="1434"/>
              <a:ext cx="136" cy="272"/>
            </a:xfrm>
            <a:prstGeom prst="rect">
              <a:avLst/>
            </a:prstGeom>
            <a:solidFill>
              <a:schemeClr val="accent1"/>
            </a:solidFill>
            <a:ln w="9525" algn="ctr">
              <a:noFill/>
              <a:prstDash val="sysDot"/>
              <a:miter lim="800000"/>
              <a:headEnd/>
              <a:tailEnd/>
            </a:ln>
          </p:spPr>
          <p:txBody>
            <a:bodyPr vert="eaVert" wrap="none" anchor="ctr"/>
            <a:lstStyle/>
            <a:p>
              <a:endParaRPr lang="ja-JP" altLang="en-US"/>
            </a:p>
          </p:txBody>
        </p:sp>
        <p:sp>
          <p:nvSpPr>
            <p:cNvPr id="23617" name="Line 43"/>
            <p:cNvSpPr>
              <a:spLocks noChangeShapeType="1"/>
            </p:cNvSpPr>
            <p:nvPr/>
          </p:nvSpPr>
          <p:spPr bwMode="auto">
            <a:xfrm>
              <a:off x="1066" y="1434"/>
              <a:ext cx="0" cy="272"/>
            </a:xfrm>
            <a:prstGeom prst="line">
              <a:avLst/>
            </a:prstGeom>
            <a:noFill/>
            <a:ln w="9525">
              <a:solidFill>
                <a:schemeClr val="tx1"/>
              </a:solidFill>
              <a:prstDash val="sysDot"/>
              <a:round/>
              <a:headEnd/>
              <a:tailEnd/>
            </a:ln>
          </p:spPr>
          <p:txBody>
            <a:bodyPr vert="eaVert" wrap="none" anchor="ctr"/>
            <a:lstStyle/>
            <a:p>
              <a:endParaRPr lang="ja-JP" altLang="en-US"/>
            </a:p>
          </p:txBody>
        </p:sp>
        <p:sp>
          <p:nvSpPr>
            <p:cNvPr id="23618" name="Line 44"/>
            <p:cNvSpPr>
              <a:spLocks noChangeShapeType="1"/>
            </p:cNvSpPr>
            <p:nvPr/>
          </p:nvSpPr>
          <p:spPr bwMode="auto">
            <a:xfrm>
              <a:off x="1202" y="1434"/>
              <a:ext cx="0" cy="272"/>
            </a:xfrm>
            <a:prstGeom prst="line">
              <a:avLst/>
            </a:prstGeom>
            <a:noFill/>
            <a:ln w="9525">
              <a:solidFill>
                <a:schemeClr val="tx1"/>
              </a:solidFill>
              <a:prstDash val="sysDot"/>
              <a:round/>
              <a:headEnd/>
              <a:tailEnd/>
            </a:ln>
          </p:spPr>
          <p:txBody>
            <a:bodyPr vert="eaVert" wrap="none" anchor="ctr"/>
            <a:lstStyle/>
            <a:p>
              <a:endParaRPr lang="ja-JP" altLang="en-US"/>
            </a:p>
          </p:txBody>
        </p:sp>
        <p:sp>
          <p:nvSpPr>
            <p:cNvPr id="23619" name="Rectangle 45"/>
            <p:cNvSpPr>
              <a:spLocks noChangeArrowheads="1"/>
            </p:cNvSpPr>
            <p:nvPr/>
          </p:nvSpPr>
          <p:spPr bwMode="auto">
            <a:xfrm>
              <a:off x="930" y="1434"/>
              <a:ext cx="408" cy="272"/>
            </a:xfrm>
            <a:prstGeom prst="rect">
              <a:avLst/>
            </a:prstGeom>
            <a:noFill/>
            <a:ln w="9525" algn="ctr">
              <a:solidFill>
                <a:schemeClr val="tx1"/>
              </a:solidFill>
              <a:miter lim="800000"/>
              <a:headEnd/>
              <a:tailEnd/>
            </a:ln>
          </p:spPr>
          <p:txBody>
            <a:bodyPr wrap="none" lIns="417314" tIns="208657" rIns="417314" bIns="208657" anchor="ctr"/>
            <a:lstStyle/>
            <a:p>
              <a:pPr defTabSz="912813"/>
              <a:r>
                <a:rPr lang="en-US" altLang="ja-JP" sz="800" b="1">
                  <a:latin typeface="Arial" charset="0"/>
                </a:rPr>
                <a:t>Meta Data</a:t>
              </a:r>
            </a:p>
          </p:txBody>
        </p:sp>
      </p:grpSp>
      <p:sp>
        <p:nvSpPr>
          <p:cNvPr id="23575" name="Text Box 46"/>
          <p:cNvSpPr txBox="1">
            <a:spLocks noChangeArrowheads="1"/>
          </p:cNvSpPr>
          <p:nvPr/>
        </p:nvSpPr>
        <p:spPr bwMode="auto">
          <a:xfrm>
            <a:off x="4749800" y="1746250"/>
            <a:ext cx="1171575" cy="400050"/>
          </a:xfrm>
          <a:prstGeom prst="rect">
            <a:avLst/>
          </a:prstGeom>
          <a:noFill/>
          <a:ln w="9525" algn="ctr">
            <a:noFill/>
            <a:miter lim="800000"/>
            <a:headEnd/>
            <a:tailEnd/>
          </a:ln>
        </p:spPr>
        <p:txBody>
          <a:bodyPr wrap="none" lIns="91314" tIns="45657" rIns="91314" bIns="45657">
            <a:spAutoFit/>
          </a:bodyPr>
          <a:lstStyle/>
          <a:p>
            <a:pPr defTabSz="912813"/>
            <a:r>
              <a:rPr lang="en-US" altLang="ja-JP" sz="1000" b="1">
                <a:solidFill>
                  <a:srgbClr val="FF0000"/>
                </a:solidFill>
                <a:latin typeface="Arial" charset="0"/>
              </a:rPr>
              <a:t>Data Quality </a:t>
            </a:r>
          </a:p>
          <a:p>
            <a:pPr defTabSz="912813"/>
            <a:r>
              <a:rPr lang="en-US" altLang="ja-JP" sz="1000" b="1">
                <a:solidFill>
                  <a:srgbClr val="FF0000"/>
                </a:solidFill>
                <a:latin typeface="Arial" charset="0"/>
              </a:rPr>
              <a:t>Control Process</a:t>
            </a:r>
          </a:p>
        </p:txBody>
      </p:sp>
      <p:grpSp>
        <p:nvGrpSpPr>
          <p:cNvPr id="7" name="Group 47"/>
          <p:cNvGrpSpPr>
            <a:grpSpLocks/>
          </p:cNvGrpSpPr>
          <p:nvPr/>
        </p:nvGrpSpPr>
        <p:grpSpPr bwMode="auto">
          <a:xfrm>
            <a:off x="5746750" y="3257550"/>
            <a:ext cx="647700" cy="431800"/>
            <a:chOff x="1927" y="1026"/>
            <a:chExt cx="408" cy="272"/>
          </a:xfrm>
        </p:grpSpPr>
        <p:sp>
          <p:nvSpPr>
            <p:cNvPr id="23612" name="Rectangle 48"/>
            <p:cNvSpPr>
              <a:spLocks noChangeArrowheads="1"/>
            </p:cNvSpPr>
            <p:nvPr/>
          </p:nvSpPr>
          <p:spPr bwMode="auto">
            <a:xfrm>
              <a:off x="2063" y="1026"/>
              <a:ext cx="136" cy="272"/>
            </a:xfrm>
            <a:prstGeom prst="rect">
              <a:avLst/>
            </a:prstGeom>
            <a:solidFill>
              <a:srgbClr val="DC94B8"/>
            </a:solidFill>
            <a:ln w="9525" algn="ctr">
              <a:noFill/>
              <a:prstDash val="sysDot"/>
              <a:miter lim="800000"/>
              <a:headEnd/>
              <a:tailEnd/>
            </a:ln>
          </p:spPr>
          <p:txBody>
            <a:bodyPr vert="eaVert" wrap="none" anchor="ctr"/>
            <a:lstStyle/>
            <a:p>
              <a:endParaRPr lang="ja-JP" altLang="en-US"/>
            </a:p>
          </p:txBody>
        </p:sp>
        <p:sp>
          <p:nvSpPr>
            <p:cNvPr id="23613" name="Line 49"/>
            <p:cNvSpPr>
              <a:spLocks noChangeShapeType="1"/>
            </p:cNvSpPr>
            <p:nvPr/>
          </p:nvSpPr>
          <p:spPr bwMode="auto">
            <a:xfrm>
              <a:off x="2063" y="1026"/>
              <a:ext cx="0" cy="272"/>
            </a:xfrm>
            <a:prstGeom prst="line">
              <a:avLst/>
            </a:prstGeom>
            <a:noFill/>
            <a:ln w="9525">
              <a:solidFill>
                <a:schemeClr val="tx1"/>
              </a:solidFill>
              <a:prstDash val="sysDot"/>
              <a:round/>
              <a:headEnd/>
              <a:tailEnd/>
            </a:ln>
          </p:spPr>
          <p:txBody>
            <a:bodyPr vert="eaVert" wrap="none" anchor="ctr"/>
            <a:lstStyle/>
            <a:p>
              <a:endParaRPr lang="ja-JP" altLang="en-US"/>
            </a:p>
          </p:txBody>
        </p:sp>
        <p:sp>
          <p:nvSpPr>
            <p:cNvPr id="23614" name="Line 50"/>
            <p:cNvSpPr>
              <a:spLocks noChangeShapeType="1"/>
            </p:cNvSpPr>
            <p:nvPr/>
          </p:nvSpPr>
          <p:spPr bwMode="auto">
            <a:xfrm>
              <a:off x="2199" y="1026"/>
              <a:ext cx="0" cy="272"/>
            </a:xfrm>
            <a:prstGeom prst="line">
              <a:avLst/>
            </a:prstGeom>
            <a:noFill/>
            <a:ln w="9525">
              <a:solidFill>
                <a:schemeClr val="tx1"/>
              </a:solidFill>
              <a:prstDash val="sysDot"/>
              <a:round/>
              <a:headEnd/>
              <a:tailEnd/>
            </a:ln>
          </p:spPr>
          <p:txBody>
            <a:bodyPr vert="eaVert" wrap="none" anchor="ctr"/>
            <a:lstStyle/>
            <a:p>
              <a:endParaRPr lang="ja-JP" altLang="en-US"/>
            </a:p>
          </p:txBody>
        </p:sp>
        <p:sp>
          <p:nvSpPr>
            <p:cNvPr id="23615" name="Rectangle 51"/>
            <p:cNvSpPr>
              <a:spLocks noChangeArrowheads="1"/>
            </p:cNvSpPr>
            <p:nvPr/>
          </p:nvSpPr>
          <p:spPr bwMode="auto">
            <a:xfrm>
              <a:off x="1927" y="1026"/>
              <a:ext cx="408" cy="272"/>
            </a:xfrm>
            <a:prstGeom prst="rect">
              <a:avLst/>
            </a:prstGeom>
            <a:noFill/>
            <a:ln w="9525" algn="ctr">
              <a:solidFill>
                <a:schemeClr val="tx1"/>
              </a:solidFill>
              <a:miter lim="800000"/>
              <a:headEnd/>
              <a:tailEnd/>
            </a:ln>
          </p:spPr>
          <p:txBody>
            <a:bodyPr wrap="none" lIns="417314" tIns="208657" rIns="417314" bIns="208657" anchor="ctr"/>
            <a:lstStyle/>
            <a:p>
              <a:pPr defTabSz="912813"/>
              <a:r>
                <a:rPr lang="en-US" altLang="ja-JP" sz="800" b="1">
                  <a:latin typeface="Arial" charset="0"/>
                </a:rPr>
                <a:t>Meta Data</a:t>
              </a:r>
            </a:p>
          </p:txBody>
        </p:sp>
      </p:grpSp>
      <p:sp>
        <p:nvSpPr>
          <p:cNvPr id="23577" name="AutoShape 52"/>
          <p:cNvSpPr>
            <a:spLocks noChangeArrowheads="1"/>
          </p:cNvSpPr>
          <p:nvPr/>
        </p:nvSpPr>
        <p:spPr bwMode="auto">
          <a:xfrm rot="-5400000">
            <a:off x="4198144" y="2648744"/>
            <a:ext cx="217488" cy="717550"/>
          </a:xfrm>
          <a:prstGeom prst="downArrow">
            <a:avLst>
              <a:gd name="adj1" fmla="val 46519"/>
              <a:gd name="adj2" fmla="val 145412"/>
            </a:avLst>
          </a:prstGeom>
          <a:solidFill>
            <a:srgbClr val="99FF99"/>
          </a:solidFill>
          <a:ln w="9525" algn="ctr">
            <a:solidFill>
              <a:schemeClr val="tx1"/>
            </a:solidFill>
            <a:miter lim="800000"/>
            <a:headEnd/>
            <a:tailEnd/>
          </a:ln>
        </p:spPr>
        <p:txBody>
          <a:bodyPr vert="eaVert" wrap="none" lIns="20008" tIns="10004" rIns="20008" bIns="10004" anchor="ctr"/>
          <a:lstStyle/>
          <a:p>
            <a:endParaRPr lang="ja-JP" altLang="en-US"/>
          </a:p>
        </p:txBody>
      </p:sp>
      <p:sp>
        <p:nvSpPr>
          <p:cNvPr id="23578" name="AutoShape 53"/>
          <p:cNvSpPr>
            <a:spLocks noChangeArrowheads="1"/>
          </p:cNvSpPr>
          <p:nvPr/>
        </p:nvSpPr>
        <p:spPr bwMode="auto">
          <a:xfrm>
            <a:off x="5099050" y="4483100"/>
            <a:ext cx="288925" cy="574675"/>
          </a:xfrm>
          <a:prstGeom prst="downArrow">
            <a:avLst>
              <a:gd name="adj1" fmla="val 46519"/>
              <a:gd name="adj2" fmla="val 77967"/>
            </a:avLst>
          </a:prstGeom>
          <a:solidFill>
            <a:srgbClr val="99FF99"/>
          </a:solidFill>
          <a:ln w="9525" algn="ctr">
            <a:solidFill>
              <a:schemeClr val="tx1"/>
            </a:solidFill>
            <a:miter lim="800000"/>
            <a:headEnd/>
            <a:tailEnd/>
          </a:ln>
        </p:spPr>
        <p:txBody>
          <a:bodyPr vert="eaVert" wrap="none" lIns="20008" tIns="10004" rIns="20008" bIns="10004" anchor="ctr"/>
          <a:lstStyle/>
          <a:p>
            <a:endParaRPr lang="ja-JP" altLang="en-US"/>
          </a:p>
        </p:txBody>
      </p:sp>
      <p:sp>
        <p:nvSpPr>
          <p:cNvPr id="23579" name="Rectangle 54"/>
          <p:cNvSpPr>
            <a:spLocks noChangeArrowheads="1"/>
          </p:cNvSpPr>
          <p:nvPr/>
        </p:nvSpPr>
        <p:spPr bwMode="auto">
          <a:xfrm>
            <a:off x="4956175" y="4194175"/>
            <a:ext cx="539750" cy="431800"/>
          </a:xfrm>
          <a:prstGeom prst="rect">
            <a:avLst/>
          </a:prstGeom>
          <a:solidFill>
            <a:srgbClr val="FFCC66"/>
          </a:solidFill>
          <a:ln w="3175" algn="ctr">
            <a:solidFill>
              <a:schemeClr val="tx1"/>
            </a:solidFill>
            <a:miter lim="800000"/>
            <a:headEnd/>
            <a:tailEnd/>
          </a:ln>
        </p:spPr>
        <p:txBody>
          <a:bodyPr wrap="none" lIns="91314" tIns="45657" rIns="91314" bIns="45657" anchor="ctr"/>
          <a:lstStyle/>
          <a:p>
            <a:pPr defTabSz="912813"/>
            <a:r>
              <a:rPr lang="en-US" altLang="ja-JP" sz="800" b="1">
                <a:latin typeface="Arial" charset="0"/>
              </a:rPr>
              <a:t>Post-QC</a:t>
            </a:r>
          </a:p>
          <a:p>
            <a:pPr defTabSz="912813"/>
            <a:r>
              <a:rPr lang="en-US" altLang="ja-JP" sz="800" b="1">
                <a:latin typeface="Arial" charset="0"/>
              </a:rPr>
              <a:t>Observation Data</a:t>
            </a:r>
          </a:p>
        </p:txBody>
      </p:sp>
      <p:sp>
        <p:nvSpPr>
          <p:cNvPr id="23580" name="AutoShape 55"/>
          <p:cNvSpPr>
            <a:spLocks noChangeArrowheads="1"/>
          </p:cNvSpPr>
          <p:nvPr/>
        </p:nvSpPr>
        <p:spPr bwMode="auto">
          <a:xfrm>
            <a:off x="7259638" y="1458913"/>
            <a:ext cx="504825" cy="1079500"/>
          </a:xfrm>
          <a:prstGeom prst="downArrow">
            <a:avLst>
              <a:gd name="adj1" fmla="val 42139"/>
              <a:gd name="adj2" fmla="val 40827"/>
            </a:avLst>
          </a:prstGeom>
          <a:solidFill>
            <a:srgbClr val="99FF99"/>
          </a:solidFill>
          <a:ln w="9525" algn="ctr">
            <a:solidFill>
              <a:schemeClr val="tx1"/>
            </a:solidFill>
            <a:miter lim="800000"/>
            <a:headEnd/>
            <a:tailEnd/>
          </a:ln>
        </p:spPr>
        <p:txBody>
          <a:bodyPr vert="eaVert" wrap="none" lIns="20008" tIns="10004" rIns="20008" bIns="10004" anchor="ctr"/>
          <a:lstStyle/>
          <a:p>
            <a:endParaRPr lang="ja-JP" altLang="en-US"/>
          </a:p>
        </p:txBody>
      </p:sp>
      <p:sp>
        <p:nvSpPr>
          <p:cNvPr id="23581" name="Text Box 56"/>
          <p:cNvSpPr txBox="1">
            <a:spLocks noChangeArrowheads="1"/>
          </p:cNvSpPr>
          <p:nvPr/>
        </p:nvSpPr>
        <p:spPr bwMode="auto">
          <a:xfrm>
            <a:off x="7223125" y="1746250"/>
            <a:ext cx="788988" cy="400050"/>
          </a:xfrm>
          <a:prstGeom prst="rect">
            <a:avLst/>
          </a:prstGeom>
          <a:noFill/>
          <a:ln w="9525" algn="ctr">
            <a:noFill/>
            <a:miter lim="800000"/>
            <a:headEnd/>
            <a:tailEnd/>
          </a:ln>
        </p:spPr>
        <p:txBody>
          <a:bodyPr wrap="none" lIns="91314" tIns="45657" rIns="91314" bIns="45657">
            <a:spAutoFit/>
          </a:bodyPr>
          <a:lstStyle/>
          <a:p>
            <a:pPr defTabSz="912813"/>
            <a:r>
              <a:rPr lang="en-US" altLang="ja-JP" sz="1000" b="1">
                <a:solidFill>
                  <a:srgbClr val="FF0000"/>
                </a:solidFill>
                <a:latin typeface="Arial" charset="0"/>
              </a:rPr>
              <a:t>Input</a:t>
            </a:r>
          </a:p>
          <a:p>
            <a:pPr defTabSz="912813"/>
            <a:r>
              <a:rPr lang="en-US" altLang="ja-JP" sz="1000" b="1">
                <a:solidFill>
                  <a:srgbClr val="FF0000"/>
                </a:solidFill>
                <a:latin typeface="Arial" charset="0"/>
              </a:rPr>
              <a:t>Meta Data</a:t>
            </a:r>
          </a:p>
        </p:txBody>
      </p:sp>
      <p:sp>
        <p:nvSpPr>
          <p:cNvPr id="23582" name="Rectangle 57"/>
          <p:cNvSpPr>
            <a:spLocks noChangeArrowheads="1"/>
          </p:cNvSpPr>
          <p:nvPr/>
        </p:nvSpPr>
        <p:spPr bwMode="auto">
          <a:xfrm>
            <a:off x="2867025" y="5418138"/>
            <a:ext cx="1079500" cy="215900"/>
          </a:xfrm>
          <a:prstGeom prst="rect">
            <a:avLst/>
          </a:prstGeom>
          <a:solidFill>
            <a:srgbClr val="CCFFCC"/>
          </a:solidFill>
          <a:ln w="9525" algn="ctr">
            <a:solidFill>
              <a:schemeClr val="tx1"/>
            </a:solidFill>
            <a:miter lim="800000"/>
            <a:headEnd/>
            <a:tailEnd/>
          </a:ln>
        </p:spPr>
        <p:txBody>
          <a:bodyPr wrap="none" lIns="91314" tIns="45657" rIns="91314" bIns="45657" anchor="b"/>
          <a:lstStyle/>
          <a:p>
            <a:pPr defTabSz="912813"/>
            <a:r>
              <a:rPr lang="en-US" altLang="ja-JP" sz="800" b="1">
                <a:latin typeface="Arial" charset="0"/>
              </a:rPr>
              <a:t>Data Download </a:t>
            </a:r>
          </a:p>
        </p:txBody>
      </p:sp>
      <p:sp>
        <p:nvSpPr>
          <p:cNvPr id="23583" name="Rectangle 58"/>
          <p:cNvSpPr>
            <a:spLocks noChangeArrowheads="1"/>
          </p:cNvSpPr>
          <p:nvPr/>
        </p:nvSpPr>
        <p:spPr bwMode="auto">
          <a:xfrm>
            <a:off x="1787525" y="5418138"/>
            <a:ext cx="1079500" cy="215900"/>
          </a:xfrm>
          <a:prstGeom prst="rect">
            <a:avLst/>
          </a:prstGeom>
          <a:solidFill>
            <a:srgbClr val="CCFFCC"/>
          </a:solidFill>
          <a:ln w="9525" algn="ctr">
            <a:solidFill>
              <a:schemeClr val="tx1"/>
            </a:solidFill>
            <a:miter lim="800000"/>
            <a:headEnd/>
            <a:tailEnd/>
          </a:ln>
        </p:spPr>
        <p:txBody>
          <a:bodyPr wrap="none" lIns="91314" tIns="45657" rIns="91314" bIns="45657" anchor="b"/>
          <a:lstStyle/>
          <a:p>
            <a:pPr defTabSz="912813"/>
            <a:r>
              <a:rPr lang="en-US" altLang="ja-JP" sz="800" b="1">
                <a:latin typeface="Arial" charset="0"/>
              </a:rPr>
              <a:t>Search IF</a:t>
            </a:r>
          </a:p>
        </p:txBody>
      </p:sp>
      <p:sp>
        <p:nvSpPr>
          <p:cNvPr id="23584" name="Rectangle 59"/>
          <p:cNvSpPr>
            <a:spLocks noChangeArrowheads="1"/>
          </p:cNvSpPr>
          <p:nvPr/>
        </p:nvSpPr>
        <p:spPr bwMode="auto">
          <a:xfrm>
            <a:off x="6107113" y="5418138"/>
            <a:ext cx="1079500" cy="215900"/>
          </a:xfrm>
          <a:prstGeom prst="rect">
            <a:avLst/>
          </a:prstGeom>
          <a:solidFill>
            <a:srgbClr val="CCFFCC"/>
          </a:solidFill>
          <a:ln w="9525" algn="ctr">
            <a:solidFill>
              <a:schemeClr val="tx1"/>
            </a:solidFill>
            <a:miter lim="800000"/>
            <a:headEnd/>
            <a:tailEnd/>
          </a:ln>
        </p:spPr>
        <p:txBody>
          <a:bodyPr wrap="none" lIns="91314" tIns="45657" rIns="91314" bIns="45657" anchor="b"/>
          <a:lstStyle/>
          <a:p>
            <a:pPr defTabSz="912813"/>
            <a:r>
              <a:rPr lang="en-US" altLang="ja-JP" sz="800" b="1">
                <a:latin typeface="Arial" charset="0"/>
              </a:rPr>
              <a:t>Document Generator</a:t>
            </a:r>
          </a:p>
        </p:txBody>
      </p:sp>
      <p:sp>
        <p:nvSpPr>
          <p:cNvPr id="23585" name="Rectangle 60"/>
          <p:cNvSpPr>
            <a:spLocks noChangeArrowheads="1"/>
          </p:cNvSpPr>
          <p:nvPr/>
        </p:nvSpPr>
        <p:spPr bwMode="auto">
          <a:xfrm>
            <a:off x="7188200" y="5418138"/>
            <a:ext cx="1079500" cy="215900"/>
          </a:xfrm>
          <a:prstGeom prst="rect">
            <a:avLst/>
          </a:prstGeom>
          <a:solidFill>
            <a:srgbClr val="CCFFCC"/>
          </a:solidFill>
          <a:ln w="9525" algn="ctr">
            <a:solidFill>
              <a:schemeClr val="tx1"/>
            </a:solidFill>
            <a:miter lim="800000"/>
            <a:headEnd/>
            <a:tailEnd/>
          </a:ln>
        </p:spPr>
        <p:txBody>
          <a:bodyPr wrap="none" lIns="91314" tIns="45657" rIns="91314" bIns="45657" anchor="b"/>
          <a:lstStyle/>
          <a:p>
            <a:pPr defTabSz="912813"/>
            <a:r>
              <a:rPr lang="en-US" altLang="ja-JP" sz="800" b="1">
                <a:latin typeface="Arial" charset="0"/>
              </a:rPr>
              <a:t>Visualization System</a:t>
            </a:r>
          </a:p>
        </p:txBody>
      </p:sp>
      <p:pic>
        <p:nvPicPr>
          <p:cNvPr id="23586" name="Picture 61"/>
          <p:cNvPicPr>
            <a:picLocks noChangeAspect="1" noChangeArrowheads="1"/>
          </p:cNvPicPr>
          <p:nvPr/>
        </p:nvPicPr>
        <p:blipFill>
          <a:blip r:embed="rId4" cstate="print"/>
          <a:srcRect/>
          <a:stretch>
            <a:fillRect/>
          </a:stretch>
        </p:blipFill>
        <p:spPr bwMode="auto">
          <a:xfrm>
            <a:off x="4738688" y="3041650"/>
            <a:ext cx="863600" cy="842963"/>
          </a:xfrm>
          <a:prstGeom prst="rect">
            <a:avLst/>
          </a:prstGeom>
          <a:noFill/>
          <a:ln w="9525" algn="ctr">
            <a:noFill/>
            <a:miter lim="800000"/>
            <a:headEnd/>
            <a:tailEnd/>
          </a:ln>
        </p:spPr>
      </p:pic>
      <p:sp>
        <p:nvSpPr>
          <p:cNvPr id="23587" name="AutoShape 62"/>
          <p:cNvSpPr>
            <a:spLocks noChangeArrowheads="1"/>
          </p:cNvSpPr>
          <p:nvPr/>
        </p:nvSpPr>
        <p:spPr bwMode="auto">
          <a:xfrm>
            <a:off x="8483600" y="1025525"/>
            <a:ext cx="288925" cy="3889375"/>
          </a:xfrm>
          <a:prstGeom prst="upDownArrow">
            <a:avLst>
              <a:gd name="adj1" fmla="val 59343"/>
              <a:gd name="adj2" fmla="val 143029"/>
            </a:avLst>
          </a:prstGeom>
          <a:solidFill>
            <a:schemeClr val="accent1"/>
          </a:solidFill>
          <a:ln w="9525" algn="ctr">
            <a:solidFill>
              <a:schemeClr val="tx1"/>
            </a:solidFill>
            <a:miter lim="800000"/>
            <a:headEnd/>
            <a:tailEnd/>
          </a:ln>
        </p:spPr>
        <p:txBody>
          <a:bodyPr vert="eaVert" wrap="none" lIns="20008" tIns="10004" rIns="20008" bIns="10004" anchor="ctr"/>
          <a:lstStyle/>
          <a:p>
            <a:endParaRPr lang="ja-JP" altLang="en-US"/>
          </a:p>
        </p:txBody>
      </p:sp>
      <p:sp>
        <p:nvSpPr>
          <p:cNvPr id="23588" name="Text Box 63"/>
          <p:cNvSpPr txBox="1">
            <a:spLocks noChangeArrowheads="1"/>
          </p:cNvSpPr>
          <p:nvPr/>
        </p:nvSpPr>
        <p:spPr bwMode="auto">
          <a:xfrm>
            <a:off x="8528050" y="1357313"/>
            <a:ext cx="615950" cy="3116262"/>
          </a:xfrm>
          <a:prstGeom prst="rect">
            <a:avLst/>
          </a:prstGeom>
          <a:noFill/>
          <a:ln w="9525" algn="ctr">
            <a:noFill/>
            <a:miter lim="800000"/>
            <a:headEnd/>
            <a:tailEnd/>
          </a:ln>
        </p:spPr>
        <p:txBody>
          <a:bodyPr vert="eaVert" lIns="91314" tIns="45657" rIns="91314" bIns="45657">
            <a:spAutoFit/>
          </a:bodyPr>
          <a:lstStyle/>
          <a:p>
            <a:pPr defTabSz="912813"/>
            <a:r>
              <a:rPr lang="en-US" altLang="ja-JP" sz="1400">
                <a:latin typeface="Arial" charset="0"/>
              </a:rPr>
              <a:t>Data Collection from observer</a:t>
            </a:r>
            <a:endParaRPr lang="ja-JP" altLang="en-US" sz="1400">
              <a:latin typeface="Arial" charset="0"/>
            </a:endParaRPr>
          </a:p>
          <a:p>
            <a:pPr defTabSz="912813"/>
            <a:endParaRPr lang="ja-JP" altLang="en-US" sz="1400">
              <a:latin typeface="Arial" charset="0"/>
            </a:endParaRPr>
          </a:p>
        </p:txBody>
      </p:sp>
      <p:sp>
        <p:nvSpPr>
          <p:cNvPr id="23589" name="AutoShape 64"/>
          <p:cNvSpPr>
            <a:spLocks noChangeArrowheads="1"/>
          </p:cNvSpPr>
          <p:nvPr/>
        </p:nvSpPr>
        <p:spPr bwMode="auto">
          <a:xfrm>
            <a:off x="8483600" y="4914900"/>
            <a:ext cx="288925" cy="1655763"/>
          </a:xfrm>
          <a:prstGeom prst="upDownArrow">
            <a:avLst>
              <a:gd name="adj1" fmla="val 50000"/>
              <a:gd name="adj2" fmla="val 108089"/>
            </a:avLst>
          </a:prstGeom>
          <a:solidFill>
            <a:schemeClr val="accent1"/>
          </a:solidFill>
          <a:ln w="9525" algn="ctr">
            <a:solidFill>
              <a:schemeClr val="tx1"/>
            </a:solidFill>
            <a:miter lim="800000"/>
            <a:headEnd/>
            <a:tailEnd/>
          </a:ln>
        </p:spPr>
        <p:txBody>
          <a:bodyPr vert="eaVert" wrap="none" lIns="20008" tIns="10004" rIns="20008" bIns="10004" anchor="ctr"/>
          <a:lstStyle/>
          <a:p>
            <a:endParaRPr lang="ja-JP" altLang="en-US"/>
          </a:p>
        </p:txBody>
      </p:sp>
      <p:sp>
        <p:nvSpPr>
          <p:cNvPr id="23590" name="Text Box 65"/>
          <p:cNvSpPr txBox="1">
            <a:spLocks noChangeArrowheads="1"/>
          </p:cNvSpPr>
          <p:nvPr/>
        </p:nvSpPr>
        <p:spPr bwMode="auto">
          <a:xfrm>
            <a:off x="8743950" y="4913313"/>
            <a:ext cx="400050" cy="1944687"/>
          </a:xfrm>
          <a:prstGeom prst="rect">
            <a:avLst/>
          </a:prstGeom>
          <a:noFill/>
          <a:ln w="9525" algn="ctr">
            <a:noFill/>
            <a:miter lim="800000"/>
            <a:headEnd/>
            <a:tailEnd/>
          </a:ln>
        </p:spPr>
        <p:txBody>
          <a:bodyPr vert="eaVert" lIns="91314" tIns="45657" rIns="91314" bIns="45657">
            <a:spAutoFit/>
          </a:bodyPr>
          <a:lstStyle/>
          <a:p>
            <a:pPr defTabSz="912813"/>
            <a:r>
              <a:rPr lang="en-US" altLang="ja-JP" sz="1400">
                <a:latin typeface="Arial" charset="0"/>
              </a:rPr>
              <a:t>DIAS Data Integration</a:t>
            </a:r>
          </a:p>
        </p:txBody>
      </p:sp>
      <p:pic>
        <p:nvPicPr>
          <p:cNvPr id="23591" name="Picture 66"/>
          <p:cNvPicPr>
            <a:picLocks noChangeAspect="1" noChangeArrowheads="1"/>
          </p:cNvPicPr>
          <p:nvPr/>
        </p:nvPicPr>
        <p:blipFill>
          <a:blip r:embed="rId5" cstate="print"/>
          <a:srcRect/>
          <a:stretch>
            <a:fillRect/>
          </a:stretch>
        </p:blipFill>
        <p:spPr bwMode="auto">
          <a:xfrm>
            <a:off x="7115175" y="2609850"/>
            <a:ext cx="854075" cy="914400"/>
          </a:xfrm>
          <a:prstGeom prst="rect">
            <a:avLst/>
          </a:prstGeom>
          <a:noFill/>
          <a:ln w="9525" algn="ctr">
            <a:noFill/>
            <a:miter lim="800000"/>
            <a:headEnd/>
            <a:tailEnd/>
          </a:ln>
        </p:spPr>
      </p:pic>
      <p:sp>
        <p:nvSpPr>
          <p:cNvPr id="23592" name="Rectangle 67"/>
          <p:cNvSpPr>
            <a:spLocks noGrp="1" noChangeArrowheads="1"/>
          </p:cNvSpPr>
          <p:nvPr>
            <p:ph type="title"/>
          </p:nvPr>
        </p:nvSpPr>
        <p:spPr>
          <a:xfrm>
            <a:off x="511175" y="0"/>
            <a:ext cx="8229600" cy="576263"/>
          </a:xfrm>
        </p:spPr>
        <p:txBody>
          <a:bodyPr/>
          <a:lstStyle/>
          <a:p>
            <a:pPr eaLnBrk="1" hangingPunct="1"/>
            <a:r>
              <a:rPr lang="en-US" altLang="ja-JP" sz="3100" b="1" u="sng" dirty="0" smtClean="0"/>
              <a:t>Framework on DIAS Core System</a:t>
            </a:r>
          </a:p>
        </p:txBody>
      </p:sp>
      <p:pic>
        <p:nvPicPr>
          <p:cNvPr id="23593" name="Picture 68" descr="DSC_0571"/>
          <p:cNvPicPr>
            <a:picLocks noChangeAspect="1" noChangeArrowheads="1"/>
          </p:cNvPicPr>
          <p:nvPr/>
        </p:nvPicPr>
        <p:blipFill>
          <a:blip r:embed="rId6" cstate="print"/>
          <a:srcRect/>
          <a:stretch>
            <a:fillRect/>
          </a:stretch>
        </p:blipFill>
        <p:spPr bwMode="auto">
          <a:xfrm>
            <a:off x="2435225" y="4437063"/>
            <a:ext cx="1368425" cy="908050"/>
          </a:xfrm>
          <a:prstGeom prst="rect">
            <a:avLst/>
          </a:prstGeom>
          <a:noFill/>
          <a:ln w="9525">
            <a:noFill/>
            <a:miter lim="800000"/>
            <a:headEnd/>
            <a:tailEnd/>
          </a:ln>
        </p:spPr>
      </p:pic>
      <p:sp>
        <p:nvSpPr>
          <p:cNvPr id="229445" name="Rectangle 69"/>
          <p:cNvSpPr>
            <a:spLocks noChangeArrowheads="1"/>
          </p:cNvSpPr>
          <p:nvPr/>
        </p:nvSpPr>
        <p:spPr bwMode="auto">
          <a:xfrm>
            <a:off x="4525963" y="2857500"/>
            <a:ext cx="1306512" cy="1368425"/>
          </a:xfrm>
          <a:prstGeom prst="rect">
            <a:avLst/>
          </a:prstGeom>
          <a:noFill/>
          <a:ln w="76200">
            <a:solidFill>
              <a:srgbClr val="FF0000"/>
            </a:solidFill>
            <a:miter lim="800000"/>
            <a:headEnd/>
            <a:tailEnd/>
          </a:ln>
        </p:spPr>
        <p:txBody>
          <a:bodyPr wrap="none" lIns="20008" tIns="10004" rIns="20008" bIns="10004" anchor="ctr"/>
          <a:lstStyle/>
          <a:p>
            <a:endParaRPr lang="ja-JP" altLang="en-US"/>
          </a:p>
        </p:txBody>
      </p:sp>
      <p:sp>
        <p:nvSpPr>
          <p:cNvPr id="23595" name="AutoShape 70"/>
          <p:cNvSpPr>
            <a:spLocks noChangeArrowheads="1"/>
          </p:cNvSpPr>
          <p:nvPr/>
        </p:nvSpPr>
        <p:spPr bwMode="auto">
          <a:xfrm rot="-5400000">
            <a:off x="1279525" y="2722563"/>
            <a:ext cx="228600" cy="533400"/>
          </a:xfrm>
          <a:prstGeom prst="downArrow">
            <a:avLst>
              <a:gd name="adj1" fmla="val 46519"/>
              <a:gd name="adj2" fmla="val 102840"/>
            </a:avLst>
          </a:prstGeom>
          <a:solidFill>
            <a:srgbClr val="99FF99"/>
          </a:solidFill>
          <a:ln w="9525" algn="ctr">
            <a:solidFill>
              <a:schemeClr val="tx1"/>
            </a:solidFill>
            <a:miter lim="800000"/>
            <a:headEnd/>
            <a:tailEnd/>
          </a:ln>
        </p:spPr>
        <p:txBody>
          <a:bodyPr vert="eaVert" wrap="none" lIns="20008" tIns="10004" rIns="20008" bIns="10004" anchor="ctr"/>
          <a:lstStyle/>
          <a:p>
            <a:endParaRPr lang="ja-JP" altLang="en-US"/>
          </a:p>
        </p:txBody>
      </p:sp>
      <p:sp>
        <p:nvSpPr>
          <p:cNvPr id="23596" name="Rectangle 71"/>
          <p:cNvSpPr>
            <a:spLocks noChangeArrowheads="1"/>
          </p:cNvSpPr>
          <p:nvPr/>
        </p:nvSpPr>
        <p:spPr bwMode="auto">
          <a:xfrm>
            <a:off x="173038" y="2516188"/>
            <a:ext cx="922337" cy="741362"/>
          </a:xfrm>
          <a:prstGeom prst="rect">
            <a:avLst/>
          </a:prstGeom>
          <a:solidFill>
            <a:srgbClr val="FFCCCC"/>
          </a:solidFill>
          <a:ln w="3175" algn="ctr">
            <a:solidFill>
              <a:schemeClr val="tx1"/>
            </a:solidFill>
            <a:miter lim="800000"/>
            <a:headEnd/>
            <a:tailEnd/>
          </a:ln>
        </p:spPr>
        <p:txBody>
          <a:bodyPr wrap="none" lIns="91314" tIns="45657" rIns="91314" bIns="45657" anchor="ctr"/>
          <a:lstStyle/>
          <a:p>
            <a:pPr defTabSz="912813"/>
            <a:r>
              <a:rPr lang="en-US" altLang="ja-JP" sz="1200" b="1">
                <a:latin typeface="Arial" charset="0"/>
              </a:rPr>
              <a:t>Basic </a:t>
            </a:r>
          </a:p>
          <a:p>
            <a:pPr defTabSz="912813"/>
            <a:r>
              <a:rPr lang="en-US" altLang="ja-JP" sz="1200" b="1">
                <a:latin typeface="Arial" charset="0"/>
              </a:rPr>
              <a:t>Information</a:t>
            </a:r>
          </a:p>
        </p:txBody>
      </p:sp>
      <p:sp>
        <p:nvSpPr>
          <p:cNvPr id="23597" name="Text Box 72"/>
          <p:cNvSpPr txBox="1">
            <a:spLocks noChangeArrowheads="1"/>
          </p:cNvSpPr>
          <p:nvPr/>
        </p:nvSpPr>
        <p:spPr bwMode="auto">
          <a:xfrm>
            <a:off x="-19050" y="3300413"/>
            <a:ext cx="1814513" cy="420687"/>
          </a:xfrm>
          <a:prstGeom prst="rect">
            <a:avLst/>
          </a:prstGeom>
          <a:noFill/>
          <a:ln w="9525">
            <a:noFill/>
            <a:miter lim="800000"/>
            <a:headEnd/>
            <a:tailEnd/>
          </a:ln>
        </p:spPr>
        <p:txBody>
          <a:bodyPr wrap="none" lIns="20008" tIns="10004" rIns="20008" bIns="10004">
            <a:spAutoFit/>
          </a:bodyPr>
          <a:lstStyle/>
          <a:p>
            <a:pPr defTabSz="912813"/>
            <a:r>
              <a:rPr lang="en-US" altLang="ja-JP" sz="1300"/>
              <a:t>Observation Point Inf.,</a:t>
            </a:r>
          </a:p>
          <a:p>
            <a:pPr defTabSz="912813"/>
            <a:r>
              <a:rPr lang="en-US" altLang="ja-JP" sz="1300"/>
              <a:t>Contact Person Inf.,</a:t>
            </a:r>
            <a:r>
              <a:rPr lang="en-US" altLang="ja-JP" sz="1300">
                <a:latin typeface="Arial" charset="0"/>
              </a:rPr>
              <a:t>……</a:t>
            </a:r>
            <a:endParaRPr lang="en-US" altLang="ja-JP" sz="1300"/>
          </a:p>
        </p:txBody>
      </p:sp>
      <p:sp>
        <p:nvSpPr>
          <p:cNvPr id="229449" name="Text Box 73"/>
          <p:cNvSpPr txBox="1">
            <a:spLocks noChangeArrowheads="1"/>
          </p:cNvSpPr>
          <p:nvPr/>
        </p:nvSpPr>
        <p:spPr bwMode="auto">
          <a:xfrm>
            <a:off x="419100" y="1978025"/>
            <a:ext cx="439738" cy="496888"/>
          </a:xfrm>
          <a:prstGeom prst="rect">
            <a:avLst/>
          </a:prstGeom>
          <a:noFill/>
          <a:ln w="9525">
            <a:noFill/>
            <a:miter lim="800000"/>
            <a:headEnd/>
            <a:tailEnd/>
          </a:ln>
        </p:spPr>
        <p:txBody>
          <a:bodyPr wrap="none" lIns="20008" tIns="10004" rIns="20008" bIns="10004">
            <a:spAutoFit/>
          </a:bodyPr>
          <a:lstStyle/>
          <a:p>
            <a:pPr defTabSz="912813"/>
            <a:r>
              <a:rPr lang="ja-JP" altLang="en-US" sz="3100" b="1">
                <a:solidFill>
                  <a:srgbClr val="FF3300"/>
                </a:solidFill>
              </a:rPr>
              <a:t>①</a:t>
            </a:r>
          </a:p>
        </p:txBody>
      </p:sp>
      <p:sp>
        <p:nvSpPr>
          <p:cNvPr id="229450" name="Text Box 74"/>
          <p:cNvSpPr txBox="1">
            <a:spLocks noChangeArrowheads="1"/>
          </p:cNvSpPr>
          <p:nvPr/>
        </p:nvSpPr>
        <p:spPr bwMode="auto">
          <a:xfrm>
            <a:off x="1587500" y="3821113"/>
            <a:ext cx="439738" cy="496887"/>
          </a:xfrm>
          <a:prstGeom prst="rect">
            <a:avLst/>
          </a:prstGeom>
          <a:noFill/>
          <a:ln w="9525">
            <a:noFill/>
            <a:miter lim="800000"/>
            <a:headEnd/>
            <a:tailEnd/>
          </a:ln>
        </p:spPr>
        <p:txBody>
          <a:bodyPr wrap="none" lIns="20008" tIns="10004" rIns="20008" bIns="10004">
            <a:spAutoFit/>
          </a:bodyPr>
          <a:lstStyle/>
          <a:p>
            <a:pPr defTabSz="912813"/>
            <a:r>
              <a:rPr lang="ja-JP" altLang="en-US" sz="3100" b="1">
                <a:solidFill>
                  <a:srgbClr val="FF3300"/>
                </a:solidFill>
              </a:rPr>
              <a:t>②</a:t>
            </a:r>
          </a:p>
        </p:txBody>
      </p:sp>
      <p:sp>
        <p:nvSpPr>
          <p:cNvPr id="229451" name="Text Box 75"/>
          <p:cNvSpPr txBox="1">
            <a:spLocks noChangeArrowheads="1"/>
          </p:cNvSpPr>
          <p:nvPr/>
        </p:nvSpPr>
        <p:spPr bwMode="auto">
          <a:xfrm>
            <a:off x="5772150" y="4048125"/>
            <a:ext cx="439738" cy="498475"/>
          </a:xfrm>
          <a:prstGeom prst="rect">
            <a:avLst/>
          </a:prstGeom>
          <a:noFill/>
          <a:ln w="9525">
            <a:noFill/>
            <a:miter lim="800000"/>
            <a:headEnd/>
            <a:tailEnd/>
          </a:ln>
        </p:spPr>
        <p:txBody>
          <a:bodyPr wrap="none" lIns="20008" tIns="10004" rIns="20008" bIns="10004">
            <a:spAutoFit/>
          </a:bodyPr>
          <a:lstStyle/>
          <a:p>
            <a:pPr defTabSz="912813"/>
            <a:r>
              <a:rPr lang="ja-JP" altLang="en-US" sz="3100" b="1">
                <a:solidFill>
                  <a:srgbClr val="FF3300"/>
                </a:solidFill>
              </a:rPr>
              <a:t>③</a:t>
            </a:r>
          </a:p>
        </p:txBody>
      </p:sp>
      <p:sp>
        <p:nvSpPr>
          <p:cNvPr id="229452" name="Text Box 76"/>
          <p:cNvSpPr txBox="1">
            <a:spLocks noChangeArrowheads="1"/>
          </p:cNvSpPr>
          <p:nvPr/>
        </p:nvSpPr>
        <p:spPr bwMode="auto">
          <a:xfrm>
            <a:off x="7986713" y="3787775"/>
            <a:ext cx="439737" cy="496888"/>
          </a:xfrm>
          <a:prstGeom prst="rect">
            <a:avLst/>
          </a:prstGeom>
          <a:noFill/>
          <a:ln w="9525">
            <a:noFill/>
            <a:miter lim="800000"/>
            <a:headEnd/>
            <a:tailEnd/>
          </a:ln>
        </p:spPr>
        <p:txBody>
          <a:bodyPr wrap="none" lIns="20008" tIns="10004" rIns="20008" bIns="10004">
            <a:spAutoFit/>
          </a:bodyPr>
          <a:lstStyle/>
          <a:p>
            <a:pPr defTabSz="912813"/>
            <a:r>
              <a:rPr lang="ja-JP" altLang="en-US" sz="3100" b="1">
                <a:solidFill>
                  <a:srgbClr val="FF3300"/>
                </a:solidFill>
              </a:rPr>
              <a:t>④</a:t>
            </a:r>
          </a:p>
        </p:txBody>
      </p:sp>
      <p:sp>
        <p:nvSpPr>
          <p:cNvPr id="229453" name="Rectangle 77"/>
          <p:cNvSpPr>
            <a:spLocks noChangeArrowheads="1"/>
          </p:cNvSpPr>
          <p:nvPr/>
        </p:nvSpPr>
        <p:spPr bwMode="auto">
          <a:xfrm>
            <a:off x="1878013" y="2417763"/>
            <a:ext cx="1368425" cy="1368425"/>
          </a:xfrm>
          <a:prstGeom prst="rect">
            <a:avLst/>
          </a:prstGeom>
          <a:noFill/>
          <a:ln w="76200">
            <a:solidFill>
              <a:srgbClr val="FF0000"/>
            </a:solidFill>
            <a:miter lim="800000"/>
            <a:headEnd/>
            <a:tailEnd/>
          </a:ln>
        </p:spPr>
        <p:txBody>
          <a:bodyPr wrap="none" lIns="20008" tIns="10004" rIns="20008" bIns="10004" anchor="ctr"/>
          <a:lstStyle/>
          <a:p>
            <a:endParaRPr lang="ja-JP" altLang="en-US"/>
          </a:p>
        </p:txBody>
      </p:sp>
      <p:sp>
        <p:nvSpPr>
          <p:cNvPr id="229454" name="Oval 78"/>
          <p:cNvSpPr>
            <a:spLocks noChangeArrowheads="1"/>
          </p:cNvSpPr>
          <p:nvPr/>
        </p:nvSpPr>
        <p:spPr bwMode="auto">
          <a:xfrm>
            <a:off x="1698625" y="688975"/>
            <a:ext cx="1835150" cy="1657350"/>
          </a:xfrm>
          <a:prstGeom prst="ellipse">
            <a:avLst/>
          </a:prstGeom>
          <a:noFill/>
          <a:ln w="57150">
            <a:solidFill>
              <a:schemeClr val="accent2"/>
            </a:solidFill>
            <a:round/>
            <a:headEnd/>
            <a:tailEnd/>
          </a:ln>
        </p:spPr>
        <p:txBody>
          <a:bodyPr wrap="none" lIns="20008" tIns="10004" rIns="20008" bIns="10004" anchor="ctr"/>
          <a:lstStyle/>
          <a:p>
            <a:endParaRPr lang="ja-JP" altLang="en-US"/>
          </a:p>
        </p:txBody>
      </p:sp>
      <p:sp>
        <p:nvSpPr>
          <p:cNvPr id="229455" name="Oval 79"/>
          <p:cNvSpPr>
            <a:spLocks noChangeArrowheads="1"/>
          </p:cNvSpPr>
          <p:nvPr/>
        </p:nvSpPr>
        <p:spPr bwMode="auto">
          <a:xfrm>
            <a:off x="2957513" y="2417763"/>
            <a:ext cx="1225550" cy="1584325"/>
          </a:xfrm>
          <a:prstGeom prst="ellipse">
            <a:avLst/>
          </a:prstGeom>
          <a:noFill/>
          <a:ln w="57150">
            <a:solidFill>
              <a:srgbClr val="FF3399"/>
            </a:solidFill>
            <a:round/>
            <a:headEnd/>
            <a:tailEnd/>
          </a:ln>
        </p:spPr>
        <p:txBody>
          <a:bodyPr wrap="none" lIns="20008" tIns="10004" rIns="20008" bIns="10004" anchor="ctr"/>
          <a:lstStyle/>
          <a:p>
            <a:endParaRPr lang="ja-JP" altLang="en-US"/>
          </a:p>
        </p:txBody>
      </p:sp>
      <p:sp>
        <p:nvSpPr>
          <p:cNvPr id="80" name="Rectangle 69"/>
          <p:cNvSpPr>
            <a:spLocks noChangeArrowheads="1"/>
          </p:cNvSpPr>
          <p:nvPr/>
        </p:nvSpPr>
        <p:spPr bwMode="auto">
          <a:xfrm>
            <a:off x="6846888" y="2438400"/>
            <a:ext cx="1306512" cy="1368425"/>
          </a:xfrm>
          <a:prstGeom prst="rect">
            <a:avLst/>
          </a:prstGeom>
          <a:noFill/>
          <a:ln w="76200">
            <a:solidFill>
              <a:srgbClr val="FF0000"/>
            </a:solidFill>
            <a:miter lim="800000"/>
            <a:headEnd/>
            <a:tailEnd/>
          </a:ln>
        </p:spPr>
        <p:txBody>
          <a:bodyPr wrap="none" lIns="20008" tIns="10004" rIns="20008" bIns="10004" anchor="ctr"/>
          <a:lstStyle/>
          <a:p>
            <a:endParaRPr lang="ja-JP" altLang="en-US"/>
          </a:p>
        </p:txBody>
      </p:sp>
      <p:sp>
        <p:nvSpPr>
          <p:cNvPr id="81" name="Oval 79"/>
          <p:cNvSpPr>
            <a:spLocks noChangeArrowheads="1"/>
          </p:cNvSpPr>
          <p:nvPr/>
        </p:nvSpPr>
        <p:spPr bwMode="auto">
          <a:xfrm>
            <a:off x="5708650" y="2438400"/>
            <a:ext cx="1225550" cy="1584325"/>
          </a:xfrm>
          <a:prstGeom prst="ellipse">
            <a:avLst/>
          </a:prstGeom>
          <a:noFill/>
          <a:ln w="57150">
            <a:solidFill>
              <a:srgbClr val="FF3399"/>
            </a:solidFill>
            <a:round/>
            <a:headEnd/>
            <a:tailEnd/>
          </a:ln>
        </p:spPr>
        <p:txBody>
          <a:bodyPr wrap="none" lIns="20008" tIns="10004" rIns="20008" bIns="10004" anchor="ctr"/>
          <a:lstStyle/>
          <a:p>
            <a:endParaRPr lang="ja-JP" altLang="en-US"/>
          </a:p>
        </p:txBody>
      </p:sp>
      <p:sp>
        <p:nvSpPr>
          <p:cNvPr id="82" name="Oval 78"/>
          <p:cNvSpPr>
            <a:spLocks noChangeArrowheads="1"/>
          </p:cNvSpPr>
          <p:nvPr/>
        </p:nvSpPr>
        <p:spPr bwMode="auto">
          <a:xfrm>
            <a:off x="4260850" y="762000"/>
            <a:ext cx="1835150" cy="1657350"/>
          </a:xfrm>
          <a:prstGeom prst="ellipse">
            <a:avLst/>
          </a:prstGeom>
          <a:noFill/>
          <a:ln w="57150">
            <a:solidFill>
              <a:schemeClr val="accent2"/>
            </a:solidFill>
            <a:round/>
            <a:headEnd/>
            <a:tailEnd/>
          </a:ln>
        </p:spPr>
        <p:txBody>
          <a:bodyPr wrap="none" lIns="20008" tIns="10004" rIns="20008" bIns="10004" anchor="ctr"/>
          <a:lstStyle/>
          <a:p>
            <a:endParaRPr lang="ja-JP" altLang="en-US"/>
          </a:p>
        </p:txBody>
      </p:sp>
      <p:sp>
        <p:nvSpPr>
          <p:cNvPr id="83" name="Oval 78"/>
          <p:cNvSpPr>
            <a:spLocks noChangeArrowheads="1"/>
          </p:cNvSpPr>
          <p:nvPr/>
        </p:nvSpPr>
        <p:spPr bwMode="auto">
          <a:xfrm>
            <a:off x="6623050" y="704850"/>
            <a:ext cx="1835150" cy="1657350"/>
          </a:xfrm>
          <a:prstGeom prst="ellipse">
            <a:avLst/>
          </a:prstGeom>
          <a:noFill/>
          <a:ln w="57150">
            <a:solidFill>
              <a:schemeClr val="accent2"/>
            </a:solidFill>
            <a:round/>
            <a:headEnd/>
            <a:tailEnd/>
          </a:ln>
        </p:spPr>
        <p:txBody>
          <a:bodyPr wrap="none" lIns="20008" tIns="10004" rIns="20008" bIns="10004" anchor="ctr"/>
          <a:lstStyle/>
          <a:p>
            <a:endParaRPr lang="ja-JP" altLang="en-US"/>
          </a:p>
        </p:txBody>
      </p:sp>
      <p:sp>
        <p:nvSpPr>
          <p:cNvPr id="84" name="Oval 78"/>
          <p:cNvSpPr>
            <a:spLocks noChangeArrowheads="1"/>
          </p:cNvSpPr>
          <p:nvPr/>
        </p:nvSpPr>
        <p:spPr bwMode="auto">
          <a:xfrm>
            <a:off x="0" y="1752600"/>
            <a:ext cx="1295400" cy="2362200"/>
          </a:xfrm>
          <a:prstGeom prst="ellipse">
            <a:avLst/>
          </a:prstGeom>
          <a:noFill/>
          <a:ln w="57150">
            <a:solidFill>
              <a:schemeClr val="accent2"/>
            </a:solidFill>
            <a:round/>
            <a:headEnd/>
            <a:tailEnd/>
          </a:ln>
        </p:spPr>
        <p:txBody>
          <a:bodyPr wrap="none" lIns="20008" tIns="10004" rIns="20008" bIns="10004" anchor="ctr"/>
          <a:lstStyle/>
          <a:p>
            <a:endParaRPr lang="ja-JP" altLang="en-US"/>
          </a:p>
        </p:txBody>
      </p:sp>
      <p:sp>
        <p:nvSpPr>
          <p:cNvPr id="85" name="Rectangle 77"/>
          <p:cNvSpPr>
            <a:spLocks noChangeArrowheads="1"/>
          </p:cNvSpPr>
          <p:nvPr/>
        </p:nvSpPr>
        <p:spPr bwMode="auto">
          <a:xfrm>
            <a:off x="155575" y="2441575"/>
            <a:ext cx="987425" cy="835025"/>
          </a:xfrm>
          <a:prstGeom prst="rect">
            <a:avLst/>
          </a:prstGeom>
          <a:noFill/>
          <a:ln w="76200">
            <a:solidFill>
              <a:srgbClr val="FF0000"/>
            </a:solidFill>
            <a:miter lim="800000"/>
            <a:headEnd/>
            <a:tailEnd/>
          </a:ln>
        </p:spPr>
        <p:txBody>
          <a:bodyPr wrap="none" lIns="20008" tIns="10004" rIns="20008" bIns="10004" anchor="ctr"/>
          <a:lstStyle/>
          <a:p>
            <a:endParaRPr lang="ja-JP" altLang="en-US"/>
          </a:p>
        </p:txBody>
      </p:sp>
      <p:sp>
        <p:nvSpPr>
          <p:cNvPr id="86" name="Oval 79"/>
          <p:cNvSpPr>
            <a:spLocks noChangeArrowheads="1"/>
          </p:cNvSpPr>
          <p:nvPr/>
        </p:nvSpPr>
        <p:spPr bwMode="auto">
          <a:xfrm>
            <a:off x="1066800" y="2133600"/>
            <a:ext cx="762000" cy="1584325"/>
          </a:xfrm>
          <a:prstGeom prst="ellipse">
            <a:avLst/>
          </a:prstGeom>
          <a:noFill/>
          <a:ln w="57150">
            <a:solidFill>
              <a:srgbClr val="FF3399"/>
            </a:solidFill>
            <a:round/>
            <a:headEnd/>
            <a:tailEnd/>
          </a:ln>
        </p:spPr>
        <p:txBody>
          <a:bodyPr wrap="none" lIns="20008" tIns="10004" rIns="20008" bIns="10004"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9449"/>
                                        </p:tgtEl>
                                        <p:attrNameLst>
                                          <p:attrName>style.visibility</p:attrName>
                                        </p:attrNameLst>
                                      </p:cBhvr>
                                      <p:to>
                                        <p:strVal val="visible"/>
                                      </p:to>
                                    </p:set>
                                    <p:animEffect transition="in" filter="fade">
                                      <p:cBhvr>
                                        <p:cTn id="11" dur="500"/>
                                        <p:tgtEl>
                                          <p:spTgt spid="22944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fade">
                                      <p:cBhvr>
                                        <p:cTn id="16" dur="500"/>
                                        <p:tgtEl>
                                          <p:spTgt spid="8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29450"/>
                                        </p:tgtEl>
                                        <p:attrNameLst>
                                          <p:attrName>style.visibility</p:attrName>
                                        </p:attrNameLst>
                                      </p:cBhvr>
                                      <p:to>
                                        <p:strVal val="visible"/>
                                      </p:to>
                                    </p:set>
                                    <p:animEffect transition="in" filter="fade">
                                      <p:cBhvr>
                                        <p:cTn id="25" dur="500"/>
                                        <p:tgtEl>
                                          <p:spTgt spid="229450"/>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229453"/>
                                        </p:tgtEl>
                                        <p:attrNameLst>
                                          <p:attrName>style.visibility</p:attrName>
                                        </p:attrNameLst>
                                      </p:cBhvr>
                                      <p:to>
                                        <p:strVal val="visible"/>
                                      </p:to>
                                    </p:set>
                                    <p:animEffect transition="in" filter="fade">
                                      <p:cBhvr>
                                        <p:cTn id="29" dur="500"/>
                                        <p:tgtEl>
                                          <p:spTgt spid="22945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9454"/>
                                        </p:tgtEl>
                                        <p:attrNameLst>
                                          <p:attrName>style.visibility</p:attrName>
                                        </p:attrNameLst>
                                      </p:cBhvr>
                                      <p:to>
                                        <p:strVal val="visible"/>
                                      </p:to>
                                    </p:set>
                                    <p:animEffect transition="in" filter="fade">
                                      <p:cBhvr>
                                        <p:cTn id="34" dur="500"/>
                                        <p:tgtEl>
                                          <p:spTgt spid="2294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9455"/>
                                        </p:tgtEl>
                                        <p:attrNameLst>
                                          <p:attrName>style.visibility</p:attrName>
                                        </p:attrNameLst>
                                      </p:cBhvr>
                                      <p:to>
                                        <p:strVal val="visible"/>
                                      </p:to>
                                    </p:set>
                                    <p:animEffect transition="in" filter="fade">
                                      <p:cBhvr>
                                        <p:cTn id="39" dur="500"/>
                                        <p:tgtEl>
                                          <p:spTgt spid="229455"/>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229451"/>
                                        </p:tgtEl>
                                        <p:attrNameLst>
                                          <p:attrName>style.visibility</p:attrName>
                                        </p:attrNameLst>
                                      </p:cBhvr>
                                      <p:to>
                                        <p:strVal val="visible"/>
                                      </p:to>
                                    </p:set>
                                    <p:animEffect transition="in" filter="fade">
                                      <p:cBhvr>
                                        <p:cTn id="43" dur="500"/>
                                        <p:tgtEl>
                                          <p:spTgt spid="229451"/>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29445"/>
                                        </p:tgtEl>
                                        <p:attrNameLst>
                                          <p:attrName>style.visibility</p:attrName>
                                        </p:attrNameLst>
                                      </p:cBhvr>
                                      <p:to>
                                        <p:strVal val="visible"/>
                                      </p:to>
                                    </p:set>
                                    <p:animEffect transition="in" filter="fade">
                                      <p:cBhvr>
                                        <p:cTn id="47" dur="500"/>
                                        <p:tgtEl>
                                          <p:spTgt spid="22944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500"/>
                                        <p:tgtEl>
                                          <p:spTgt spid="8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fade">
                                      <p:cBhvr>
                                        <p:cTn id="57" dur="500"/>
                                        <p:tgtEl>
                                          <p:spTgt spid="81"/>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29452"/>
                                        </p:tgtEl>
                                        <p:attrNameLst>
                                          <p:attrName>style.visibility</p:attrName>
                                        </p:attrNameLst>
                                      </p:cBhvr>
                                      <p:to>
                                        <p:strVal val="visible"/>
                                      </p:to>
                                    </p:set>
                                    <p:animEffect transition="in" filter="fade">
                                      <p:cBhvr>
                                        <p:cTn id="61" dur="500"/>
                                        <p:tgtEl>
                                          <p:spTgt spid="229452"/>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445" grpId="0" animBg="1"/>
      <p:bldP spid="229449" grpId="0"/>
      <p:bldP spid="229450" grpId="0"/>
      <p:bldP spid="229451" grpId="0"/>
      <p:bldP spid="229452" grpId="0"/>
      <p:bldP spid="229453" grpId="0" animBg="1"/>
      <p:bldP spid="229454" grpId="0" animBg="1"/>
      <p:bldP spid="229455" grpId="0" animBg="1"/>
      <p:bldP spid="80" grpId="0" animBg="1"/>
      <p:bldP spid="81" grpId="0" animBg="1"/>
      <p:bldP spid="82" grpId="0" animBg="1"/>
      <p:bldP spid="83" grpId="0" animBg="1"/>
      <p:bldP spid="84" grpId="0" animBg="1"/>
      <p:bldP spid="85" grpId="0" animBg="1"/>
      <p:bldP spid="8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8690" name="Picture 2"/>
          <p:cNvPicPr>
            <a:picLocks noGrp="1" noChangeAspect="1" noChangeArrowheads="1"/>
          </p:cNvPicPr>
          <p:nvPr>
            <p:ph/>
          </p:nvPr>
        </p:nvPicPr>
        <p:blipFill>
          <a:blip r:embed="rId3" cstate="print"/>
          <a:srcRect/>
          <a:stretch>
            <a:fillRect/>
          </a:stretch>
        </p:blipFill>
        <p:spPr>
          <a:xfrm>
            <a:off x="0" y="388938"/>
            <a:ext cx="8820150" cy="6856412"/>
          </a:xfrm>
          <a:noFill/>
          <a:ln/>
        </p:spPr>
      </p:pic>
      <p:sp>
        <p:nvSpPr>
          <p:cNvPr id="498692" name="Text Box 4"/>
          <p:cNvSpPr txBox="1">
            <a:spLocks noChangeArrowheads="1"/>
          </p:cNvSpPr>
          <p:nvPr/>
        </p:nvSpPr>
        <p:spPr bwMode="auto">
          <a:xfrm>
            <a:off x="0" y="116632"/>
            <a:ext cx="9144000" cy="707886"/>
          </a:xfrm>
          <a:prstGeom prst="rect">
            <a:avLst/>
          </a:prstGeom>
          <a:solidFill>
            <a:srgbClr val="003300"/>
          </a:solidFill>
          <a:ln w="9525">
            <a:noFill/>
            <a:miter lim="800000"/>
            <a:headEnd/>
            <a:tailEnd/>
          </a:ln>
          <a:effectLst>
            <a:outerShdw dist="35921" dir="2700000" algn="ctr" rotWithShape="0">
              <a:schemeClr val="folHlink"/>
            </a:outerShdw>
          </a:effectLst>
        </p:spPr>
        <p:txBody>
          <a:bodyPr wrap="square">
            <a:spAutoFit/>
          </a:bodyPr>
          <a:lstStyle/>
          <a:p>
            <a:pPr algn="ctr"/>
            <a:r>
              <a:rPr lang="en-US" altLang="ja-JP" sz="4000" b="1" i="1" dirty="0" smtClean="0">
                <a:solidFill>
                  <a:schemeClr val="bg1"/>
                </a:solidFill>
                <a:latin typeface="Arial Black" pitchFamily="34" charset="0"/>
              </a:rPr>
              <a:t>AWCI online QC system</a:t>
            </a:r>
            <a:endParaRPr lang="en-US" altLang="ja-JP" sz="4000" b="1" i="1" dirty="0">
              <a:solidFill>
                <a:schemeClr val="bg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467544" y="557972"/>
            <a:ext cx="6696744" cy="5025968"/>
          </a:xfrm>
          <a:prstGeom prst="rect">
            <a:avLst/>
          </a:prstGeom>
          <a:noFill/>
          <a:ln w="9525">
            <a:noFill/>
            <a:miter lim="800000"/>
            <a:headEnd/>
            <a:tailEnd/>
          </a:ln>
        </p:spPr>
      </p:pic>
      <p:sp>
        <p:nvSpPr>
          <p:cNvPr id="3" name="正方形/長方形 2"/>
          <p:cNvSpPr/>
          <p:nvPr/>
        </p:nvSpPr>
        <p:spPr>
          <a:xfrm>
            <a:off x="467544" y="188640"/>
            <a:ext cx="3530903" cy="369332"/>
          </a:xfrm>
          <a:prstGeom prst="rect">
            <a:avLst/>
          </a:prstGeom>
        </p:spPr>
        <p:txBody>
          <a:bodyPr wrap="none">
            <a:spAutoFit/>
          </a:bodyPr>
          <a:lstStyle/>
          <a:p>
            <a:r>
              <a:rPr lang="en-US" altLang="ja-JP" b="1" i="1" dirty="0" smtClean="0"/>
              <a:t>GEOSS/AWCI Down-scaling Process</a:t>
            </a:r>
            <a:endParaRPr lang="ja-JP" altLang="en-US" dirty="0"/>
          </a:p>
        </p:txBody>
      </p:sp>
      <p:sp>
        <p:nvSpPr>
          <p:cNvPr id="4" name="テキスト ボックス 3"/>
          <p:cNvSpPr txBox="1"/>
          <p:nvPr/>
        </p:nvSpPr>
        <p:spPr>
          <a:xfrm>
            <a:off x="323528" y="5583940"/>
            <a:ext cx="7992888" cy="1107996"/>
          </a:xfrm>
          <a:prstGeom prst="rect">
            <a:avLst/>
          </a:prstGeom>
          <a:noFill/>
        </p:spPr>
        <p:txBody>
          <a:bodyPr wrap="square" rtlCol="0">
            <a:spAutoFit/>
          </a:bodyPr>
          <a:lstStyle/>
          <a:p>
            <a:pPr algn="just"/>
            <a:r>
              <a:rPr lang="en-US" altLang="ja-JP" b="1" dirty="0" smtClean="0"/>
              <a:t>GEOSS/AWCI</a:t>
            </a:r>
            <a:r>
              <a:rPr lang="en-US" altLang="ja-JP" sz="1600" dirty="0" smtClean="0"/>
              <a:t> makes maximum use of </a:t>
            </a:r>
            <a:r>
              <a:rPr lang="en-US" altLang="ja-JP" sz="1600" dirty="0" smtClean="0">
                <a:solidFill>
                  <a:srgbClr val="FF0000"/>
                </a:solidFill>
              </a:rPr>
              <a:t>the global earth observation</a:t>
            </a:r>
            <a:r>
              <a:rPr lang="en-US" altLang="ja-JP" sz="1600" dirty="0" smtClean="0"/>
              <a:t> and </a:t>
            </a:r>
            <a:r>
              <a:rPr lang="en-US" altLang="ja-JP" sz="1600" dirty="0" smtClean="0">
                <a:solidFill>
                  <a:srgbClr val="FF0000"/>
                </a:solidFill>
              </a:rPr>
              <a:t>prediction</a:t>
            </a:r>
            <a:r>
              <a:rPr lang="en-US" altLang="ja-JP" sz="1600" dirty="0" smtClean="0"/>
              <a:t>, </a:t>
            </a:r>
            <a:r>
              <a:rPr lang="en-US" altLang="ja-JP" sz="1600" dirty="0" smtClean="0">
                <a:solidFill>
                  <a:srgbClr val="FF0000"/>
                </a:solidFill>
              </a:rPr>
              <a:t>develops a downscaling system</a:t>
            </a:r>
            <a:r>
              <a:rPr lang="en-US" altLang="ja-JP" sz="1600" dirty="0" smtClean="0"/>
              <a:t> coupled with </a:t>
            </a:r>
            <a:r>
              <a:rPr lang="en-US" altLang="ja-JP" sz="1600" dirty="0" smtClean="0">
                <a:solidFill>
                  <a:srgbClr val="FF0000"/>
                </a:solidFill>
              </a:rPr>
              <a:t>satellite-based data</a:t>
            </a:r>
            <a:r>
              <a:rPr lang="en-US" altLang="ja-JP" sz="1600" dirty="0" smtClean="0"/>
              <a:t> </a:t>
            </a:r>
            <a:r>
              <a:rPr lang="en-US" altLang="ja-JP" sz="1600" dirty="0" smtClean="0">
                <a:solidFill>
                  <a:srgbClr val="FF0000"/>
                </a:solidFill>
              </a:rPr>
              <a:t>assimilations</a:t>
            </a:r>
            <a:r>
              <a:rPr lang="en-US" altLang="ja-JP" sz="1600" dirty="0" smtClean="0"/>
              <a:t> and </a:t>
            </a:r>
            <a:r>
              <a:rPr lang="en-US" altLang="ja-JP" sz="1600" dirty="0" smtClean="0">
                <a:solidFill>
                  <a:srgbClr val="FF0000"/>
                </a:solidFill>
              </a:rPr>
              <a:t>distributed hydrological models</a:t>
            </a:r>
            <a:r>
              <a:rPr lang="en-US" altLang="ja-JP" sz="1600" dirty="0" smtClean="0"/>
              <a:t>, and disseminates usable information in a river basin scale or less for </a:t>
            </a:r>
            <a:r>
              <a:rPr lang="en-US" altLang="ja-JP" sz="1600" i="1" u="sng" dirty="0" smtClean="0"/>
              <a:t>decision making </a:t>
            </a:r>
            <a:r>
              <a:rPr lang="en-US" altLang="ja-JP" sz="1600" dirty="0" smtClean="0"/>
              <a:t>on </a:t>
            </a:r>
            <a:r>
              <a:rPr lang="en-US" altLang="ja-JP" sz="1600" dirty="0" smtClean="0">
                <a:solidFill>
                  <a:srgbClr val="FF0000"/>
                </a:solidFill>
              </a:rPr>
              <a:t>disaster mitigation </a:t>
            </a:r>
            <a:r>
              <a:rPr lang="en-US" altLang="ja-JP" sz="1600" dirty="0" smtClean="0"/>
              <a:t>and </a:t>
            </a:r>
            <a:r>
              <a:rPr lang="en-US" altLang="ja-JP" sz="1600" dirty="0" smtClean="0">
                <a:solidFill>
                  <a:srgbClr val="FF0000"/>
                </a:solidFill>
              </a:rPr>
              <a:t>water resources planning</a:t>
            </a:r>
            <a:r>
              <a:rPr lang="en-US" altLang="ja-JP" sz="1600" dirty="0" smtClean="0"/>
              <a:t>.</a:t>
            </a:r>
            <a:endParaRPr kumimoji="1" lang="ja-JP" altLang="en-US" sz="1600" dirty="0"/>
          </a:p>
        </p:txBody>
      </p:sp>
      <p:sp>
        <p:nvSpPr>
          <p:cNvPr id="5" name="角丸四角形 4"/>
          <p:cNvSpPr/>
          <p:nvPr/>
        </p:nvSpPr>
        <p:spPr>
          <a:xfrm>
            <a:off x="1403648" y="2636912"/>
            <a:ext cx="6192688" cy="20162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sz="3200" dirty="0" smtClean="0"/>
              <a:t>GEOSS / AWCI</a:t>
            </a:r>
          </a:p>
          <a:p>
            <a:pPr algn="ctr"/>
            <a:r>
              <a:rPr lang="en-US" altLang="ja-JP" sz="3200" dirty="0" smtClean="0"/>
              <a:t>Capacity </a:t>
            </a:r>
            <a:r>
              <a:rPr lang="en-US" altLang="ja-JP" sz="3200" dirty="0" smtClean="0"/>
              <a:t>Development</a:t>
            </a:r>
          </a:p>
          <a:p>
            <a:pPr algn="ctr"/>
            <a:r>
              <a:rPr lang="en-US" altLang="ja-JP" sz="3200" b="1" i="1" dirty="0" smtClean="0"/>
              <a:t>Training </a:t>
            </a:r>
            <a:r>
              <a:rPr lang="en-US" altLang="ja-JP" sz="3200" b="1" i="1" dirty="0" smtClean="0"/>
              <a:t>courses of </a:t>
            </a:r>
            <a:r>
              <a:rPr kumimoji="1" lang="en-US" altLang="ja-JP" sz="3200" b="1" i="1" dirty="0" smtClean="0"/>
              <a:t>Model using</a:t>
            </a:r>
          </a:p>
          <a:p>
            <a:pPr algn="ctr"/>
            <a:endParaRPr kumimoji="1" lang="ja-JP"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1054</Words>
  <Application>Microsoft Office PowerPoint</Application>
  <PresentationFormat>画面に合わせる (4:3)</PresentationFormat>
  <Paragraphs>140</Paragraphs>
  <Slides>15</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ＭＳ Ｐゴシック</vt:lpstr>
      <vt:lpstr>Arial</vt:lpstr>
      <vt:lpstr>Arial Black</vt:lpstr>
      <vt:lpstr>Calibri</vt:lpstr>
      <vt:lpstr>Office テーマ</vt:lpstr>
      <vt:lpstr>Principles for a design of CryoNet Introduction of other Project GEOSS/AWCI,  similar to GCW</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Framework on DIAS Core System</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yabuki</dc:creator>
  <cp:lastModifiedBy>矢吹裕伯</cp:lastModifiedBy>
  <cp:revision>40</cp:revision>
  <dcterms:created xsi:type="dcterms:W3CDTF">2014-01-16T02:38:46Z</dcterms:created>
  <dcterms:modified xsi:type="dcterms:W3CDTF">2014-01-21T07:16:46Z</dcterms:modified>
</cp:coreProperties>
</file>