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57" r:id="rId4"/>
    <p:sldId id="283" r:id="rId5"/>
    <p:sldId id="263" r:id="rId6"/>
    <p:sldId id="265" r:id="rId7"/>
    <p:sldId id="266" r:id="rId8"/>
    <p:sldId id="284" r:id="rId9"/>
    <p:sldId id="269" r:id="rId10"/>
    <p:sldId id="258" r:id="rId11"/>
    <p:sldId id="259" r:id="rId12"/>
    <p:sldId id="302" r:id="rId13"/>
    <p:sldId id="260" r:id="rId14"/>
    <p:sldId id="271" r:id="rId15"/>
    <p:sldId id="276" r:id="rId16"/>
    <p:sldId id="285" r:id="rId17"/>
    <p:sldId id="286" r:id="rId18"/>
    <p:sldId id="287" r:id="rId19"/>
    <p:sldId id="288" r:id="rId20"/>
    <p:sldId id="289" r:id="rId21"/>
    <p:sldId id="281" r:id="rId22"/>
    <p:sldId id="282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77" r:id="rId31"/>
    <p:sldId id="272" r:id="rId32"/>
    <p:sldId id="278" r:id="rId33"/>
    <p:sldId id="279" r:id="rId34"/>
    <p:sldId id="280" r:id="rId35"/>
    <p:sldId id="297" r:id="rId36"/>
    <p:sldId id="298" r:id="rId37"/>
    <p:sldId id="299" r:id="rId38"/>
    <p:sldId id="300" r:id="rId39"/>
    <p:sldId id="301" r:id="rId40"/>
    <p:sldId id="274" r:id="rId41"/>
    <p:sldId id="275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76D90-8062-8242-A599-66183C5E9256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BBB0F-9F83-9343-B70E-9E3826033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7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B0F-9F83-9343-B70E-9E38260332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5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8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0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4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5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1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4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1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4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D8-AC08-4EB9-8489-E0251A8FF14E}" type="datetimeFigureOut">
              <a:rPr lang="en-US" smtClean="0"/>
              <a:t>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E32C7-94A3-4BA7-A9ED-C965F22F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snaps-project.eu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5641" y="836712"/>
            <a:ext cx="4436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b="1" dirty="0" err="1" smtClean="0">
                <a:solidFill>
                  <a:srgbClr val="3333FF"/>
                </a:solidFill>
              </a:rPr>
              <a:t>The</a:t>
            </a:r>
            <a:r>
              <a:rPr lang="is-IS" sz="3200" b="1" dirty="0" smtClean="0">
                <a:solidFill>
                  <a:srgbClr val="3333FF"/>
                </a:solidFill>
              </a:rPr>
              <a:t> </a:t>
            </a:r>
            <a:r>
              <a:rPr lang="is-IS" sz="3200" b="1" dirty="0" err="1" smtClean="0">
                <a:solidFill>
                  <a:srgbClr val="3333FF"/>
                </a:solidFill>
              </a:rPr>
              <a:t>Icelandic</a:t>
            </a:r>
            <a:r>
              <a:rPr lang="is-IS" sz="3200" b="1" dirty="0" smtClean="0">
                <a:solidFill>
                  <a:srgbClr val="3333FF"/>
                </a:solidFill>
              </a:rPr>
              <a:t> </a:t>
            </a:r>
            <a:r>
              <a:rPr lang="is-IS" sz="3200" b="1" dirty="0" err="1" smtClean="0">
                <a:solidFill>
                  <a:srgbClr val="3333FF"/>
                </a:solidFill>
              </a:rPr>
              <a:t>Cryosphere</a:t>
            </a:r>
            <a:endParaRPr lang="en-US" sz="3200" b="1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772816"/>
            <a:ext cx="555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J</a:t>
            </a:r>
            <a:r>
              <a:rPr lang="en-US" b="1" dirty="0" smtClean="0"/>
              <a:t>o</a:t>
            </a:r>
            <a:r>
              <a:rPr lang="is-IS" b="1" dirty="0" smtClean="0"/>
              <a:t>int presentation outlining monitoring of and research </a:t>
            </a:r>
          </a:p>
          <a:p>
            <a:r>
              <a:rPr lang="is-IS" b="1" dirty="0" smtClean="0"/>
              <a:t>on cryospheric </a:t>
            </a:r>
            <a:r>
              <a:rPr lang="en-US" b="1" dirty="0" smtClean="0"/>
              <a:t>c</a:t>
            </a:r>
            <a:r>
              <a:rPr lang="is-IS" b="1" dirty="0" smtClean="0"/>
              <a:t>omponents, with main focus on glaciers.</a:t>
            </a:r>
            <a:endParaRPr lang="en-US" b="1" dirty="0"/>
          </a:p>
        </p:txBody>
      </p:sp>
      <p:pic>
        <p:nvPicPr>
          <p:cNvPr id="5" name="Picture 5" descr="universit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7" y="9872"/>
            <a:ext cx="12049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p\Downloads\sitelogo-e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835273" y="2780928"/>
            <a:ext cx="416877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s-IS" sz="2000" dirty="0">
                <a:solidFill>
                  <a:srgbClr val="3333FF"/>
                </a:solidFill>
                <a:latin typeface="Arial" charset="0"/>
              </a:rPr>
              <a:t>Glaciology group</a:t>
            </a:r>
          </a:p>
          <a:p>
            <a:pPr>
              <a:spcBef>
                <a:spcPct val="20000"/>
              </a:spcBef>
            </a:pPr>
            <a:r>
              <a:rPr lang="is-IS" sz="2000" dirty="0">
                <a:solidFill>
                  <a:srgbClr val="3333FF"/>
                </a:solidFill>
                <a:latin typeface="Arial" charset="0"/>
              </a:rPr>
              <a:t>Institute of Earth </a:t>
            </a:r>
            <a:r>
              <a:rPr lang="is-IS" sz="2000" dirty="0" smtClean="0">
                <a:solidFill>
                  <a:srgbClr val="3333FF"/>
                </a:solidFill>
                <a:latin typeface="Arial" charset="0"/>
              </a:rPr>
              <a:t>Sciences </a:t>
            </a:r>
            <a:r>
              <a:rPr lang="is-IS" sz="2000" dirty="0" smtClean="0">
                <a:solidFill>
                  <a:srgbClr val="FF0000"/>
                </a:solidFill>
                <a:latin typeface="Arial" charset="0"/>
              </a:rPr>
              <a:t>(IES)</a:t>
            </a:r>
            <a:endParaRPr lang="is-IS" sz="2000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is-IS" sz="2000" dirty="0">
                <a:solidFill>
                  <a:srgbClr val="3333FF"/>
                </a:solidFill>
                <a:latin typeface="Arial" charset="0"/>
              </a:rPr>
              <a:t>University of Iceland</a:t>
            </a:r>
          </a:p>
          <a:p>
            <a:pPr>
              <a:spcBef>
                <a:spcPct val="20000"/>
              </a:spcBef>
            </a:pPr>
            <a:endParaRPr lang="is-IS" sz="1600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is-IS" sz="1800" dirty="0" smtClean="0">
                <a:latin typeface="Arial" charset="0"/>
              </a:rPr>
              <a:t>Helgi </a:t>
            </a:r>
            <a:r>
              <a:rPr lang="is-IS" sz="1800" dirty="0">
                <a:latin typeface="Arial" charset="0"/>
              </a:rPr>
              <a:t>Björnsson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latin typeface="Arial" charset="0"/>
              </a:rPr>
              <a:t> Guðfinna </a:t>
            </a:r>
            <a:r>
              <a:rPr lang="is-IS" sz="1800" dirty="0">
                <a:latin typeface="Arial" charset="0"/>
              </a:rPr>
              <a:t>Aðalgeirsdóttir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latin typeface="Arial" charset="0"/>
              </a:rPr>
              <a:t> Alexander </a:t>
            </a:r>
            <a:r>
              <a:rPr lang="is-IS" sz="1800" dirty="0">
                <a:latin typeface="Arial" charset="0"/>
              </a:rPr>
              <a:t>Jarosch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latin typeface="Arial" charset="0"/>
              </a:rPr>
              <a:t> Eyjólfur </a:t>
            </a:r>
            <a:r>
              <a:rPr lang="is-IS" sz="1800" dirty="0">
                <a:latin typeface="Arial" charset="0"/>
              </a:rPr>
              <a:t>Magnússon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latin typeface="Arial" charset="0"/>
              </a:rPr>
              <a:t> Finnur </a:t>
            </a:r>
            <a:r>
              <a:rPr lang="is-IS" sz="1800" dirty="0">
                <a:latin typeface="Arial" charset="0"/>
              </a:rPr>
              <a:t>Pálsson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latin typeface="Arial" charset="0"/>
              </a:rPr>
              <a:t> Sverrir Guðmundsson</a:t>
            </a:r>
            <a:endParaRPr lang="is-IS" sz="1800" dirty="0">
              <a:latin typeface="Arial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292080" y="2780928"/>
            <a:ext cx="3744416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s-IS" sz="2000" dirty="0" err="1" smtClean="0">
                <a:solidFill>
                  <a:srgbClr val="3333FF"/>
                </a:solidFill>
                <a:latin typeface="Arial" charset="0"/>
              </a:rPr>
              <a:t>Glaciology</a:t>
            </a:r>
            <a:r>
              <a:rPr lang="is-IS" sz="2000" dirty="0" smtClean="0">
                <a:solidFill>
                  <a:srgbClr val="3333FF"/>
                </a:solidFill>
                <a:latin typeface="Arial" charset="0"/>
              </a:rPr>
              <a:t>/</a:t>
            </a:r>
            <a:r>
              <a:rPr lang="is-IS" sz="2000" dirty="0" err="1" smtClean="0">
                <a:solidFill>
                  <a:srgbClr val="3333FF"/>
                </a:solidFill>
                <a:latin typeface="Arial" charset="0"/>
              </a:rPr>
              <a:t>hydrology</a:t>
            </a:r>
            <a:r>
              <a:rPr lang="is-IS" sz="2000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is-IS" sz="2000" dirty="0" err="1" smtClean="0">
                <a:solidFill>
                  <a:srgbClr val="3333FF"/>
                </a:solidFill>
                <a:latin typeface="Arial" charset="0"/>
              </a:rPr>
              <a:t>group</a:t>
            </a:r>
            <a:endParaRPr lang="is-IS" sz="2000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is-IS" sz="2000" dirty="0" err="1" smtClean="0">
                <a:solidFill>
                  <a:srgbClr val="3333FF"/>
                </a:solidFill>
                <a:latin typeface="Arial" charset="0"/>
              </a:rPr>
              <a:t>Icelandic</a:t>
            </a:r>
            <a:r>
              <a:rPr lang="is-IS" sz="2000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is-IS" sz="2000" dirty="0">
                <a:solidFill>
                  <a:srgbClr val="3333FF"/>
                </a:solidFill>
                <a:latin typeface="Arial" charset="0"/>
              </a:rPr>
              <a:t>Metorological </a:t>
            </a:r>
            <a:endParaRPr lang="is-IS" sz="2000" dirty="0" smtClean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is-IS" sz="2000" dirty="0" smtClean="0">
                <a:solidFill>
                  <a:srgbClr val="3333FF"/>
                </a:solidFill>
                <a:latin typeface="Arial" charset="0"/>
              </a:rPr>
              <a:t>Office </a:t>
            </a:r>
            <a:r>
              <a:rPr lang="is-IS" sz="2000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is-IS" sz="2000" dirty="0" smtClean="0">
                <a:solidFill>
                  <a:srgbClr val="FF0000"/>
                </a:solidFill>
                <a:latin typeface="Arial" charset="0"/>
              </a:rPr>
              <a:t>IMO)</a:t>
            </a:r>
            <a:endParaRPr lang="is-IS" sz="2000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is-IS" sz="1400" dirty="0">
              <a:solidFill>
                <a:srgbClr val="3333FF"/>
              </a:solidFill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Tómas </a:t>
            </a:r>
            <a:r>
              <a:rPr lang="is-IS" sz="1800" dirty="0">
                <a:solidFill>
                  <a:srgbClr val="000000"/>
                </a:solidFill>
                <a:latin typeface="Arial" charset="0"/>
              </a:rPr>
              <a:t>Jóhannesson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 Þorsteinn </a:t>
            </a:r>
            <a:r>
              <a:rPr lang="is-IS" sz="1800" dirty="0">
                <a:solidFill>
                  <a:srgbClr val="000000"/>
                </a:solidFill>
                <a:latin typeface="Arial" charset="0"/>
              </a:rPr>
              <a:t>Þorsteinsson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 Oddur </a:t>
            </a:r>
            <a:r>
              <a:rPr lang="is-IS" sz="1800" dirty="0">
                <a:solidFill>
                  <a:srgbClr val="000000"/>
                </a:solidFill>
                <a:latin typeface="Arial" charset="0"/>
              </a:rPr>
              <a:t>Sigurðsson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 Bergur Einarsson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 Árni Snorrason (</a:t>
            </a:r>
            <a:r>
              <a:rPr lang="is-IS" sz="1800" dirty="0" err="1" smtClean="0">
                <a:solidFill>
                  <a:srgbClr val="000000"/>
                </a:solidFill>
                <a:latin typeface="Arial" charset="0"/>
              </a:rPr>
              <a:t>Director</a:t>
            </a: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, IMO)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s-I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s-IS" sz="1800" dirty="0" smtClean="0">
                <a:solidFill>
                  <a:srgbClr val="000000"/>
                </a:solidFill>
                <a:latin typeface="Arial" charset="0"/>
              </a:rPr>
              <a:t>&amp; </a:t>
            </a:r>
            <a:r>
              <a:rPr lang="is-IS" sz="1800" dirty="0" err="1" smtClean="0">
                <a:solidFill>
                  <a:srgbClr val="000000"/>
                </a:solidFill>
                <a:latin typeface="Arial" charset="0"/>
              </a:rPr>
              <a:t>others</a:t>
            </a:r>
            <a:endParaRPr lang="is-IS" sz="1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GB" sz="2400" dirty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5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80063" y="3933825"/>
            <a:ext cx="1538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Vatnajökull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8000 km</a:t>
            </a:r>
            <a:r>
              <a:rPr kumimoji="0" lang="is-IS" altLang="en-US" sz="20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endParaRPr kumimoji="0" lang="en-US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59338" y="333375"/>
            <a:ext cx="1411287" cy="7016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Hofsjökull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(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870 km</a:t>
            </a:r>
            <a:r>
              <a:rPr kumimoji="0" lang="is-IS" altLang="en-US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)</a:t>
            </a: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4221163"/>
            <a:ext cx="1454150" cy="7016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Langjökull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(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900 km</a:t>
            </a:r>
            <a:r>
              <a:rPr kumimoji="0" lang="is-IS" altLang="en-US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)</a:t>
            </a: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64163" y="6237288"/>
            <a:ext cx="2894012" cy="3968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Mýrdalsjökull (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550 km</a:t>
            </a:r>
            <a:r>
              <a:rPr kumimoji="0" lang="is-IS" altLang="en-US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)</a:t>
            </a:r>
            <a:endParaRPr kumimoji="0" lang="en-US" altLang="en-US" sz="1800" b="1" i="0" u="none" strike="noStrike" kern="0" cap="none" spc="0" normalizeH="0" baseline="3000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55875" y="333375"/>
            <a:ext cx="1722438" cy="70167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Drangajökull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(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160 km</a:t>
            </a:r>
            <a:r>
              <a:rPr kumimoji="0" lang="is-IS" altLang="en-US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r>
              <a:rPr kumimoji="0" lang="is-I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)</a:t>
            </a: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4643438" y="692150"/>
            <a:ext cx="288925" cy="2881313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195513" y="692150"/>
            <a:ext cx="506412" cy="21590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4500563" y="5949950"/>
            <a:ext cx="863600" cy="358775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763713" y="4005263"/>
            <a:ext cx="1512887" cy="287337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7788" y="6172200"/>
            <a:ext cx="3125787" cy="64135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Area of Iceland: 103.000 km</a:t>
            </a:r>
            <a:r>
              <a:rPr kumimoji="0" lang="is-IS" altLang="en-US" sz="1800" b="0" i="0" u="none" strike="noStrike" kern="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2</a:t>
            </a:r>
            <a:endParaRPr kumimoji="0" lang="is-IS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10% glacier cover </a:t>
            </a: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67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43608" y="188640"/>
            <a:ext cx="7173759" cy="64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s-IS" altLang="en-US" sz="3200" b="1" dirty="0">
                <a:solidFill>
                  <a:srgbClr val="0000FF"/>
                </a:solidFill>
              </a:rPr>
              <a:t>Ice caps/glaciers in Iceland</a:t>
            </a:r>
          </a:p>
          <a:p>
            <a:pPr eaLnBrk="1" hangingPunct="1"/>
            <a:endParaRPr lang="is-IS" altLang="en-US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Total area: </a:t>
            </a:r>
            <a:r>
              <a:rPr lang="is-IS" altLang="en-US" b="1" dirty="0">
                <a:solidFill>
                  <a:srgbClr val="FF0000"/>
                </a:solidFill>
              </a:rPr>
              <a:t>~11,000 km</a:t>
            </a:r>
            <a:r>
              <a:rPr lang="is-IS" altLang="en-US" b="1" baseline="30000" dirty="0">
                <a:solidFill>
                  <a:srgbClr val="FF0000"/>
                </a:solidFill>
              </a:rPr>
              <a:t>2</a:t>
            </a:r>
            <a:endParaRPr lang="is-IS" alt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Total volume: </a:t>
            </a:r>
            <a:r>
              <a:rPr lang="is-IS" altLang="en-US" b="1" dirty="0">
                <a:solidFill>
                  <a:srgbClr val="FF0000"/>
                </a:solidFill>
              </a:rPr>
              <a:t>~3600 km</a:t>
            </a:r>
            <a:r>
              <a:rPr lang="is-IS" altLang="en-US" b="1" baseline="30000" dirty="0">
                <a:solidFill>
                  <a:srgbClr val="FF0000"/>
                </a:solidFill>
              </a:rPr>
              <a:t>3</a:t>
            </a:r>
            <a:endParaRPr lang="is-IS" alt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Equals: </a:t>
            </a:r>
            <a:r>
              <a:rPr lang="is-IS" altLang="en-US" b="1" dirty="0">
                <a:solidFill>
                  <a:srgbClr val="FF0000"/>
                </a:solidFill>
              </a:rPr>
              <a:t>~32 m thick </a:t>
            </a:r>
            <a:r>
              <a:rPr lang="is-IS" altLang="en-US" b="1" dirty="0" err="1">
                <a:solidFill>
                  <a:srgbClr val="FF0000"/>
                </a:solidFill>
              </a:rPr>
              <a:t>water</a:t>
            </a:r>
            <a:r>
              <a:rPr lang="is-IS" altLang="en-US" b="1" dirty="0">
                <a:solidFill>
                  <a:srgbClr val="FF0000"/>
                </a:solidFill>
              </a:rPr>
              <a:t> </a:t>
            </a:r>
            <a:r>
              <a:rPr lang="is-IS" altLang="en-US" b="1" dirty="0" err="1" smtClean="0">
                <a:solidFill>
                  <a:srgbClr val="FF0000"/>
                </a:solidFill>
              </a:rPr>
              <a:t>layer</a:t>
            </a:r>
            <a:r>
              <a:rPr lang="is-IS" altLang="en-US" b="1" dirty="0" smtClean="0">
                <a:solidFill>
                  <a:srgbClr val="FF0000"/>
                </a:solidFill>
              </a:rPr>
              <a:t> </a:t>
            </a:r>
            <a:r>
              <a:rPr lang="is-IS" altLang="en-US" b="1" dirty="0">
                <a:solidFill>
                  <a:srgbClr val="FF0000"/>
                </a:solidFill>
              </a:rPr>
              <a:t>over the entire country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Equals: </a:t>
            </a:r>
            <a:r>
              <a:rPr lang="is-IS" altLang="en-US" b="1" dirty="0">
                <a:solidFill>
                  <a:srgbClr val="FF0000"/>
                </a:solidFill>
              </a:rPr>
              <a:t>~18 years of precipitation falling on the entire country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Sea-level equivalent: </a:t>
            </a:r>
            <a:r>
              <a:rPr lang="is-IS" altLang="en-US" b="1" dirty="0">
                <a:solidFill>
                  <a:srgbClr val="FF0000"/>
                </a:solidFill>
              </a:rPr>
              <a:t>~1 cm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Age of oldest ice: </a:t>
            </a:r>
            <a:r>
              <a:rPr lang="is-IS" altLang="en-US" b="1" dirty="0" smtClean="0">
                <a:solidFill>
                  <a:srgbClr val="FF0000"/>
                </a:solidFill>
              </a:rPr>
              <a:t>~1000 </a:t>
            </a:r>
            <a:r>
              <a:rPr lang="is-IS" altLang="en-US" b="1" dirty="0">
                <a:solidFill>
                  <a:srgbClr val="FF0000"/>
                </a:solidFill>
              </a:rPr>
              <a:t>years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All glaciers in Iceland are temperate (warm-based)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High precipitation levels </a:t>
            </a:r>
            <a:r>
              <a:rPr lang="is-IS" altLang="en-US" b="1" dirty="0">
                <a:solidFill>
                  <a:srgbClr val="FF0000"/>
                </a:solidFill>
              </a:rPr>
              <a:t>(2-4 m, water equivalent</a:t>
            </a:r>
            <a:r>
              <a:rPr lang="is-IS" altLang="en-US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is-IS" altLang="en-US" sz="10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 smtClean="0"/>
              <a:t> Elevation range: </a:t>
            </a:r>
            <a:r>
              <a:rPr lang="is-IS" altLang="en-US" b="1" dirty="0" smtClean="0">
                <a:solidFill>
                  <a:srgbClr val="FF0000"/>
                </a:solidFill>
              </a:rPr>
              <a:t>0-2110 m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 smtClean="0"/>
              <a:t> Glaciation limit: </a:t>
            </a:r>
            <a:r>
              <a:rPr lang="is-IS" altLang="en-US" b="1" dirty="0" smtClean="0">
                <a:solidFill>
                  <a:srgbClr val="FF0000"/>
                </a:solidFill>
              </a:rPr>
              <a:t>600-1200 m</a:t>
            </a:r>
            <a:endParaRPr lang="is-IS" alt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Dynamic behaviour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2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Respond rapidly to climatic variations</a:t>
            </a:r>
          </a:p>
          <a:p>
            <a:pPr eaLnBrk="1" hangingPunct="1">
              <a:buFont typeface="Arial" pitchFamily="34" charset="0"/>
              <a:buChar char="•"/>
            </a:pPr>
            <a:endParaRPr lang="is-IS" altLang="en-US" sz="1000" b="1" dirty="0"/>
          </a:p>
          <a:p>
            <a:pPr eaLnBrk="1" hangingPunct="1">
              <a:buFont typeface="Arial" pitchFamily="34" charset="0"/>
              <a:buChar char="•"/>
            </a:pPr>
            <a:r>
              <a:rPr lang="is-IS" altLang="en-US" b="1" dirty="0"/>
              <a:t> Subglacial volcanism, subglacial lakes</a:t>
            </a:r>
          </a:p>
        </p:txBody>
      </p:sp>
    </p:spTree>
    <p:extLst>
      <p:ext uri="{BB962C8B-B14F-4D97-AF65-F5344CB8AC3E}">
        <p14:creationId xmlns:p14="http://schemas.microsoft.com/office/powerpoint/2010/main" val="296853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827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5" name="Group 5"/>
          <p:cNvGraphicFramePr>
            <a:graphicFrameLocks noGrp="1"/>
          </p:cNvGraphicFramePr>
          <p:nvPr/>
        </p:nvGraphicFramePr>
        <p:xfrm>
          <a:off x="971550" y="1196975"/>
          <a:ext cx="7488238" cy="4465641"/>
        </p:xfrm>
        <a:graphic>
          <a:graphicData uri="http://schemas.openxmlformats.org/drawingml/2006/table">
            <a:tbl>
              <a:tblPr/>
              <a:tblGrid>
                <a:gridCol w="1547813"/>
                <a:gridCol w="1092200"/>
                <a:gridCol w="1090612"/>
                <a:gridCol w="1576388"/>
                <a:gridCol w="2181225"/>
              </a:tblGrid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Glaciated region(s)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 Area 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(km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Volume 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(km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 Sea level equivalent (mm)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Annual contribution to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sea-level rise (mm/yr)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Antarctica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14000000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26500000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57*10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0.21  (1992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2011)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ＭＳ 明朝" charset="0"/>
                        </a:rPr>
                        <a:t>0.31  (2005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MS ??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ＭＳ 明朝" charset="0"/>
                        </a:rPr>
                        <a:t>2010)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Greenland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1710000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2850000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7.3*10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0.42  (1992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2011)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ＭＳ 明朝" charset="0"/>
                        </a:rPr>
                        <a:t>0.65  (2003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MS ??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ＭＳ 明朝" charset="0"/>
                        </a:rPr>
                        <a:t>2011)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All GICs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735000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170000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600 / 430 / 350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0.71  (2003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2009)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Iceland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11000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3600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9 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0.03  (1995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2010)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Svalbard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34000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9700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0.02  (2003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2008)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Scandinavia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  3000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  250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0.006  (2002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2010)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Himalaya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56000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4600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0.03  (2003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2009)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Tibetan Plateau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64000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5000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0.04  (2003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??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2009)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Arctic Canada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146000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44000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110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charset="0"/>
                          <a:ea typeface="ＭＳ 明朝" charset="0"/>
                          <a:cs typeface="Times New Roman" charset="0"/>
                        </a:rPr>
                        <a:t>0.17  (2004-2009)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73"/>
          <p:cNvSpPr txBox="1">
            <a:spLocks noChangeArrowheads="1"/>
          </p:cNvSpPr>
          <p:nvPr/>
        </p:nvSpPr>
        <p:spPr bwMode="auto">
          <a:xfrm>
            <a:off x="2411760" y="5989930"/>
            <a:ext cx="4007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s-IS" dirty="0"/>
              <a:t>Sources: IPCC and recent </a:t>
            </a:r>
            <a:r>
              <a:rPr lang="is-IS" dirty="0" err="1"/>
              <a:t>review</a:t>
            </a:r>
            <a:r>
              <a:rPr lang="is-IS" dirty="0"/>
              <a:t> </a:t>
            </a:r>
            <a:r>
              <a:rPr lang="is-IS" dirty="0" err="1" smtClean="0"/>
              <a:t>papers</a:t>
            </a:r>
            <a:endParaRPr lang="en-US" dirty="0"/>
          </a:p>
        </p:txBody>
      </p:sp>
      <p:sp>
        <p:nvSpPr>
          <p:cNvPr id="7" name="Text Box 74"/>
          <p:cNvSpPr txBox="1">
            <a:spLocks noChangeArrowheads="1"/>
          </p:cNvSpPr>
          <p:nvPr/>
        </p:nvSpPr>
        <p:spPr bwMode="auto">
          <a:xfrm>
            <a:off x="827584" y="404664"/>
            <a:ext cx="792088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s-IS" b="1" dirty="0"/>
              <a:t>Current contributions to ongoing sea-level rise from different glaciated regions: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264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595" y="44624"/>
            <a:ext cx="8820893" cy="680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3333FF"/>
                </a:solidFill>
              </a:rPr>
              <a:t>Glaciological studies in Iceland – a brief (and incomplete) overview</a:t>
            </a:r>
          </a:p>
          <a:p>
            <a:pPr algn="just"/>
            <a:endParaRPr lang="en-US" dirty="0"/>
          </a:p>
          <a:p>
            <a:pPr algn="just"/>
            <a:r>
              <a:rPr lang="en-US" sz="1600" dirty="0" smtClean="0"/>
              <a:t>Modern scientific studies of glaciers in Iceland started with the Icelandic-Swedish </a:t>
            </a:r>
            <a:r>
              <a:rPr lang="en-US" sz="1600" dirty="0" err="1" smtClean="0"/>
              <a:t>Vatnajökull</a:t>
            </a:r>
            <a:r>
              <a:rPr lang="en-US" sz="1600" dirty="0" smtClean="0"/>
              <a:t>  expeditions 1936-1938 (H. </a:t>
            </a:r>
            <a:r>
              <a:rPr lang="en-US" sz="1600" dirty="0" err="1" smtClean="0"/>
              <a:t>Ahlmann</a:t>
            </a:r>
            <a:r>
              <a:rPr lang="en-US" sz="1600" dirty="0" smtClean="0"/>
              <a:t>, J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dirty="0" err="1" smtClean="0"/>
              <a:t>Eyþórsson</a:t>
            </a:r>
            <a:r>
              <a:rPr lang="en-US" sz="1600" dirty="0" smtClean="0"/>
              <a:t>, S. </a:t>
            </a:r>
            <a:r>
              <a:rPr lang="en-US" sz="1600" dirty="0" err="1" smtClean="0"/>
              <a:t>Þórarinsson</a:t>
            </a:r>
            <a:r>
              <a:rPr lang="en-US" sz="1600" dirty="0" smtClean="0"/>
              <a:t>).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1930</a:t>
            </a:r>
            <a:r>
              <a:rPr lang="en-US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dirty="0"/>
              <a:t>R</a:t>
            </a:r>
            <a:r>
              <a:rPr lang="en-US" sz="1600" dirty="0" smtClean="0"/>
              <a:t>egular monitoring of glacier front variations was initiated in Iceland, in cooperation with  farmers and other locals all around the country. This program continues under the auspices of the </a:t>
            </a:r>
            <a:r>
              <a:rPr lang="en-US" sz="1600" i="1" dirty="0" smtClean="0"/>
              <a:t>Icelandic Glaciological Society (</a:t>
            </a:r>
            <a:r>
              <a:rPr lang="en-US" sz="1600" i="1" dirty="0" err="1" smtClean="0"/>
              <a:t>IceGS</a:t>
            </a:r>
            <a:r>
              <a:rPr lang="en-US" sz="1600" i="1" dirty="0" smtClean="0"/>
              <a:t>)</a:t>
            </a:r>
            <a:r>
              <a:rPr lang="en-US" sz="1600" dirty="0" smtClean="0"/>
              <a:t>. About 80 glacier fronts are monitored, data submitted to WGMS.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1950s onward: </a:t>
            </a:r>
            <a:r>
              <a:rPr lang="en-US" sz="1600" dirty="0" smtClean="0"/>
              <a:t>Observations on </a:t>
            </a:r>
            <a:r>
              <a:rPr lang="en-US" sz="1600" i="1" dirty="0" err="1" smtClean="0"/>
              <a:t>jökulhlaups</a:t>
            </a:r>
            <a:r>
              <a:rPr lang="en-US" sz="1600" dirty="0" smtClean="0"/>
              <a:t> from the </a:t>
            </a:r>
            <a:r>
              <a:rPr lang="en-US" sz="1600" dirty="0" err="1" smtClean="0"/>
              <a:t>Grímsvötn</a:t>
            </a:r>
            <a:r>
              <a:rPr lang="en-US" sz="1600" dirty="0" smtClean="0"/>
              <a:t> </a:t>
            </a:r>
            <a:r>
              <a:rPr lang="en-US" sz="1600" dirty="0" err="1" smtClean="0"/>
              <a:t>subglacial</a:t>
            </a:r>
            <a:r>
              <a:rPr lang="en-US" sz="1600" dirty="0" smtClean="0"/>
              <a:t> lake in </a:t>
            </a:r>
            <a:r>
              <a:rPr lang="en-US" sz="1600" dirty="0" err="1" smtClean="0"/>
              <a:t>Vatnajökull</a:t>
            </a:r>
            <a:r>
              <a:rPr lang="en-US" sz="1600" dirty="0" smtClean="0"/>
              <a:t> become crucial for the development of theories of </a:t>
            </a:r>
            <a:r>
              <a:rPr lang="en-US" sz="1600" dirty="0" err="1" smtClean="0"/>
              <a:t>jökulhlaup</a:t>
            </a:r>
            <a:r>
              <a:rPr lang="en-US" sz="1600" dirty="0" smtClean="0"/>
              <a:t> mechanisms.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1970s onward: </a:t>
            </a:r>
            <a:r>
              <a:rPr lang="en-US" sz="1600" dirty="0" smtClean="0"/>
              <a:t>Radio echo sounding on all major glaciers in Iceland, bedrock and surface maps, delineation of drainage basins, </a:t>
            </a:r>
            <a:r>
              <a:rPr lang="en-US" sz="1600" dirty="0" err="1" smtClean="0"/>
              <a:t>glaciohydrological</a:t>
            </a:r>
            <a:r>
              <a:rPr lang="en-US" sz="1600" dirty="0" smtClean="0"/>
              <a:t> studies (H. </a:t>
            </a:r>
            <a:r>
              <a:rPr lang="en-US" sz="1600" dirty="0" err="1" smtClean="0"/>
              <a:t>Björnsson</a:t>
            </a:r>
            <a:r>
              <a:rPr lang="en-US" sz="1600" dirty="0" smtClean="0"/>
              <a:t> and colleagues).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1988: </a:t>
            </a:r>
            <a:r>
              <a:rPr lang="en-US" sz="1600" dirty="0" smtClean="0"/>
              <a:t>Mass balance measurements on </a:t>
            </a:r>
            <a:r>
              <a:rPr lang="en-US" sz="1600" dirty="0" err="1" smtClean="0"/>
              <a:t>Hofsjökull</a:t>
            </a:r>
            <a:r>
              <a:rPr lang="en-US" sz="1600" dirty="0" smtClean="0"/>
              <a:t> started (O. </a:t>
            </a:r>
            <a:r>
              <a:rPr lang="en-US" sz="1600" dirty="0" err="1" smtClean="0"/>
              <a:t>Sigurðsson</a:t>
            </a:r>
            <a:r>
              <a:rPr lang="en-US" sz="1600" dirty="0" smtClean="0"/>
              <a:t> and colleagues) by the Hydrological Service at </a:t>
            </a:r>
            <a:r>
              <a:rPr lang="en-US" sz="1600" dirty="0" err="1" smtClean="0"/>
              <a:t>Orkustofnun</a:t>
            </a:r>
            <a:r>
              <a:rPr lang="en-US" sz="1600" dirty="0" smtClean="0"/>
              <a:t> (NEA), now carried out by IMO.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1990s: </a:t>
            </a:r>
            <a:r>
              <a:rPr lang="en-US" sz="1600" dirty="0" smtClean="0"/>
              <a:t>Mass balance measurements on </a:t>
            </a:r>
            <a:r>
              <a:rPr lang="en-US" sz="1600" dirty="0" err="1" smtClean="0"/>
              <a:t>Vatnajökull</a:t>
            </a:r>
            <a:r>
              <a:rPr lang="en-US" sz="1600" dirty="0" smtClean="0"/>
              <a:t>, </a:t>
            </a:r>
            <a:r>
              <a:rPr lang="en-US" sz="1600" dirty="0" err="1" smtClean="0"/>
              <a:t>Langjökull</a:t>
            </a:r>
            <a:r>
              <a:rPr lang="en-US" sz="1600" dirty="0" smtClean="0"/>
              <a:t> (IES) and </a:t>
            </a:r>
            <a:r>
              <a:rPr lang="en-US" sz="1600" dirty="0" err="1" smtClean="0"/>
              <a:t>Mýrdalsjökull</a:t>
            </a:r>
            <a:r>
              <a:rPr lang="en-US" sz="1600" dirty="0" smtClean="0"/>
              <a:t> (</a:t>
            </a:r>
            <a:r>
              <a:rPr lang="en-US" sz="1600" dirty="0" err="1" smtClean="0"/>
              <a:t>IceGS</a:t>
            </a:r>
            <a:r>
              <a:rPr lang="en-US" sz="1600" dirty="0" smtClean="0"/>
              <a:t>) started. Initiation of mass balance and runoff modelling. </a:t>
            </a:r>
            <a:r>
              <a:rPr lang="en-US" sz="1600" dirty="0" err="1" smtClean="0"/>
              <a:t>Glaciometeorological</a:t>
            </a:r>
            <a:r>
              <a:rPr lang="en-US" sz="1600" dirty="0" smtClean="0"/>
              <a:t> studies. </a:t>
            </a:r>
            <a:r>
              <a:rPr lang="en-US" sz="1600" dirty="0"/>
              <a:t>Studies of climate impacts on glaciers. Monitoring </a:t>
            </a:r>
            <a:r>
              <a:rPr lang="en-US" sz="1600" dirty="0" smtClean="0"/>
              <a:t>of and research into a large </a:t>
            </a:r>
            <a:r>
              <a:rPr lang="en-US" sz="1600" dirty="0" err="1" smtClean="0"/>
              <a:t>subglacial</a:t>
            </a:r>
            <a:r>
              <a:rPr lang="en-US" sz="1600" dirty="0" smtClean="0"/>
              <a:t> eruption 1996</a:t>
            </a:r>
            <a:r>
              <a:rPr lang="en-US" sz="1600" dirty="0"/>
              <a:t> </a:t>
            </a:r>
            <a:r>
              <a:rPr lang="en-US" sz="1600" dirty="0" smtClean="0"/>
              <a:t>(M.T. </a:t>
            </a:r>
            <a:r>
              <a:rPr lang="en-US" sz="1600" dirty="0" err="1" smtClean="0"/>
              <a:t>Guðmundsson</a:t>
            </a:r>
            <a:r>
              <a:rPr lang="en-US" sz="1600" dirty="0" smtClean="0"/>
              <a:t> and others).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2000 onwards: </a:t>
            </a:r>
            <a:r>
              <a:rPr lang="en-US" sz="1600" dirty="0" smtClean="0"/>
              <a:t>Remote sensing of glacier variations and velocity changes. Ongoing monitoring of glacier retreat, formation of new marginal lakes and changing river courses. Drilling into and sampling of </a:t>
            </a:r>
            <a:r>
              <a:rPr lang="en-US" sz="1600" dirty="0" err="1" smtClean="0"/>
              <a:t>subglacial</a:t>
            </a:r>
            <a:r>
              <a:rPr lang="en-US" sz="1600" dirty="0" smtClean="0"/>
              <a:t> lakes, studies of circulation and </a:t>
            </a:r>
            <a:r>
              <a:rPr lang="en-US" sz="1600" dirty="0" err="1" smtClean="0"/>
              <a:t>jökulhlaup</a:t>
            </a:r>
            <a:r>
              <a:rPr lang="en-US" sz="1600" dirty="0"/>
              <a:t> </a:t>
            </a:r>
            <a:r>
              <a:rPr lang="en-US" sz="1600" dirty="0" err="1" smtClean="0"/>
              <a:t>behaviour</a:t>
            </a:r>
            <a:r>
              <a:rPr lang="en-US" sz="1600" dirty="0" smtClean="0"/>
              <a:t>. LIDAR measurements of glacier surface topography.</a:t>
            </a:r>
          </a:p>
        </p:txBody>
      </p:sp>
    </p:spTree>
    <p:extLst>
      <p:ext uri="{BB962C8B-B14F-4D97-AF65-F5344CB8AC3E}">
        <p14:creationId xmlns:p14="http://schemas.microsoft.com/office/powerpoint/2010/main" val="409465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 descr="solheimajokull7615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6041"/>
          <a:stretch>
            <a:fillRect/>
          </a:stretch>
        </p:blipFill>
        <p:spPr bwMode="auto">
          <a:xfrm>
            <a:off x="0" y="0"/>
            <a:ext cx="91455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16013" y="6381750"/>
            <a:ext cx="634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b="1" dirty="0">
                <a:solidFill>
                  <a:srgbClr val="0000FF"/>
                </a:solidFill>
                <a:cs typeface="Arial" charset="0"/>
              </a:rPr>
              <a:t>Sólheimajökull outlet glacier 1985, Mýrdalsjökull ice cap</a:t>
            </a:r>
            <a:endParaRPr lang="en-US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63713" y="0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b="1">
                <a:solidFill>
                  <a:srgbClr val="0000FF"/>
                </a:solidFill>
                <a:cs typeface="Arial" charset="0"/>
              </a:rPr>
              <a:t>Katla</a:t>
            </a:r>
            <a:endParaRPr lang="en-US" b="1">
              <a:solidFill>
                <a:srgbClr val="0000FF"/>
              </a:solidFill>
              <a:cs typeface="Arial" charset="0"/>
            </a:endParaRP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2484438" y="333375"/>
            <a:ext cx="287337" cy="2159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1" b="63704"/>
          <a:stretch>
            <a:fillRect/>
          </a:stretch>
        </p:blipFill>
        <p:spPr bwMode="auto">
          <a:xfrm>
            <a:off x="-11113" y="3789363"/>
            <a:ext cx="3200401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12160" y="116632"/>
            <a:ext cx="177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</a:t>
            </a:r>
            <a:r>
              <a:rPr lang="en-US" sz="1200" b="1" dirty="0" err="1" smtClean="0"/>
              <a:t>Oddur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Sigurðsson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9257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rodabr1930-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307"/>
            <a:ext cx="4983234" cy="321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79512" y="4365104"/>
            <a:ext cx="495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sz="1400" b="1" dirty="0">
                <a:solidFill>
                  <a:srgbClr val="FF0000"/>
                </a:solidFill>
                <a:cs typeface="Arial" charset="0"/>
              </a:rPr>
              <a:t>Sólheimajökull – cumulative front variations since 1930.</a:t>
            </a:r>
            <a:endParaRPr lang="en-US" sz="1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4365104"/>
            <a:ext cx="3028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Icelandic </a:t>
            </a:r>
            <a:r>
              <a:rPr lang="en-US" sz="1200" b="1" dirty="0" err="1" smtClean="0"/>
              <a:t>Glaciologial</a:t>
            </a:r>
            <a:r>
              <a:rPr lang="en-US" sz="1200" b="1" dirty="0" smtClean="0"/>
              <a:t> Society / O. </a:t>
            </a:r>
            <a:r>
              <a:rPr lang="en-US" sz="1200" b="1" dirty="0" err="1" smtClean="0"/>
              <a:t>Sigurðsson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260648"/>
            <a:ext cx="776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 fronts respond quickly to decadal climate variations </a:t>
            </a:r>
            <a:endParaRPr lang="en-US" sz="2400" b="1" dirty="0"/>
          </a:p>
        </p:txBody>
      </p:sp>
      <p:pic>
        <p:nvPicPr>
          <p:cNvPr id="10" name="Picture 6" descr="termini-adv-ret-to-2007-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91" y="1040734"/>
            <a:ext cx="4158009" cy="33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652120" y="1196752"/>
            <a:ext cx="30686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is-IS" sz="1400" b="1" dirty="0"/>
              <a:t>% of glaciers advancing/retreating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231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sjaito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9" y="-171400"/>
            <a:ext cx="919500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 flipH="1">
            <a:off x="323528" y="458904"/>
            <a:ext cx="7827596" cy="95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s-IS" b="1" dirty="0" smtClean="0">
                <a:latin typeface="Arial" charset="0"/>
              </a:rPr>
              <a:t>Surveying </a:t>
            </a:r>
            <a:r>
              <a:rPr lang="is-IS" b="1" dirty="0">
                <a:latin typeface="Arial" charset="0"/>
              </a:rPr>
              <a:t>of glacier </a:t>
            </a:r>
            <a:r>
              <a:rPr lang="is-IS" b="1" dirty="0" smtClean="0">
                <a:latin typeface="Arial" charset="0"/>
              </a:rPr>
              <a:t>topography:</a:t>
            </a:r>
          </a:p>
          <a:p>
            <a:endParaRPr lang="is-IS" dirty="0">
              <a:latin typeface="Arial" charset="0"/>
            </a:endParaRPr>
          </a:p>
          <a:p>
            <a:r>
              <a:rPr lang="is-IS" dirty="0" smtClean="0">
                <a:latin typeface="Arial" charset="0"/>
              </a:rPr>
              <a:t>Glacier </a:t>
            </a:r>
            <a:r>
              <a:rPr lang="is-IS" dirty="0">
                <a:latin typeface="Arial" charset="0"/>
              </a:rPr>
              <a:t>surface:  </a:t>
            </a:r>
          </a:p>
          <a:p>
            <a:r>
              <a:rPr lang="is-IS" dirty="0" smtClean="0">
                <a:solidFill>
                  <a:schemeClr val="accent2"/>
                </a:solidFill>
                <a:latin typeface="Arial" charset="0"/>
              </a:rPr>
              <a:t>Precison barometry,</a:t>
            </a:r>
            <a:r>
              <a:rPr lang="is-IS" dirty="0" smtClean="0">
                <a:latin typeface="Arial" charset="0"/>
              </a:rPr>
              <a:t> </a:t>
            </a:r>
            <a:r>
              <a:rPr lang="is-IS" dirty="0">
                <a:solidFill>
                  <a:schemeClr val="accent2"/>
                </a:solidFill>
                <a:latin typeface="Arial" charset="0"/>
              </a:rPr>
              <a:t>GPS, </a:t>
            </a:r>
            <a:r>
              <a:rPr lang="is-IS" dirty="0" smtClean="0">
                <a:solidFill>
                  <a:schemeClr val="accent2"/>
                </a:solidFill>
                <a:latin typeface="Arial" charset="0"/>
              </a:rPr>
              <a:t>satellite </a:t>
            </a:r>
            <a:r>
              <a:rPr lang="is-IS" dirty="0">
                <a:solidFill>
                  <a:schemeClr val="accent2"/>
                </a:solidFill>
                <a:latin typeface="Arial" charset="0"/>
              </a:rPr>
              <a:t>data, </a:t>
            </a:r>
            <a:r>
              <a:rPr lang="is-IS" dirty="0" smtClean="0">
                <a:solidFill>
                  <a:schemeClr val="accent2"/>
                </a:solidFill>
                <a:latin typeface="Arial" charset="0"/>
              </a:rPr>
              <a:t>LiDAR</a:t>
            </a:r>
          </a:p>
          <a:p>
            <a:endParaRPr lang="is-IS" dirty="0">
              <a:solidFill>
                <a:schemeClr val="accent2"/>
              </a:solidFill>
              <a:latin typeface="Arial" charset="0"/>
            </a:endParaRPr>
          </a:p>
          <a:p>
            <a:r>
              <a:rPr lang="is-IS" dirty="0" smtClean="0">
                <a:latin typeface="Arial" charset="0"/>
              </a:rPr>
              <a:t>Glacier </a:t>
            </a:r>
            <a:r>
              <a:rPr lang="is-IS" dirty="0">
                <a:latin typeface="Arial" charset="0"/>
              </a:rPr>
              <a:t>bedrock: </a:t>
            </a:r>
          </a:p>
          <a:p>
            <a:r>
              <a:rPr lang="is-IS" dirty="0" smtClean="0">
                <a:solidFill>
                  <a:srgbClr val="FF3300"/>
                </a:solidFill>
                <a:latin typeface="Arial" charset="0"/>
              </a:rPr>
              <a:t>Ice </a:t>
            </a:r>
            <a:r>
              <a:rPr lang="is-IS" dirty="0">
                <a:solidFill>
                  <a:srgbClr val="FF3300"/>
                </a:solidFill>
                <a:latin typeface="Arial" charset="0"/>
              </a:rPr>
              <a:t>penetrating </a:t>
            </a:r>
            <a:r>
              <a:rPr lang="is-IS" dirty="0" smtClean="0">
                <a:solidFill>
                  <a:srgbClr val="FF3300"/>
                </a:solidFill>
                <a:latin typeface="Arial" charset="0"/>
              </a:rPr>
              <a:t>radar </a:t>
            </a:r>
            <a:r>
              <a:rPr lang="is-IS" dirty="0">
                <a:solidFill>
                  <a:srgbClr val="FF3300"/>
                </a:solidFill>
                <a:latin typeface="Arial" charset="0"/>
              </a:rPr>
              <a:t>(since 1978)</a:t>
            </a:r>
            <a:r>
              <a:rPr lang="is-IS" dirty="0"/>
              <a:t>   </a:t>
            </a:r>
            <a:endParaRPr lang="en-US" dirty="0"/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-5652" y="6021288"/>
            <a:ext cx="2993476" cy="837444"/>
            <a:chOff x="-11113" y="4797152"/>
            <a:chExt cx="6048360" cy="1693540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1526959" y="5651956"/>
              <a:ext cx="4036706" cy="43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 dirty="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 dirty="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70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51249" cy="606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1840" y="3068960"/>
            <a:ext cx="4176464" cy="280831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03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e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144000" cy="5786438"/>
          </a:xfrm>
          <a:prstGeom prst="rect">
            <a:avLst/>
          </a:prstGeom>
          <a:noFill/>
        </p:spPr>
      </p:pic>
      <p:pic>
        <p:nvPicPr>
          <p:cNvPr id="5" name="Picture 9" descr="sudurland-með-jokl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34"/>
            <a:ext cx="9144000" cy="62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e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144000" cy="5786438"/>
          </a:xfrm>
          <a:prstGeom prst="rect">
            <a:avLst/>
          </a:prstGeom>
          <a:noFill/>
        </p:spPr>
      </p:pic>
      <p:pic>
        <p:nvPicPr>
          <p:cNvPr id="5" name="Picture 9" descr="sudurland-með-jokl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7066"/>
            <a:ext cx="9144000" cy="62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udurland-an-jok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44000" cy="62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 dirty="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 dirty="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6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363989"/>
            <a:ext cx="398737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err="1" smtClean="0"/>
              <a:t>The</a:t>
            </a:r>
            <a:r>
              <a:rPr lang="is-IS" b="1" dirty="0" smtClean="0"/>
              <a:t> </a:t>
            </a:r>
            <a:r>
              <a:rPr lang="is-IS" b="1" dirty="0" err="1" smtClean="0"/>
              <a:t>Icelandic</a:t>
            </a:r>
            <a:r>
              <a:rPr lang="is-IS" b="1" dirty="0" smtClean="0"/>
              <a:t> </a:t>
            </a:r>
            <a:r>
              <a:rPr lang="is-IS" b="1" dirty="0" err="1" smtClean="0"/>
              <a:t>Meteorological</a:t>
            </a:r>
            <a:r>
              <a:rPr lang="is-IS" b="1" dirty="0" smtClean="0"/>
              <a:t> </a:t>
            </a:r>
            <a:r>
              <a:rPr lang="is-IS" b="1" dirty="0" err="1" smtClean="0"/>
              <a:t>Office</a:t>
            </a:r>
            <a:r>
              <a:rPr lang="is-IS" b="1" dirty="0" smtClean="0"/>
              <a:t>:</a:t>
            </a:r>
          </a:p>
          <a:p>
            <a:endParaRPr lang="is-IS" b="1" dirty="0"/>
          </a:p>
          <a:p>
            <a:r>
              <a:rPr lang="is-IS" b="1" dirty="0" err="1" smtClean="0">
                <a:solidFill>
                  <a:srgbClr val="3333FF"/>
                </a:solidFill>
              </a:rPr>
              <a:t>Government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institution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with</a:t>
            </a:r>
            <a:r>
              <a:rPr lang="is-IS" b="1" dirty="0" smtClean="0">
                <a:solidFill>
                  <a:srgbClr val="3333FF"/>
                </a:solidFill>
              </a:rPr>
              <a:t> a </a:t>
            </a:r>
            <a:r>
              <a:rPr lang="is-IS" b="1" dirty="0" err="1" smtClean="0">
                <a:solidFill>
                  <a:srgbClr val="3333FF"/>
                </a:solidFill>
              </a:rPr>
              <a:t>mandate</a:t>
            </a:r>
            <a:endParaRPr lang="is-IS" b="1" dirty="0" smtClean="0">
              <a:solidFill>
                <a:srgbClr val="3333FF"/>
              </a:solidFill>
            </a:endParaRPr>
          </a:p>
          <a:p>
            <a:r>
              <a:rPr lang="is-IS" b="1" dirty="0" err="1">
                <a:solidFill>
                  <a:srgbClr val="3333FF"/>
                </a:solidFill>
              </a:rPr>
              <a:t>t</a:t>
            </a:r>
            <a:r>
              <a:rPr lang="is-IS" b="1" dirty="0" err="1" smtClean="0">
                <a:solidFill>
                  <a:srgbClr val="3333FF"/>
                </a:solidFill>
              </a:rPr>
              <a:t>o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issue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weather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forecasts</a:t>
            </a:r>
            <a:r>
              <a:rPr lang="is-IS" b="1" dirty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and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monitor</a:t>
            </a:r>
            <a:endParaRPr lang="is-IS" b="1" dirty="0" smtClean="0">
              <a:solidFill>
                <a:srgbClr val="3333FF"/>
              </a:solidFill>
            </a:endParaRPr>
          </a:p>
          <a:p>
            <a:r>
              <a:rPr lang="is-IS" b="1" dirty="0" err="1">
                <a:solidFill>
                  <a:srgbClr val="3333FF"/>
                </a:solidFill>
              </a:rPr>
              <a:t>n</a:t>
            </a:r>
            <a:r>
              <a:rPr lang="is-IS" b="1" dirty="0" err="1" smtClean="0">
                <a:solidFill>
                  <a:srgbClr val="3333FF"/>
                </a:solidFill>
              </a:rPr>
              <a:t>atural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hazards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arising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from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processes</a:t>
            </a:r>
            <a:endParaRPr lang="is-IS" b="1" dirty="0" smtClean="0">
              <a:solidFill>
                <a:srgbClr val="3333FF"/>
              </a:solidFill>
            </a:endParaRPr>
          </a:p>
          <a:p>
            <a:r>
              <a:rPr lang="is-IS" b="1" dirty="0" err="1">
                <a:solidFill>
                  <a:srgbClr val="3333FF"/>
                </a:solidFill>
              </a:rPr>
              <a:t>i</a:t>
            </a:r>
            <a:r>
              <a:rPr lang="is-IS" b="1" dirty="0" err="1" smtClean="0">
                <a:solidFill>
                  <a:srgbClr val="3333FF"/>
                </a:solidFill>
              </a:rPr>
              <a:t>n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the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atmosphere</a:t>
            </a:r>
            <a:r>
              <a:rPr lang="is-IS" b="1" dirty="0" smtClean="0">
                <a:solidFill>
                  <a:srgbClr val="3333FF"/>
                </a:solidFill>
              </a:rPr>
              <a:t>, </a:t>
            </a:r>
            <a:r>
              <a:rPr lang="is-IS" b="1" dirty="0" err="1" smtClean="0">
                <a:solidFill>
                  <a:srgbClr val="3333FF"/>
                </a:solidFill>
              </a:rPr>
              <a:t>hydrosphere</a:t>
            </a:r>
            <a:r>
              <a:rPr lang="is-IS" b="1" dirty="0" smtClean="0">
                <a:solidFill>
                  <a:srgbClr val="3333FF"/>
                </a:solidFill>
              </a:rPr>
              <a:t>, </a:t>
            </a:r>
          </a:p>
          <a:p>
            <a:r>
              <a:rPr lang="is-IS" b="1" dirty="0">
                <a:solidFill>
                  <a:srgbClr val="3333FF"/>
                </a:solidFill>
              </a:rPr>
              <a:t>c</a:t>
            </a:r>
            <a:r>
              <a:rPr lang="is-IS" b="1" dirty="0" smtClean="0">
                <a:solidFill>
                  <a:srgbClr val="3333FF"/>
                </a:solidFill>
              </a:rPr>
              <a:t>ryosphere and lithosphere. 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IMO </a:t>
            </a:r>
            <a:r>
              <a:rPr lang="is-IS" b="1" dirty="0" err="1" smtClean="0">
                <a:solidFill>
                  <a:srgbClr val="3333FF"/>
                </a:solidFill>
              </a:rPr>
              <a:t>also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carries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out</a:t>
            </a:r>
            <a:r>
              <a:rPr lang="is-IS" b="1" dirty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targeted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research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</a:p>
          <a:p>
            <a:r>
              <a:rPr lang="is-IS" b="1" dirty="0" smtClean="0">
                <a:solidFill>
                  <a:srgbClr val="3333FF"/>
                </a:solidFill>
              </a:rPr>
              <a:t>in various</a:t>
            </a:r>
            <a:r>
              <a:rPr lang="is-IS" b="1" dirty="0">
                <a:solidFill>
                  <a:srgbClr val="3333FF"/>
                </a:solidFill>
              </a:rPr>
              <a:t> f</a:t>
            </a:r>
            <a:r>
              <a:rPr lang="is-IS" b="1" dirty="0" smtClean="0">
                <a:solidFill>
                  <a:srgbClr val="3333FF"/>
                </a:solidFill>
              </a:rPr>
              <a:t>ields of atmospheric science </a:t>
            </a:r>
          </a:p>
          <a:p>
            <a:r>
              <a:rPr lang="is-IS" b="1" dirty="0" smtClean="0">
                <a:solidFill>
                  <a:srgbClr val="3333FF"/>
                </a:solidFill>
              </a:rPr>
              <a:t>and geoscience, in national and</a:t>
            </a:r>
          </a:p>
          <a:p>
            <a:r>
              <a:rPr lang="is-IS" b="1" dirty="0">
                <a:solidFill>
                  <a:srgbClr val="3333FF"/>
                </a:solidFill>
              </a:rPr>
              <a:t>i</a:t>
            </a:r>
            <a:r>
              <a:rPr lang="is-IS" b="1" dirty="0" smtClean="0">
                <a:solidFill>
                  <a:srgbClr val="3333FF"/>
                </a:solidFill>
              </a:rPr>
              <a:t>nternational collaborative projects.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en-US" b="1" dirty="0">
                <a:solidFill>
                  <a:srgbClr val="3333FF"/>
                </a:solidFill>
              </a:rPr>
              <a:t>Leading role in Nordic projects on </a:t>
            </a:r>
            <a:endParaRPr lang="en-US" b="1" dirty="0" smtClean="0">
              <a:solidFill>
                <a:srgbClr val="3333FF"/>
              </a:solidFill>
            </a:endParaRPr>
          </a:p>
          <a:p>
            <a:r>
              <a:rPr lang="en-US" b="1" dirty="0" smtClean="0">
                <a:solidFill>
                  <a:srgbClr val="3333FF"/>
                </a:solidFill>
              </a:rPr>
              <a:t>climate impacts </a:t>
            </a:r>
            <a:r>
              <a:rPr lang="en-US" b="1" dirty="0">
                <a:solidFill>
                  <a:srgbClr val="3333FF"/>
                </a:solidFill>
              </a:rPr>
              <a:t>on glaciers (SVALI) </a:t>
            </a:r>
            <a:endParaRPr lang="en-US" b="1" dirty="0" smtClean="0">
              <a:solidFill>
                <a:srgbClr val="3333FF"/>
              </a:solidFill>
            </a:endParaRPr>
          </a:p>
          <a:p>
            <a:r>
              <a:rPr lang="en-US" b="1" dirty="0" smtClean="0">
                <a:solidFill>
                  <a:srgbClr val="3333FF"/>
                </a:solidFill>
              </a:rPr>
              <a:t>and </a:t>
            </a:r>
            <a:r>
              <a:rPr lang="en-US" b="1" dirty="0">
                <a:solidFill>
                  <a:srgbClr val="3333FF"/>
                </a:solidFill>
              </a:rPr>
              <a:t>hydrology (CES)</a:t>
            </a:r>
            <a:r>
              <a:rPr lang="is-IS" b="1" dirty="0" smtClean="0">
                <a:solidFill>
                  <a:srgbClr val="3333FF"/>
                </a:solidFill>
              </a:rPr>
              <a:t>.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120 </a:t>
            </a:r>
            <a:r>
              <a:rPr lang="is-IS" b="1" dirty="0" err="1" smtClean="0">
                <a:solidFill>
                  <a:srgbClr val="3333FF"/>
                </a:solidFill>
              </a:rPr>
              <a:t>employees</a:t>
            </a:r>
            <a:r>
              <a:rPr lang="is-IS" b="1" dirty="0">
                <a:solidFill>
                  <a:srgbClr val="3333FF"/>
                </a:solidFill>
              </a:rPr>
              <a:t>.</a:t>
            </a:r>
            <a:endParaRPr lang="is-IS" b="1" dirty="0" smtClean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5582" y="1361783"/>
            <a:ext cx="421185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err="1" smtClean="0"/>
              <a:t>The</a:t>
            </a:r>
            <a:r>
              <a:rPr lang="is-IS" b="1" dirty="0" smtClean="0"/>
              <a:t> </a:t>
            </a:r>
            <a:r>
              <a:rPr lang="is-IS" b="1" dirty="0" err="1" smtClean="0"/>
              <a:t>Institute</a:t>
            </a:r>
            <a:r>
              <a:rPr lang="is-IS" b="1" dirty="0" smtClean="0"/>
              <a:t> of </a:t>
            </a:r>
            <a:r>
              <a:rPr lang="is-IS" b="1" dirty="0" err="1" smtClean="0"/>
              <a:t>Earth</a:t>
            </a:r>
            <a:r>
              <a:rPr lang="is-IS" b="1" dirty="0" smtClean="0"/>
              <a:t> </a:t>
            </a:r>
            <a:r>
              <a:rPr lang="is-IS" b="1" dirty="0" err="1" smtClean="0"/>
              <a:t>Sciences</a:t>
            </a:r>
            <a:r>
              <a:rPr lang="is-IS" b="1" dirty="0" smtClean="0"/>
              <a:t>, </a:t>
            </a:r>
          </a:p>
          <a:p>
            <a:r>
              <a:rPr lang="is-IS" b="1" dirty="0" err="1" smtClean="0"/>
              <a:t>Univ</a:t>
            </a:r>
            <a:r>
              <a:rPr lang="is-IS" b="1" dirty="0" smtClean="0"/>
              <a:t>. of Iceland:</a:t>
            </a:r>
          </a:p>
          <a:p>
            <a:endParaRPr lang="is-IS" b="1" dirty="0" smtClean="0"/>
          </a:p>
          <a:p>
            <a:r>
              <a:rPr lang="is-IS" b="1" dirty="0" smtClean="0">
                <a:solidFill>
                  <a:srgbClr val="3333FF"/>
                </a:solidFill>
              </a:rPr>
              <a:t>Academic research center, with focus on</a:t>
            </a:r>
            <a:endParaRPr lang="is-IS" b="1" dirty="0">
              <a:solidFill>
                <a:srgbClr val="3333FF"/>
              </a:solidFill>
            </a:endParaRPr>
          </a:p>
          <a:p>
            <a:r>
              <a:rPr lang="en-US" b="1" dirty="0">
                <a:solidFill>
                  <a:srgbClr val="3333FF"/>
                </a:solidFill>
              </a:rPr>
              <a:t>t</a:t>
            </a:r>
            <a:r>
              <a:rPr lang="is-IS" b="1" dirty="0" smtClean="0">
                <a:solidFill>
                  <a:srgbClr val="3333FF"/>
                </a:solidFill>
              </a:rPr>
              <a:t>he geology and geophysics of Iceland.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Studies in glaciology, volcanology, solid</a:t>
            </a:r>
          </a:p>
          <a:p>
            <a:r>
              <a:rPr lang="en-US" b="1" dirty="0">
                <a:solidFill>
                  <a:srgbClr val="3333FF"/>
                </a:solidFill>
              </a:rPr>
              <a:t>e</a:t>
            </a:r>
            <a:r>
              <a:rPr lang="is-IS" b="1" dirty="0" smtClean="0">
                <a:solidFill>
                  <a:srgbClr val="3333FF"/>
                </a:solidFill>
              </a:rPr>
              <a:t>arth geophysics, paleomagnetism,</a:t>
            </a:r>
          </a:p>
          <a:p>
            <a:r>
              <a:rPr lang="en-US" b="1" dirty="0">
                <a:solidFill>
                  <a:srgbClr val="3333FF"/>
                </a:solidFill>
              </a:rPr>
              <a:t>g</a:t>
            </a:r>
            <a:r>
              <a:rPr lang="is-IS" b="1" dirty="0" smtClean="0">
                <a:solidFill>
                  <a:srgbClr val="3333FF"/>
                </a:solidFill>
              </a:rPr>
              <a:t>eochemistry, climate history.</a:t>
            </a:r>
          </a:p>
          <a:p>
            <a:endParaRPr lang="is-IS" b="1" dirty="0" smtClean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Participation in several large EU-projects,</a:t>
            </a:r>
          </a:p>
          <a:p>
            <a:r>
              <a:rPr lang="en-US" b="1" dirty="0" smtClean="0">
                <a:solidFill>
                  <a:srgbClr val="3333FF"/>
                </a:solidFill>
              </a:rPr>
              <a:t>L</a:t>
            </a:r>
            <a:r>
              <a:rPr lang="is-IS" b="1" dirty="0" smtClean="0">
                <a:solidFill>
                  <a:srgbClr val="3333FF"/>
                </a:solidFill>
              </a:rPr>
              <a:t>eadership in the FUTUREVOLC project.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Glaciological studies supported by various</a:t>
            </a:r>
          </a:p>
          <a:p>
            <a:r>
              <a:rPr lang="en-US" b="1" dirty="0">
                <a:solidFill>
                  <a:srgbClr val="3333FF"/>
                </a:solidFill>
              </a:rPr>
              <a:t>n</a:t>
            </a:r>
            <a:r>
              <a:rPr lang="is-IS" b="1" dirty="0" smtClean="0">
                <a:solidFill>
                  <a:srgbClr val="3333FF"/>
                </a:solidFill>
              </a:rPr>
              <a:t>ational and international funding bodies.</a:t>
            </a:r>
          </a:p>
          <a:p>
            <a:endParaRPr lang="is-IS" b="1" dirty="0">
              <a:solidFill>
                <a:srgbClr val="3333FF"/>
              </a:solidFill>
            </a:endParaRPr>
          </a:p>
          <a:p>
            <a:r>
              <a:rPr lang="is-IS" b="1" dirty="0" smtClean="0">
                <a:solidFill>
                  <a:srgbClr val="3333FF"/>
                </a:solidFill>
              </a:rPr>
              <a:t>55 </a:t>
            </a:r>
            <a:r>
              <a:rPr lang="is-IS" b="1" dirty="0" err="1" smtClean="0">
                <a:solidFill>
                  <a:srgbClr val="3333FF"/>
                </a:solidFill>
              </a:rPr>
              <a:t>employees</a:t>
            </a:r>
            <a:r>
              <a:rPr lang="is-IS" b="1" dirty="0" smtClean="0">
                <a:solidFill>
                  <a:srgbClr val="3333FF"/>
                </a:solidFill>
              </a:rPr>
              <a:t>, </a:t>
            </a:r>
            <a:r>
              <a:rPr lang="is-IS" b="1" dirty="0" smtClean="0">
                <a:solidFill>
                  <a:srgbClr val="3333FF"/>
                </a:solidFill>
              </a:rPr>
              <a:t>20 </a:t>
            </a:r>
            <a:r>
              <a:rPr lang="is-IS" b="1" dirty="0" smtClean="0">
                <a:solidFill>
                  <a:srgbClr val="3333FF"/>
                </a:solidFill>
              </a:rPr>
              <a:t>PhD students</a:t>
            </a:r>
          </a:p>
        </p:txBody>
      </p:sp>
      <p:pic>
        <p:nvPicPr>
          <p:cNvPr id="6" name="Picture 5" descr="universit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775"/>
            <a:ext cx="12049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p\Downloads\sitelogo-e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57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39"/>
            <a:ext cx="8497069" cy="631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 noChangeAspect="1"/>
          </p:cNvGrpSpPr>
          <p:nvPr/>
        </p:nvGrpSpPr>
        <p:grpSpPr bwMode="auto">
          <a:xfrm>
            <a:off x="74605" y="5896724"/>
            <a:ext cx="3276608" cy="916652"/>
            <a:chOff x="-11113" y="4797152"/>
            <a:chExt cx="6048360" cy="1693540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9552" y="251356"/>
            <a:ext cx="24475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</a:rPr>
              <a:t>Drainage basins 2010</a:t>
            </a:r>
            <a:endParaRPr lang="en-US" sz="2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8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6632"/>
            <a:ext cx="698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b="1" dirty="0" smtClean="0">
                <a:solidFill>
                  <a:srgbClr val="3333FF"/>
                </a:solidFill>
              </a:rPr>
              <a:t>Hofsjökull ice cap: Negative mass balance since 1995.</a:t>
            </a:r>
            <a:endParaRPr lang="en-US" sz="2400" b="1" dirty="0">
              <a:solidFill>
                <a:srgbClr val="3333FF"/>
              </a:solidFill>
            </a:endParaRPr>
          </a:p>
        </p:txBody>
      </p:sp>
      <p:pic>
        <p:nvPicPr>
          <p:cNvPr id="6" name="Picture 5" descr="HofsjÁrsafk1988-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8419" y="3212976"/>
            <a:ext cx="4778077" cy="288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9034" y="1412776"/>
            <a:ext cx="3629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>
                <a:solidFill>
                  <a:srgbClr val="3333FF"/>
                </a:solidFill>
              </a:rPr>
              <a:t>Net annual mass balance 1988-2010</a:t>
            </a:r>
          </a:p>
          <a:p>
            <a:r>
              <a:rPr lang="is-IS" b="1" dirty="0" smtClean="0">
                <a:solidFill>
                  <a:srgbClr val="3333FF"/>
                </a:solidFill>
              </a:rPr>
              <a:t>(water </a:t>
            </a:r>
            <a:r>
              <a:rPr lang="is-IS" b="1" dirty="0" err="1" smtClean="0">
                <a:solidFill>
                  <a:srgbClr val="3333FF"/>
                </a:solidFill>
              </a:rPr>
              <a:t>equivalent</a:t>
            </a:r>
            <a:r>
              <a:rPr lang="is-IS" b="1" dirty="0" smtClean="0">
                <a:solidFill>
                  <a:srgbClr val="3333FF"/>
                </a:solidFill>
              </a:rPr>
              <a:t>).</a:t>
            </a:r>
            <a:endParaRPr lang="is-IS" b="1" dirty="0" smtClean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285293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>
                <a:solidFill>
                  <a:srgbClr val="FF0000"/>
                </a:solidFill>
              </a:rPr>
              <a:t>Cumulative balance 1988-2010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 l="61415" t="7581" b="8974"/>
          <a:stretch>
            <a:fillRect/>
          </a:stretch>
        </p:blipFill>
        <p:spPr bwMode="auto">
          <a:xfrm>
            <a:off x="1115616" y="3284984"/>
            <a:ext cx="2664296" cy="273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667635" y="6021288"/>
            <a:ext cx="81955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/>
              <a:t>Mass loss:  </a:t>
            </a:r>
            <a:r>
              <a:rPr lang="is-IS" sz="2000" b="1" dirty="0">
                <a:solidFill>
                  <a:srgbClr val="FF0000"/>
                </a:solidFill>
              </a:rPr>
              <a:t>÷ </a:t>
            </a:r>
            <a:r>
              <a:rPr lang="is-IS" sz="2000" b="1" dirty="0" smtClean="0">
                <a:solidFill>
                  <a:srgbClr val="FF0000"/>
                </a:solidFill>
              </a:rPr>
              <a:t>(8 </a:t>
            </a:r>
            <a:r>
              <a:rPr lang="en-US" sz="2000" b="1" dirty="0" smtClean="0">
                <a:solidFill>
                  <a:srgbClr val="FF0000"/>
                </a:solidFill>
              </a:rPr>
              <a:t>± 2) km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    ==&gt; </a:t>
            </a:r>
            <a:r>
              <a:rPr lang="en-US" sz="2000" b="1" dirty="0" smtClean="0">
                <a:solidFill>
                  <a:srgbClr val="3333FF"/>
                </a:solidFill>
              </a:rPr>
              <a:t>approx. 20 km</a:t>
            </a:r>
            <a:r>
              <a:rPr lang="en-US" sz="2000" b="1" baseline="30000" dirty="0" smtClean="0">
                <a:solidFill>
                  <a:srgbClr val="3333FF"/>
                </a:solidFill>
              </a:rPr>
              <a:t>3</a:t>
            </a:r>
            <a:r>
              <a:rPr lang="en-US" sz="2000" b="1" dirty="0" smtClean="0">
                <a:solidFill>
                  <a:srgbClr val="3333FF"/>
                </a:solidFill>
              </a:rPr>
              <a:t> loss from the entire ice cap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 </a:t>
            </a:r>
            <a:r>
              <a:rPr lang="en-US" sz="2000" b="1" dirty="0" smtClean="0">
                <a:solidFill>
                  <a:srgbClr val="3333FF"/>
                </a:solidFill>
              </a:rPr>
              <a:t>                                                      since 1995 (~10% of total volume)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9752" y="2204864"/>
            <a:ext cx="1174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</a:t>
            </a:r>
          </a:p>
          <a:p>
            <a:r>
              <a:rPr lang="en-US" dirty="0" smtClean="0"/>
              <a:t>N-transect</a:t>
            </a:r>
            <a:endParaRPr lang="en-US" dirty="0"/>
          </a:p>
        </p:txBody>
      </p:sp>
      <p:pic>
        <p:nvPicPr>
          <p:cNvPr id="17" name="Picture 3" descr="C:\Users\fp\Downloads\sitelogo-e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0678"/>
            <a:ext cx="4512019" cy="28329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339752" y="234888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191" y="102137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m/</a:t>
            </a:r>
            <a:r>
              <a:rPr lang="is-IS" dirty="0" err="1" smtClean="0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71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r="6927" b="51807"/>
          <a:stretch>
            <a:fillRect/>
          </a:stretch>
        </p:blipFill>
        <p:spPr bwMode="auto">
          <a:xfrm>
            <a:off x="611560" y="801531"/>
            <a:ext cx="7690937" cy="32035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5496" y="116632"/>
            <a:ext cx="7200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FF"/>
                </a:solidFill>
              </a:rPr>
              <a:t>Observed </a:t>
            </a:r>
            <a:r>
              <a:rPr lang="en-US" sz="1800" b="1" dirty="0">
                <a:solidFill>
                  <a:srgbClr val="0000FF"/>
                </a:solidFill>
              </a:rPr>
              <a:t>and predicted discharge for the partly glacier covered </a:t>
            </a: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watershed of </a:t>
            </a:r>
            <a:r>
              <a:rPr lang="en-US" sz="1800" b="1" dirty="0" err="1">
                <a:solidFill>
                  <a:srgbClr val="0000FF"/>
                </a:solidFill>
              </a:rPr>
              <a:t>Austari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Jökulsá</a:t>
            </a:r>
            <a:r>
              <a:rPr lang="en-US" sz="1800" b="1" dirty="0">
                <a:solidFill>
                  <a:srgbClr val="0000FF"/>
                </a:solidFill>
              </a:rPr>
              <a:t>, which originates in </a:t>
            </a:r>
            <a:r>
              <a:rPr lang="en-US" sz="1800" b="1" dirty="0" err="1">
                <a:solidFill>
                  <a:srgbClr val="0000FF"/>
                </a:solidFill>
              </a:rPr>
              <a:t>Hofsjökull</a:t>
            </a:r>
            <a:r>
              <a:rPr lang="en-US" sz="1800" b="1" dirty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6" name="Picture 2" descr="20101004_CES_Skyrsla_yfirlitsko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4427984" y="4066002"/>
            <a:ext cx="3781766" cy="267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4077072"/>
            <a:ext cx="280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Increased discharge due to </a:t>
            </a:r>
          </a:p>
          <a:p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dirty="0" smtClean="0">
                <a:solidFill>
                  <a:srgbClr val="FF0000"/>
                </a:solidFill>
              </a:rPr>
              <a:t>reater summer melting 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ice cap is observed in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2001-2009.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3152001"/>
            <a:ext cx="1792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B. </a:t>
            </a:r>
            <a:r>
              <a:rPr lang="en-US" sz="1200" b="1" dirty="0" err="1" smtClean="0"/>
              <a:t>Einarsson</a:t>
            </a:r>
            <a:r>
              <a:rPr lang="en-US" sz="1200" b="1" dirty="0" smtClean="0"/>
              <a:t> &amp; S. </a:t>
            </a:r>
            <a:r>
              <a:rPr lang="en-US" sz="1200" b="1" dirty="0" err="1" smtClean="0"/>
              <a:t>Jónsson</a:t>
            </a:r>
            <a:endParaRPr lang="en-US" sz="1200" b="1" dirty="0"/>
          </a:p>
        </p:txBody>
      </p:sp>
      <p:pic>
        <p:nvPicPr>
          <p:cNvPr id="9" name="Picture 3" descr="C:\Users\fp\Downloads\sitelogo-e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71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72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7458" y="116632"/>
            <a:ext cx="8323014" cy="7969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s-IS" sz="2400" b="1" dirty="0">
                <a:latin typeface="Arial" charset="0"/>
              </a:rPr>
              <a:t>Mass </a:t>
            </a:r>
            <a:r>
              <a:rPr lang="is-IS" sz="2400" b="1" dirty="0" smtClean="0">
                <a:latin typeface="Arial" charset="0"/>
              </a:rPr>
              <a:t>balance measurements on Vatnajökull and Langjökull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03800" y="4481513"/>
            <a:ext cx="4140200" cy="237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is-IS" altLang="is-IS" sz="2000" dirty="0" smtClean="0">
                <a:latin typeface="Arial" charset="0"/>
              </a:rPr>
              <a:t>   </a:t>
            </a:r>
            <a:r>
              <a:rPr lang="is-IS" altLang="is-IS" sz="2800" dirty="0" smtClean="0">
                <a:solidFill>
                  <a:srgbClr val="FF0000"/>
                </a:solidFill>
                <a:latin typeface="Arial" charset="0"/>
              </a:rPr>
              <a:t>Summer balance:</a:t>
            </a:r>
            <a:r>
              <a:rPr lang="is-IS" altLang="is-IS" sz="2400" dirty="0" smtClean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s-IS" altLang="is-IS" sz="2400" dirty="0" smtClean="0">
                <a:latin typeface="Arial" charset="0"/>
              </a:rPr>
              <a:t>	</a:t>
            </a:r>
            <a:r>
              <a:rPr lang="is-IS" altLang="is-IS" sz="1800" dirty="0" smtClean="0">
                <a:latin typeface="Arial" charset="0"/>
              </a:rPr>
              <a:t>Stakes in the core holes (accumulation area), wires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s-IS" altLang="is-IS" sz="1800" dirty="0">
                <a:latin typeface="Arial" charset="0"/>
              </a:rPr>
              <a:t> </a:t>
            </a:r>
            <a:r>
              <a:rPr lang="is-IS" altLang="is-IS" sz="1800" dirty="0" smtClean="0">
                <a:latin typeface="Arial" charset="0"/>
              </a:rPr>
              <a:t>    in holes drilled by a steam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s-IS" altLang="is-IS" sz="1800" dirty="0">
                <a:latin typeface="Arial" charset="0"/>
              </a:rPr>
              <a:t> </a:t>
            </a:r>
            <a:r>
              <a:rPr lang="is-IS" altLang="is-IS" sz="1800" dirty="0" smtClean="0">
                <a:latin typeface="Arial" charset="0"/>
              </a:rPr>
              <a:t>    drill (ablation area).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s-IS" altLang="is-IS" sz="1800" dirty="0" smtClean="0">
                <a:latin typeface="Arial" charset="0"/>
              </a:rPr>
              <a:t>     Readings in spring and autumn. </a:t>
            </a:r>
            <a:endParaRPr lang="en-GB" altLang="is-IS" sz="1800" dirty="0" smtClean="0">
              <a:latin typeface="Arial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42988"/>
            <a:ext cx="4737100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1" descr="C:\Users\fp\Desktop\fyrirlestur\la-mælistað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1052513"/>
            <a:ext cx="324008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66700" y="4508500"/>
            <a:ext cx="45926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is-IS" altLang="is-IS" sz="2800" kern="0" dirty="0" smtClean="0">
                <a:solidFill>
                  <a:srgbClr val="3333FF"/>
                </a:solidFill>
                <a:latin typeface="Arial" charset="0"/>
              </a:rPr>
              <a:t>Winter balance: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is-IS" altLang="is-IS" sz="2800" kern="0" dirty="0" smtClean="0">
                <a:solidFill>
                  <a:srgbClr val="3333FF"/>
                </a:solidFill>
                <a:latin typeface="Arial" charset="0"/>
              </a:rPr>
              <a:t>   </a:t>
            </a:r>
            <a:r>
              <a:rPr lang="is-IS" altLang="is-IS" sz="1800" kern="0" dirty="0" smtClean="0">
                <a:latin typeface="Arial" charset="0"/>
              </a:rPr>
              <a:t>Snow coring and density measurements     </a:t>
            </a:r>
            <a:r>
              <a:rPr lang="is-IS" altLang="is-IS" sz="1800" kern="0" dirty="0" smtClean="0">
                <a:latin typeface="Arial" charset="0"/>
                <a:sym typeface="Wingdings"/>
              </a:rPr>
              <a:t> water equivalent thickness</a:t>
            </a:r>
            <a:endParaRPr lang="is-IS" altLang="is-IS" sz="1800" kern="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s-IS" altLang="is-IS" sz="2000" kern="0" dirty="0" smtClean="0">
              <a:latin typeface="Arial" charset="0"/>
            </a:endParaRPr>
          </a:p>
        </p:txBody>
      </p:sp>
      <p:grpSp>
        <p:nvGrpSpPr>
          <p:cNvPr id="9" name="Group 6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05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f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" y="144016"/>
            <a:ext cx="4322992" cy="337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f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90" y="44624"/>
            <a:ext cx="437271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f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3506158"/>
            <a:ext cx="4355976" cy="337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2146" y="5805264"/>
            <a:ext cx="3387726" cy="947738"/>
            <a:chOff x="-11113" y="4797152"/>
            <a:chExt cx="6048360" cy="169354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9552" y="3861048"/>
            <a:ext cx="37753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Vatnajökull</a:t>
            </a:r>
            <a:r>
              <a:rPr lang="en-US" sz="2000" b="1" dirty="0" smtClean="0"/>
              <a:t>: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Winter, summer and annual mass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alance for a year typical for the</a:t>
            </a:r>
          </a:p>
          <a:p>
            <a:r>
              <a:rPr lang="en-US" sz="2000" b="1" dirty="0"/>
              <a:t>c</a:t>
            </a:r>
            <a:r>
              <a:rPr lang="en-US" sz="2000" b="1" dirty="0" smtClean="0"/>
              <a:t>onditions prevailing since 1995.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916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0435" y="116632"/>
            <a:ext cx="7920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s-IS" sz="2400" b="1" dirty="0">
                <a:solidFill>
                  <a:srgbClr val="000000"/>
                </a:solidFill>
                <a:latin typeface="Helvetica" charset="0"/>
              </a:rPr>
              <a:t>Vatnajökull mass balance 1991-92 to 2012-13</a:t>
            </a:r>
            <a:endParaRPr lang="en-GB" sz="24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63888" y="6021288"/>
            <a:ext cx="51443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s-IS" sz="2000" b="1" dirty="0">
                <a:solidFill>
                  <a:srgbClr val="000000"/>
                </a:solidFill>
                <a:latin typeface="Arial" charset="0"/>
              </a:rPr>
              <a:t>Mass loss since 1890: ~500 km</a:t>
            </a:r>
            <a:r>
              <a:rPr lang="is-IS" sz="2000" b="1" baseline="30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is-IS" sz="2000" b="1" dirty="0">
                <a:solidFill>
                  <a:srgbClr val="000000"/>
                </a:solidFill>
                <a:latin typeface="Arial" charset="0"/>
              </a:rPr>
              <a:t> or  ~16%</a:t>
            </a:r>
            <a:endParaRPr lang="en-GB" sz="2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31" y="834579"/>
            <a:ext cx="6930445" cy="45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59632" y="5445224"/>
            <a:ext cx="7183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s-IS" sz="2000" b="1" dirty="0">
                <a:solidFill>
                  <a:srgbClr val="000000"/>
                </a:solidFill>
                <a:latin typeface="Arial" charset="0"/>
              </a:rPr>
              <a:t>Ice volume  loss since 1995: ~120 km</a:t>
            </a:r>
            <a:r>
              <a:rPr lang="is-IS" sz="2000" b="1" baseline="30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is-IS" sz="2000" b="1" dirty="0">
                <a:solidFill>
                  <a:srgbClr val="000000"/>
                </a:solidFill>
                <a:latin typeface="Arial" charset="0"/>
              </a:rPr>
              <a:t> of 3100 km</a:t>
            </a:r>
            <a:r>
              <a:rPr lang="is-IS" sz="2000" b="1" baseline="30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is-IS" sz="2000" b="1" dirty="0">
                <a:solidFill>
                  <a:srgbClr val="000000"/>
                </a:solidFill>
                <a:latin typeface="Arial" charset="0"/>
              </a:rPr>
              <a:t> or ~4%</a:t>
            </a:r>
            <a:endParaRPr lang="en-GB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77813" y="188913"/>
            <a:ext cx="4078163" cy="5976391"/>
            <a:chOff x="277813" y="188913"/>
            <a:chExt cx="4635500" cy="6470650"/>
          </a:xfrm>
        </p:grpSpPr>
        <p:pic>
          <p:nvPicPr>
            <p:cNvPr id="5" name="Picture 3" descr="D:\gogn\Vatnaskil\Vatnaskil-(unnid_fyrir_Vatnaskil)\Vatnajokull\VaVe-vatnaskil-des-2012\1998\VaVe-199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13" y="188913"/>
              <a:ext cx="4635500" cy="647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369447" y="404664"/>
              <a:ext cx="151996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>
                  <a:latin typeface="Arial Rounded MT Bold" charset="0"/>
                </a:rPr>
                <a:t>EMI-SAR</a:t>
              </a:r>
            </a:p>
            <a:p>
              <a:pPr eaLnBrk="1" hangingPunct="1"/>
              <a:r>
                <a:rPr lang="is-IS">
                  <a:latin typeface="Arial Rounded MT Bold" charset="0"/>
                </a:rPr>
                <a:t>1998</a:t>
              </a:r>
              <a:endParaRPr lang="en-US">
                <a:latin typeface="Arial Rounded MT Bold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004048" y="188640"/>
            <a:ext cx="3960440" cy="5976391"/>
            <a:chOff x="2251075" y="188913"/>
            <a:chExt cx="4624388" cy="6457950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75" y="188913"/>
              <a:ext cx="4624388" cy="645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2368023" y="401289"/>
              <a:ext cx="196509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>
                  <a:latin typeface="Arial Rounded MT Bold" charset="0"/>
                </a:rPr>
                <a:t>SPOT5-HRS</a:t>
              </a:r>
            </a:p>
            <a:p>
              <a:pPr eaLnBrk="1" hangingPunct="1"/>
              <a:r>
                <a:rPr lang="is-IS">
                  <a:latin typeface="Arial Rounded MT Bold" charset="0"/>
                </a:rPr>
                <a:t>2010</a:t>
              </a:r>
              <a:endParaRPr lang="en-US">
                <a:latin typeface="Arial Rounded MT Bold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4642" y="6218148"/>
            <a:ext cx="6955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</a:rPr>
              <a:t>DEM´s from remote sensing in 1998 and 2010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7544" y="188913"/>
            <a:ext cx="4895850" cy="6470650"/>
            <a:chOff x="3924300" y="188913"/>
            <a:chExt cx="4895850" cy="6470650"/>
          </a:xfrm>
        </p:grpSpPr>
        <p:pic>
          <p:nvPicPr>
            <p:cNvPr id="5" name="Picture 2" descr="C:\Users\fp\Desktop\ve-va-mismunur2009-19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188913"/>
              <a:ext cx="4895850" cy="647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0"/>
            <p:cNvSpPr txBox="1">
              <a:spLocks noChangeArrowheads="1"/>
            </p:cNvSpPr>
            <p:nvPr/>
          </p:nvSpPr>
          <p:spPr bwMode="auto">
            <a:xfrm>
              <a:off x="3995936" y="398085"/>
              <a:ext cx="2178802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>
                  <a:latin typeface="Arial Rounded MT Bold" charset="0"/>
                </a:rPr>
                <a:t>DIFFERENCE</a:t>
              </a:r>
            </a:p>
            <a:p>
              <a:pPr eaLnBrk="1" hangingPunct="1"/>
              <a:endParaRPr lang="en-US">
                <a:latin typeface="Arial Rounded MT Bold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36096" y="1052736"/>
            <a:ext cx="345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3333FF"/>
                </a:solidFill>
              </a:rPr>
              <a:t>The difference between the 1998 and 2010 surfaces shows filling in of the depression formed during the 1996 </a:t>
            </a:r>
            <a:r>
              <a:rPr lang="en-US" b="1" dirty="0" err="1" smtClean="0">
                <a:solidFill>
                  <a:srgbClr val="3333FF"/>
                </a:solidFill>
              </a:rPr>
              <a:t>subglacial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b="1" dirty="0" smtClean="0">
                <a:solidFill>
                  <a:srgbClr val="3333FF"/>
                </a:solidFill>
              </a:rPr>
              <a:t>eruption in </a:t>
            </a:r>
            <a:r>
              <a:rPr lang="en-US" b="1" dirty="0" err="1" smtClean="0">
                <a:solidFill>
                  <a:srgbClr val="3333FF"/>
                </a:solidFill>
              </a:rPr>
              <a:t>Gjálp</a:t>
            </a:r>
            <a:r>
              <a:rPr lang="en-US" b="1" dirty="0" smtClean="0">
                <a:solidFill>
                  <a:srgbClr val="3333FF"/>
                </a:solidFill>
              </a:rPr>
              <a:t>.</a:t>
            </a:r>
          </a:p>
          <a:p>
            <a:endParaRPr lang="en-US" b="1" dirty="0" smtClean="0">
              <a:solidFill>
                <a:srgbClr val="3333FF"/>
              </a:solidFill>
            </a:endParaRPr>
          </a:p>
          <a:p>
            <a:endParaRPr lang="en-US" b="1" dirty="0">
              <a:solidFill>
                <a:srgbClr val="3333FF"/>
              </a:solidFill>
            </a:endParaRPr>
          </a:p>
          <a:p>
            <a:endParaRPr lang="en-US" b="1" dirty="0" smtClean="0">
              <a:solidFill>
                <a:srgbClr val="3333FF"/>
              </a:solidFill>
            </a:endParaRPr>
          </a:p>
          <a:p>
            <a:endParaRPr lang="en-US" b="1" dirty="0">
              <a:solidFill>
                <a:srgbClr val="3333FF"/>
              </a:solidFill>
            </a:endParaRPr>
          </a:p>
          <a:p>
            <a:pPr algn="just"/>
            <a:r>
              <a:rPr lang="en-US" b="1" dirty="0" smtClean="0">
                <a:solidFill>
                  <a:srgbClr val="3333FF"/>
                </a:solidFill>
              </a:rPr>
              <a:t>At the glacier margin, the surface has lowered by tens of meters due to steady melting and retreat.</a:t>
            </a:r>
            <a:endParaRPr lang="en-US" b="1" dirty="0">
              <a:solidFill>
                <a:srgbClr val="3333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283968" y="2276872"/>
            <a:ext cx="100811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5652120" y="5805264"/>
            <a:ext cx="3387726" cy="947738"/>
            <a:chOff x="-11113" y="4797152"/>
            <a:chExt cx="6048360" cy="1693540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5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pss2004okt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04532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353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s-IS" sz="2800" b="1">
                <a:solidFill>
                  <a:srgbClr val="FFFF00"/>
                </a:solidFill>
                <a:latin typeface="Arial" charset="0"/>
              </a:rPr>
              <a:t>Surface velocity: </a:t>
            </a:r>
            <a:endParaRPr lang="en-US" sz="2400" b="1">
              <a:solidFill>
                <a:srgbClr val="FFFF00"/>
              </a:solidFill>
              <a:latin typeface="Arial" charset="0"/>
              <a:sym typeface="Math B" charset="0"/>
            </a:endParaRPr>
          </a:p>
        </p:txBody>
      </p:sp>
      <p:pic>
        <p:nvPicPr>
          <p:cNvPr id="6" name="Picture 4" descr="hra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27000"/>
            <a:ext cx="8878887" cy="660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04154" y="5805264"/>
            <a:ext cx="3387726" cy="947738"/>
            <a:chOff x="-11113" y="4797152"/>
            <a:chExt cx="6048360" cy="169354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96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4624"/>
            <a:ext cx="4320604" cy="579437"/>
          </a:xfrm>
        </p:spPr>
        <p:txBody>
          <a:bodyPr>
            <a:normAutofit/>
          </a:bodyPr>
          <a:lstStyle/>
          <a:p>
            <a:pPr algn="l" eaLnBrk="1" hangingPunct="1"/>
            <a:r>
              <a:rPr lang="is-IS" sz="2400" b="1" dirty="0">
                <a:solidFill>
                  <a:srgbClr val="3333FF"/>
                </a:solidFill>
                <a:latin typeface="Arial" charset="0"/>
              </a:rPr>
              <a:t>Automatic weather stations:</a:t>
            </a:r>
            <a:endParaRPr lang="en-GB" sz="2400" b="1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5" name="Picture 5" descr="ma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" y="692696"/>
            <a:ext cx="5205413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00004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21" y="116632"/>
            <a:ext cx="3533775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756274" y="5805264"/>
            <a:ext cx="3387726" cy="947738"/>
            <a:chOff x="-11113" y="4797152"/>
            <a:chExt cx="6048360" cy="1693540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 dirty="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 dirty="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5057889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3333FF"/>
                </a:solidFill>
              </a:rPr>
              <a:t>Data used to estimate the relative contributions of short wave radiation, long wave radiation, sensible heat and latent heat to snow and ice melt.</a:t>
            </a:r>
            <a:endParaRPr lang="en-US" sz="2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2131"/>
            <a:ext cx="4536504" cy="340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16260"/>
          <a:stretch>
            <a:fillRect/>
          </a:stretch>
        </p:blipFill>
        <p:spPr bwMode="auto">
          <a:xfrm>
            <a:off x="0" y="3900"/>
            <a:ext cx="4566800" cy="342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88024" y="260648"/>
            <a:ext cx="415728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Iceland is located in the North-Atlantic, </a:t>
            </a:r>
          </a:p>
          <a:p>
            <a:r>
              <a:rPr lang="is-IS" b="1" dirty="0" smtClean="0"/>
              <a:t>at the</a:t>
            </a:r>
            <a:r>
              <a:rPr lang="is-IS" b="1" dirty="0"/>
              <a:t> </a:t>
            </a:r>
            <a:r>
              <a:rPr lang="is-IS" b="1" dirty="0" smtClean="0"/>
              <a:t>border between cold and warm</a:t>
            </a:r>
            <a:r>
              <a:rPr lang="is-IS" b="1" dirty="0"/>
              <a:t> </a:t>
            </a:r>
            <a:endParaRPr lang="is-IS" b="1" dirty="0" smtClean="0"/>
          </a:p>
          <a:p>
            <a:r>
              <a:rPr lang="is-IS" b="1" dirty="0" smtClean="0"/>
              <a:t>ocean currents.</a:t>
            </a:r>
          </a:p>
          <a:p>
            <a:endParaRPr lang="is-IS" sz="1000" b="1" dirty="0" smtClean="0"/>
          </a:p>
          <a:p>
            <a:r>
              <a:rPr lang="is-IS" b="1" dirty="0" err="1" smtClean="0"/>
              <a:t>Maritime</a:t>
            </a:r>
            <a:r>
              <a:rPr lang="is-IS" b="1" dirty="0" smtClean="0"/>
              <a:t> </a:t>
            </a:r>
            <a:r>
              <a:rPr lang="is-IS" b="1" dirty="0" err="1" smtClean="0"/>
              <a:t>climate</a:t>
            </a:r>
            <a:r>
              <a:rPr lang="is-IS" b="1" dirty="0" smtClean="0"/>
              <a:t>:</a:t>
            </a:r>
            <a:endParaRPr lang="en-US" dirty="0" smtClean="0"/>
          </a:p>
          <a:p>
            <a:endParaRPr lang="is-IS" sz="1000" b="1" dirty="0" smtClean="0"/>
          </a:p>
          <a:p>
            <a:r>
              <a:rPr lang="is-IS" b="1" dirty="0" smtClean="0"/>
              <a:t>January T</a:t>
            </a:r>
            <a:r>
              <a:rPr lang="is-IS" b="1" baseline="-25000" dirty="0" smtClean="0"/>
              <a:t>m</a:t>
            </a:r>
            <a:r>
              <a:rPr lang="is-IS" b="1" dirty="0" smtClean="0"/>
              <a:t> = 0 to -2°C</a:t>
            </a:r>
          </a:p>
          <a:p>
            <a:r>
              <a:rPr lang="is-IS" b="1" dirty="0" smtClean="0"/>
              <a:t>July </a:t>
            </a:r>
            <a:r>
              <a:rPr lang="is-IS" b="1" dirty="0" err="1" smtClean="0"/>
              <a:t>T</a:t>
            </a:r>
            <a:r>
              <a:rPr lang="is-IS" b="1" baseline="-25000" dirty="0" err="1" smtClean="0"/>
              <a:t>m</a:t>
            </a:r>
            <a:r>
              <a:rPr lang="is-IS" b="1" dirty="0" smtClean="0"/>
              <a:t> </a:t>
            </a:r>
            <a:r>
              <a:rPr lang="is-IS" b="1" dirty="0" smtClean="0"/>
              <a:t>        = </a:t>
            </a:r>
            <a:r>
              <a:rPr lang="is-IS" b="1" dirty="0" smtClean="0"/>
              <a:t>10-12°C</a:t>
            </a:r>
            <a:endParaRPr lang="is-IS" b="1" dirty="0"/>
          </a:p>
          <a:p>
            <a:endParaRPr lang="is-IS" sz="1000" b="1" dirty="0"/>
          </a:p>
          <a:p>
            <a:r>
              <a:rPr lang="is-IS" b="1" dirty="0" smtClean="0"/>
              <a:t>High precipitation levels:  ~1800 mm year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04" y="357301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s-IS" sz="1600" b="1" dirty="0" err="1" smtClean="0"/>
              <a:t>The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country</a:t>
            </a:r>
            <a:r>
              <a:rPr lang="is-IS" sz="1600" b="1" dirty="0" smtClean="0"/>
              <a:t>´s </a:t>
            </a:r>
            <a:r>
              <a:rPr lang="is-IS" sz="1600" b="1" dirty="0" err="1" smtClean="0"/>
              <a:t>four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large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ice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caps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are</a:t>
            </a:r>
            <a:r>
              <a:rPr lang="is-IS" sz="1600" b="1" dirty="0"/>
              <a:t> </a:t>
            </a:r>
            <a:r>
              <a:rPr lang="is-IS" sz="1600" b="1" dirty="0" err="1" smtClean="0"/>
              <a:t>all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located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within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the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volcanic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zone</a:t>
            </a:r>
            <a:r>
              <a:rPr lang="is-IS" sz="1600" b="1" dirty="0"/>
              <a:t> </a:t>
            </a:r>
            <a:r>
              <a:rPr lang="is-IS" sz="1600" b="1" dirty="0" err="1" smtClean="0"/>
              <a:t>passing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through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the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central</a:t>
            </a:r>
            <a:r>
              <a:rPr lang="is-IS" sz="1600" b="1" dirty="0" smtClean="0"/>
              <a:t> part of </a:t>
            </a:r>
            <a:r>
              <a:rPr lang="is-IS" sz="1600" b="1" dirty="0" err="1" smtClean="0"/>
              <a:t>the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country</a:t>
            </a:r>
            <a:r>
              <a:rPr lang="is-IS" sz="1600" b="1" dirty="0" smtClean="0"/>
              <a:t>. </a:t>
            </a:r>
            <a:r>
              <a:rPr lang="is-IS" sz="1600" b="1" dirty="0" err="1" smtClean="0"/>
              <a:t>This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situation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gives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rise</a:t>
            </a:r>
            <a:r>
              <a:rPr lang="is-IS" sz="1600" b="1" dirty="0"/>
              <a:t> </a:t>
            </a:r>
            <a:r>
              <a:rPr lang="is-IS" sz="1600" b="1" dirty="0" err="1" smtClean="0"/>
              <a:t>to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several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phenomena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that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do</a:t>
            </a:r>
            <a:r>
              <a:rPr lang="is-IS" sz="1600" b="1" dirty="0" smtClean="0"/>
              <a:t> not </a:t>
            </a:r>
            <a:r>
              <a:rPr lang="is-IS" sz="1600" b="1" dirty="0" err="1" smtClean="0"/>
              <a:t>commonly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occur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in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glaciated</a:t>
            </a:r>
            <a:r>
              <a:rPr lang="is-IS" sz="1600" b="1" dirty="0" smtClean="0"/>
              <a:t> </a:t>
            </a:r>
            <a:r>
              <a:rPr lang="is-IS" sz="1600" b="1" dirty="0" err="1" smtClean="0"/>
              <a:t>regions</a:t>
            </a:r>
            <a:r>
              <a:rPr lang="is-IS" sz="1600" b="1" dirty="0" smtClean="0"/>
              <a:t>:</a:t>
            </a:r>
          </a:p>
          <a:p>
            <a:pPr algn="just"/>
            <a:endParaRPr lang="is-IS" sz="800" b="1" dirty="0"/>
          </a:p>
          <a:p>
            <a:pPr algn="just"/>
            <a:r>
              <a:rPr lang="is-IS" sz="1600" b="1" dirty="0" smtClean="0">
                <a:solidFill>
                  <a:srgbClr val="FF0000"/>
                </a:solidFill>
              </a:rPr>
              <a:t>Subglacial volcanic eruptions and resulting jökul-hlaups (sometimes huge) typically occur 5-10 times </a:t>
            </a:r>
            <a:r>
              <a:rPr lang="is-IS" sz="1600" b="1" dirty="0">
                <a:solidFill>
                  <a:srgbClr val="FF0000"/>
                </a:solidFill>
              </a:rPr>
              <a:t>e</a:t>
            </a:r>
            <a:r>
              <a:rPr lang="is-IS" sz="1600" b="1" dirty="0" smtClean="0">
                <a:solidFill>
                  <a:srgbClr val="FF0000"/>
                </a:solidFill>
              </a:rPr>
              <a:t>ach century.</a:t>
            </a:r>
          </a:p>
          <a:p>
            <a:pPr algn="just"/>
            <a:endParaRPr lang="is-IS" sz="800" b="1" dirty="0">
              <a:solidFill>
                <a:srgbClr val="FF0000"/>
              </a:solidFill>
            </a:endParaRPr>
          </a:p>
          <a:p>
            <a:pPr algn="just"/>
            <a:r>
              <a:rPr lang="is-IS" sz="1600" b="1" dirty="0" err="1">
                <a:solidFill>
                  <a:srgbClr val="FF0000"/>
                </a:solidFill>
              </a:rPr>
              <a:t>S</a:t>
            </a:r>
            <a:r>
              <a:rPr lang="is-IS" sz="1600" b="1" dirty="0" err="1" smtClean="0">
                <a:solidFill>
                  <a:srgbClr val="FF0000"/>
                </a:solidFill>
              </a:rPr>
              <a:t>ubglacial</a:t>
            </a:r>
            <a:r>
              <a:rPr lang="is-IS" sz="1600" b="1" dirty="0" smtClean="0">
                <a:solidFill>
                  <a:srgbClr val="FF0000"/>
                </a:solidFill>
              </a:rPr>
              <a:t> lakes exist at 3 locations, due </a:t>
            </a:r>
            <a:r>
              <a:rPr lang="en-US" sz="1600" b="1" dirty="0" smtClean="0">
                <a:solidFill>
                  <a:srgbClr val="FF0000"/>
                </a:solidFill>
              </a:rPr>
              <a:t>t</a:t>
            </a:r>
            <a:r>
              <a:rPr lang="is-IS" sz="1600" b="1" dirty="0" smtClean="0">
                <a:solidFill>
                  <a:srgbClr val="FF0000"/>
                </a:solidFill>
              </a:rPr>
              <a:t>o steady </a:t>
            </a:r>
            <a:r>
              <a:rPr lang="is-IS" sz="1600" b="1" dirty="0">
                <a:solidFill>
                  <a:srgbClr val="FF0000"/>
                </a:solidFill>
              </a:rPr>
              <a:t>g</a:t>
            </a:r>
            <a:r>
              <a:rPr lang="is-IS" sz="1600" b="1" dirty="0" smtClean="0">
                <a:solidFill>
                  <a:srgbClr val="FF0000"/>
                </a:solidFill>
              </a:rPr>
              <a:t>eothermal melting of ice. </a:t>
            </a:r>
            <a:r>
              <a:rPr lang="is-IS" sz="1600" b="1" dirty="0" err="1" smtClean="0">
                <a:solidFill>
                  <a:srgbClr val="FF0000"/>
                </a:solidFill>
              </a:rPr>
              <a:t>Smaller</a:t>
            </a:r>
            <a:r>
              <a:rPr lang="is-IS" sz="1600" b="1" dirty="0" smtClean="0">
                <a:solidFill>
                  <a:srgbClr val="FF0000"/>
                </a:solidFill>
              </a:rPr>
              <a:t> jökulhlaups from these lakes are a regular occurrence.</a:t>
            </a:r>
          </a:p>
        </p:txBody>
      </p:sp>
    </p:spTree>
    <p:extLst>
      <p:ext uri="{BB962C8B-B14F-4D97-AF65-F5344CB8AC3E}">
        <p14:creationId xmlns:p14="http://schemas.microsoft.com/office/powerpoint/2010/main" val="1225438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RS1998_min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1680" cy="686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51920" y="4581128"/>
            <a:ext cx="288032" cy="28803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7611" y="5910371"/>
            <a:ext cx="437120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Changing river courses – example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rom </a:t>
            </a:r>
            <a:r>
              <a:rPr lang="en-US" sz="2400" dirty="0" err="1" smtClean="0">
                <a:solidFill>
                  <a:schemeClr val="bg1"/>
                </a:solidFill>
              </a:rPr>
              <a:t>Skeiðará</a:t>
            </a:r>
            <a:r>
              <a:rPr lang="en-US" sz="2400" dirty="0" smtClean="0">
                <a:solidFill>
                  <a:schemeClr val="bg1"/>
                </a:solidFill>
              </a:rPr>
              <a:t> river, </a:t>
            </a:r>
            <a:r>
              <a:rPr lang="en-US" sz="2400" dirty="0" err="1" smtClean="0">
                <a:solidFill>
                  <a:schemeClr val="bg1"/>
                </a:solidFill>
              </a:rPr>
              <a:t>Vatnajökull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endCxn id="7" idx="5"/>
          </p:cNvCxnSpPr>
          <p:nvPr/>
        </p:nvCxnSpPr>
        <p:spPr>
          <a:xfrm flipH="1" flipV="1">
            <a:off x="4097771" y="4826979"/>
            <a:ext cx="618245" cy="1050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11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keidararbru_fyrir18617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413" y="0"/>
            <a:ext cx="1043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IRS1998_minn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64" y="1"/>
            <a:ext cx="283985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24544" y="108136"/>
            <a:ext cx="177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</a:t>
            </a:r>
            <a:r>
              <a:rPr lang="en-US" sz="1200" b="1" dirty="0" err="1" smtClean="0"/>
              <a:t>Oddur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Sigurðsson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05818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kei_ar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5421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309320"/>
            <a:ext cx="840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dry river bed underneath the bridge since 2009, due to a shift in the river course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2364"/>
            <a:ext cx="177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Photo: </a:t>
            </a:r>
            <a:r>
              <a:rPr lang="en-US" sz="1200" b="1" dirty="0" err="1" smtClean="0"/>
              <a:t>Oddur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Sigurðsson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92073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dis_truecol_A_20111011_1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6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30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860910_10breidmerkurjok_B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4663" y="0"/>
            <a:ext cx="9618663" cy="6858000"/>
          </a:xfr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214813" y="6143625"/>
            <a:ext cx="4071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>
                <a:solidFill>
                  <a:schemeClr val="bg1"/>
                </a:solidFill>
              </a:rPr>
              <a:t>Jökulsárlón, Breiðamerkurjökull 1986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52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5763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767513" y="44450"/>
            <a:ext cx="2268537" cy="646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Glacier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surfaces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are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mapped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with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i="1" dirty="0" err="1">
                <a:solidFill>
                  <a:srgbClr val="0000FF"/>
                </a:solidFill>
                <a:cs typeface="Arial" charset="0"/>
              </a:rPr>
              <a:t>airborne</a:t>
            </a:r>
            <a:r>
              <a:rPr lang="is-IS" sz="18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i="1" dirty="0" err="1">
                <a:solidFill>
                  <a:srgbClr val="0000FF"/>
                </a:solidFill>
                <a:cs typeface="Arial" charset="0"/>
              </a:rPr>
              <a:t>laser</a:t>
            </a:r>
            <a:r>
              <a:rPr lang="is-IS" sz="18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i="1" dirty="0" err="1">
                <a:solidFill>
                  <a:srgbClr val="0000FF"/>
                </a:solidFill>
                <a:cs typeface="Arial" charset="0"/>
              </a:rPr>
              <a:t>scanning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.</a:t>
            </a:r>
          </a:p>
          <a:p>
            <a:pPr eaLnBrk="1" hangingPunct="1"/>
            <a:endParaRPr lang="is-IS" sz="1800" b="1" dirty="0">
              <a:solidFill>
                <a:srgbClr val="0000FF"/>
              </a:solidFill>
              <a:cs typeface="Arial" charset="0"/>
            </a:endParaRP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  <a:cs typeface="Arial" charset="0"/>
              </a:rPr>
              <a:t>The combination of laser distance measurements, high-precision kinematic DGPS and inertial navigation systems</a:t>
            </a:r>
            <a:r>
              <a:rPr lang="en-GB" sz="1800" b="1" dirty="0" smtClean="0">
                <a:solidFill>
                  <a:srgbClr val="0000FF"/>
                </a:solidFill>
                <a:cs typeface="Arial" charset="0"/>
              </a:rPr>
              <a:t>.</a:t>
            </a:r>
          </a:p>
          <a:p>
            <a:pPr eaLnBrk="1" hangingPunct="1"/>
            <a:r>
              <a:rPr lang="en-GB" sz="1800" b="1" dirty="0" smtClean="0">
                <a:solidFill>
                  <a:srgbClr val="0000FF"/>
                </a:solidFill>
                <a:cs typeface="Arial" charset="0"/>
              </a:rPr>
              <a:t> </a:t>
            </a:r>
            <a:endParaRPr lang="en-GB" sz="1800" b="1" dirty="0">
              <a:solidFill>
                <a:srgbClr val="0000FF"/>
              </a:solidFill>
              <a:cs typeface="Arial" charset="0"/>
            </a:endParaRPr>
          </a:p>
          <a:p>
            <a:pPr eaLnBrk="1" hangingPunct="1"/>
            <a:r>
              <a:rPr lang="en-GB" sz="1800" b="1" dirty="0">
                <a:solidFill>
                  <a:srgbClr val="0000FF"/>
                </a:solidFill>
                <a:cs typeface="Arial" charset="0"/>
              </a:rPr>
              <a:t>Accuracy in elevation measurement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better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is-IS" sz="1800" b="1" dirty="0" err="1">
                <a:solidFill>
                  <a:srgbClr val="0000FF"/>
                </a:solidFill>
                <a:cs typeface="Arial" charset="0"/>
              </a:rPr>
              <a:t>than</a:t>
            </a:r>
            <a:r>
              <a:rPr lang="is-IS" sz="1800" b="1" dirty="0">
                <a:solidFill>
                  <a:srgbClr val="0000FF"/>
                </a:solidFill>
                <a:cs typeface="Arial" charset="0"/>
              </a:rPr>
              <a:t> 0.5 m.</a:t>
            </a:r>
          </a:p>
          <a:p>
            <a:pPr eaLnBrk="1" hangingPunct="1"/>
            <a:endParaRPr lang="is-IS" sz="1800" b="1" dirty="0">
              <a:solidFill>
                <a:srgbClr val="0000FF"/>
              </a:solidFill>
              <a:cs typeface="Arial" charset="0"/>
            </a:endParaRPr>
          </a:p>
          <a:p>
            <a:pPr eaLnBrk="1" hangingPunct="1"/>
            <a:r>
              <a:rPr lang="is-IS" sz="1200" b="1" dirty="0" err="1" smtClean="0">
                <a:solidFill>
                  <a:srgbClr val="0000FF"/>
                </a:solidFill>
                <a:cs typeface="Arial" charset="0"/>
              </a:rPr>
              <a:t>Collaboration</a:t>
            </a:r>
            <a:r>
              <a:rPr lang="is-IS" sz="1200" b="1" dirty="0" smtClean="0">
                <a:solidFill>
                  <a:srgbClr val="0000FF"/>
                </a:solidFill>
                <a:cs typeface="Arial" charset="0"/>
              </a:rPr>
              <a:t> of IMO </a:t>
            </a:r>
          </a:p>
          <a:p>
            <a:pPr eaLnBrk="1" hangingPunct="1"/>
            <a:r>
              <a:rPr lang="is-IS" sz="1200" b="1" dirty="0" err="1" smtClean="0">
                <a:solidFill>
                  <a:srgbClr val="0000FF"/>
                </a:solidFill>
                <a:cs typeface="Arial" charset="0"/>
              </a:rPr>
              <a:t>and</a:t>
            </a:r>
            <a:r>
              <a:rPr lang="is-IS" sz="1200" b="1" dirty="0" smtClean="0">
                <a:solidFill>
                  <a:srgbClr val="0000FF"/>
                </a:solidFill>
                <a:cs typeface="Arial" charset="0"/>
              </a:rPr>
              <a:t> IES</a:t>
            </a:r>
            <a:endParaRPr lang="is-IS" sz="1200" b="1" dirty="0">
              <a:solidFill>
                <a:srgbClr val="0000FF"/>
              </a:solidFill>
              <a:cs typeface="Arial" charset="0"/>
            </a:endParaRPr>
          </a:p>
          <a:p>
            <a:pPr eaLnBrk="1" hangingPunct="1"/>
            <a:endParaRPr lang="is-IS" sz="1200" b="1" dirty="0">
              <a:solidFill>
                <a:srgbClr val="0000FF"/>
              </a:solidFill>
              <a:cs typeface="Arial" charset="0"/>
            </a:endParaRPr>
          </a:p>
          <a:p>
            <a:pPr eaLnBrk="1" hangingPunct="1"/>
            <a:r>
              <a:rPr lang="is-IS" sz="1200" b="1" dirty="0" err="1">
                <a:solidFill>
                  <a:srgbClr val="0000FF"/>
                </a:solidFill>
                <a:cs typeface="Arial" charset="0"/>
              </a:rPr>
              <a:t>Contractor</a:t>
            </a:r>
            <a:r>
              <a:rPr lang="is-IS" sz="1200" b="1" dirty="0">
                <a:solidFill>
                  <a:srgbClr val="0000FF"/>
                </a:solidFill>
                <a:cs typeface="Arial" charset="0"/>
              </a:rPr>
              <a:t>:</a:t>
            </a:r>
          </a:p>
          <a:p>
            <a:pPr eaLnBrk="1" hangingPunct="1"/>
            <a:r>
              <a:rPr lang="is-IS" sz="1200" b="1" dirty="0" err="1">
                <a:solidFill>
                  <a:srgbClr val="0000FF"/>
                </a:solidFill>
                <a:cs typeface="Arial" charset="0"/>
              </a:rPr>
              <a:t>TopScan</a:t>
            </a:r>
            <a:r>
              <a:rPr lang="is-IS" sz="1200" b="1" dirty="0">
                <a:solidFill>
                  <a:srgbClr val="0000FF"/>
                </a:solidFill>
                <a:cs typeface="Arial" charset="0"/>
              </a:rPr>
              <a:t>, Stuttgart,</a:t>
            </a:r>
          </a:p>
          <a:p>
            <a:pPr eaLnBrk="1" hangingPunct="1"/>
            <a:r>
              <a:rPr lang="is-IS" sz="1200" b="1" dirty="0" err="1">
                <a:solidFill>
                  <a:srgbClr val="0000FF"/>
                </a:solidFill>
                <a:cs typeface="Arial" charset="0"/>
              </a:rPr>
              <a:t>Germany</a:t>
            </a:r>
            <a:endParaRPr lang="is-IS" sz="12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250825" y="115888"/>
            <a:ext cx="4324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LIDAR = </a:t>
            </a:r>
            <a:r>
              <a:rPr lang="en-US" sz="1800" b="1" dirty="0" err="1" smtClean="0">
                <a:solidFill>
                  <a:srgbClr val="FF0000"/>
                </a:solidFill>
              </a:rPr>
              <a:t>LIght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Detection And Ranging</a:t>
            </a:r>
          </a:p>
        </p:txBody>
      </p:sp>
    </p:spTree>
    <p:extLst>
      <p:ext uri="{BB962C8B-B14F-4D97-AF65-F5344CB8AC3E}">
        <p14:creationId xmlns:p14="http://schemas.microsoft.com/office/powerpoint/2010/main" val="644965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350"/>
            <a:ext cx="912495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4193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450" y="1916113"/>
            <a:ext cx="1081088" cy="792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2771775" y="549275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sz="1800"/>
              <a:t>Hofsjökull DEM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4056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2495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183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2495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84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2137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468313" y="4868863"/>
            <a:ext cx="8213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s-IS" sz="2000" b="1">
                <a:solidFill>
                  <a:srgbClr val="0000FF"/>
                </a:solidFill>
              </a:rPr>
              <a:t>Elevation changes determined for Hofsjökull based on new LIDAR</a:t>
            </a:r>
          </a:p>
          <a:p>
            <a:pPr eaLnBrk="1" hangingPunct="1"/>
            <a:r>
              <a:rPr lang="is-IS" sz="2000" b="1">
                <a:solidFill>
                  <a:srgbClr val="0000FF"/>
                </a:solidFill>
              </a:rPr>
              <a:t>data and comparison with older maps and satellite images.</a:t>
            </a:r>
          </a:p>
        </p:txBody>
      </p:sp>
      <p:pic>
        <p:nvPicPr>
          <p:cNvPr id="8" name="Picture 3" descr="C:\Users\fp\Downloads\sitelogo-e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7107" y="0"/>
            <a:ext cx="3387726" cy="947738"/>
            <a:chOff x="-11113" y="4797152"/>
            <a:chExt cx="6048360" cy="1693540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 dirty="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 dirty="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afísTrékyllisvík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27384"/>
            <a:ext cx="41284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303" y="267613"/>
            <a:ext cx="3862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3333FF"/>
                </a:solidFill>
              </a:rPr>
              <a:t>Abundant historical records exist of the variability in sea-ice occurrence at the northern coast of Iceland through the centuries. Clear correlation with climatic conditions.</a:t>
            </a:r>
          </a:p>
          <a:p>
            <a:pPr algn="just"/>
            <a:endParaRPr lang="en-US" b="1" dirty="0" smtClean="0">
              <a:solidFill>
                <a:srgbClr val="3333FF"/>
              </a:solidFill>
            </a:endParaRPr>
          </a:p>
          <a:p>
            <a:pPr algn="just"/>
            <a:r>
              <a:rPr lang="is-IS" b="1" dirty="0" smtClean="0">
                <a:solidFill>
                  <a:srgbClr val="3333FF"/>
                </a:solidFill>
              </a:rPr>
              <a:t>IMO and IES monitor drift ice and icebergs</a:t>
            </a:r>
            <a:r>
              <a:rPr lang="is-IS" b="1" dirty="0">
                <a:solidFill>
                  <a:srgbClr val="3333FF"/>
                </a:solidFill>
              </a:rPr>
              <a:t>  </a:t>
            </a:r>
            <a:r>
              <a:rPr lang="is-IS" b="1" dirty="0" smtClean="0">
                <a:solidFill>
                  <a:srgbClr val="3333FF"/>
                </a:solidFill>
              </a:rPr>
              <a:t>and issue warnings to ocean-going vessels.</a:t>
            </a:r>
            <a:endParaRPr lang="en-US" b="1" dirty="0" smtClean="0">
              <a:solidFill>
                <a:srgbClr val="3333FF"/>
              </a:solidFill>
            </a:endParaRPr>
          </a:p>
        </p:txBody>
      </p:sp>
      <p:pic>
        <p:nvPicPr>
          <p:cNvPr id="6" name="Picture 2" descr="Hafis_20100115_1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46753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530368" y="3212976"/>
            <a:ext cx="21339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s-IS" altLang="en-US" sz="1000" b="1" dirty="0" smtClean="0"/>
              <a:t>Trékyllisvík, NW </a:t>
            </a:r>
            <a:r>
              <a:rPr lang="is-IS" altLang="en-US" sz="1000" b="1" dirty="0" err="1" smtClean="0"/>
              <a:t>Iceland</a:t>
            </a:r>
            <a:endParaRPr lang="is-IS" altLang="en-US" sz="1000" b="1" dirty="0"/>
          </a:p>
          <a:p>
            <a:pPr eaLnBrk="1" hangingPunct="1"/>
            <a:r>
              <a:rPr lang="is-IS" altLang="en-US" sz="1000" b="1" dirty="0"/>
              <a:t>20.11. </a:t>
            </a:r>
            <a:r>
              <a:rPr lang="is-IS" altLang="en-US" sz="1000" b="1" dirty="0" smtClean="0"/>
              <a:t>2005</a:t>
            </a:r>
          </a:p>
          <a:p>
            <a:pPr eaLnBrk="1" hangingPunct="1"/>
            <a:r>
              <a:rPr lang="is-IS" altLang="en-US" sz="1000" b="1" dirty="0" err="1" smtClean="0"/>
              <a:t>Photo</a:t>
            </a:r>
            <a:r>
              <a:rPr lang="is-IS" altLang="en-US" sz="1000" b="1" dirty="0" smtClean="0"/>
              <a:t>: Bjarnheiður Fossdal</a:t>
            </a:r>
            <a:endParaRPr lang="en-US" alt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40153" y="4005064"/>
            <a:ext cx="28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3333FF"/>
                </a:solidFill>
              </a:rPr>
              <a:t>According to the sagas, the name of the country derives from the observation of a fjord full of sea ice.</a:t>
            </a:r>
            <a:endParaRPr lang="en-US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85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10%"/>
          <p:cNvSpPr>
            <a:spLocks/>
          </p:cNvSpPr>
          <p:nvPr/>
        </p:nvSpPr>
        <p:spPr bwMode="auto">
          <a:xfrm>
            <a:off x="4257675" y="3230563"/>
            <a:ext cx="4151313" cy="923925"/>
          </a:xfrm>
          <a:custGeom>
            <a:avLst/>
            <a:gdLst>
              <a:gd name="T0" fmla="*/ 0 w 2942"/>
              <a:gd name="T1" fmla="*/ 2147483647 h 582"/>
              <a:gd name="T2" fmla="*/ 2147483647 w 2942"/>
              <a:gd name="T3" fmla="*/ 2147483647 h 582"/>
              <a:gd name="T4" fmla="*/ 2147483647 w 2942"/>
              <a:gd name="T5" fmla="*/ 2147483647 h 582"/>
              <a:gd name="T6" fmla="*/ 2147483647 w 2942"/>
              <a:gd name="T7" fmla="*/ 2147483647 h 582"/>
              <a:gd name="T8" fmla="*/ 2147483647 w 2942"/>
              <a:gd name="T9" fmla="*/ 2147483647 h 582"/>
              <a:gd name="T10" fmla="*/ 2147483647 w 2942"/>
              <a:gd name="T11" fmla="*/ 2147483647 h 582"/>
              <a:gd name="T12" fmla="*/ 2147483647 w 2942"/>
              <a:gd name="T13" fmla="*/ 2147483647 h 582"/>
              <a:gd name="T14" fmla="*/ 2147483647 w 2942"/>
              <a:gd name="T15" fmla="*/ 2147483647 h 582"/>
              <a:gd name="T16" fmla="*/ 2147483647 w 2942"/>
              <a:gd name="T17" fmla="*/ 0 h 582"/>
              <a:gd name="T18" fmla="*/ 2147483647 w 2942"/>
              <a:gd name="T19" fmla="*/ 2147483647 h 582"/>
              <a:gd name="T20" fmla="*/ 0 w 2942"/>
              <a:gd name="T21" fmla="*/ 2147483647 h 5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42"/>
              <a:gd name="T34" fmla="*/ 0 h 582"/>
              <a:gd name="T35" fmla="*/ 2942 w 2942"/>
              <a:gd name="T36" fmla="*/ 582 h 5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42" h="582">
                <a:moveTo>
                  <a:pt x="0" y="582"/>
                </a:moveTo>
                <a:lnTo>
                  <a:pt x="388" y="445"/>
                </a:lnTo>
                <a:lnTo>
                  <a:pt x="720" y="331"/>
                </a:lnTo>
                <a:lnTo>
                  <a:pt x="1057" y="233"/>
                </a:lnTo>
                <a:lnTo>
                  <a:pt x="1465" y="135"/>
                </a:lnTo>
                <a:lnTo>
                  <a:pt x="1868" y="57"/>
                </a:lnTo>
                <a:lnTo>
                  <a:pt x="2211" y="17"/>
                </a:lnTo>
                <a:lnTo>
                  <a:pt x="2547" y="1"/>
                </a:lnTo>
                <a:lnTo>
                  <a:pt x="2942" y="0"/>
                </a:lnTo>
                <a:lnTo>
                  <a:pt x="2942" y="240"/>
                </a:lnTo>
                <a:lnTo>
                  <a:pt x="0" y="582"/>
                </a:lnTo>
                <a:close/>
              </a:path>
            </a:pathLst>
          </a:custGeom>
          <a:pattFill prst="pct10">
            <a:fgClr>
              <a:srgbClr val="00458A"/>
            </a:fgClr>
            <a:bgClr>
              <a:srgbClr val="B3D7E9"/>
            </a:bgClr>
          </a:patt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3" descr="10%"/>
          <p:cNvSpPr>
            <a:spLocks/>
          </p:cNvSpPr>
          <p:nvPr/>
        </p:nvSpPr>
        <p:spPr bwMode="auto">
          <a:xfrm>
            <a:off x="1698625" y="4167188"/>
            <a:ext cx="2559050" cy="1662112"/>
          </a:xfrm>
          <a:custGeom>
            <a:avLst/>
            <a:gdLst>
              <a:gd name="T0" fmla="*/ 0 w 1813"/>
              <a:gd name="T1" fmla="*/ 2147483647 h 1047"/>
              <a:gd name="T2" fmla="*/ 2147483647 w 1813"/>
              <a:gd name="T3" fmla="*/ 2147483647 h 1047"/>
              <a:gd name="T4" fmla="*/ 2147483647 w 1813"/>
              <a:gd name="T5" fmla="*/ 2147483647 h 1047"/>
              <a:gd name="T6" fmla="*/ 2147483647 w 1813"/>
              <a:gd name="T7" fmla="*/ 2147483647 h 1047"/>
              <a:gd name="T8" fmla="*/ 2147483647 w 1813"/>
              <a:gd name="T9" fmla="*/ 2147483647 h 1047"/>
              <a:gd name="T10" fmla="*/ 2147483647 w 1813"/>
              <a:gd name="T11" fmla="*/ 2147483647 h 1047"/>
              <a:gd name="T12" fmla="*/ 2147483647 w 1813"/>
              <a:gd name="T13" fmla="*/ 2147483647 h 1047"/>
              <a:gd name="T14" fmla="*/ 2147483647 w 1813"/>
              <a:gd name="T15" fmla="*/ 2147483647 h 1047"/>
              <a:gd name="T16" fmla="*/ 2147483647 w 1813"/>
              <a:gd name="T17" fmla="*/ 0 h 1047"/>
              <a:gd name="T18" fmla="*/ 2147483647 w 1813"/>
              <a:gd name="T19" fmla="*/ 2147483647 h 1047"/>
              <a:gd name="T20" fmla="*/ 2147483647 w 1813"/>
              <a:gd name="T21" fmla="*/ 2147483647 h 1047"/>
              <a:gd name="T22" fmla="*/ 2147483647 w 1813"/>
              <a:gd name="T23" fmla="*/ 2147483647 h 1047"/>
              <a:gd name="T24" fmla="*/ 2147483647 w 1813"/>
              <a:gd name="T25" fmla="*/ 2147483647 h 1047"/>
              <a:gd name="T26" fmla="*/ 2147483647 w 1813"/>
              <a:gd name="T27" fmla="*/ 2147483647 h 1047"/>
              <a:gd name="T28" fmla="*/ 2147483647 w 1813"/>
              <a:gd name="T29" fmla="*/ 2147483647 h 1047"/>
              <a:gd name="T30" fmla="*/ 2147483647 w 1813"/>
              <a:gd name="T31" fmla="*/ 2147483647 h 1047"/>
              <a:gd name="T32" fmla="*/ 2147483647 w 1813"/>
              <a:gd name="T33" fmla="*/ 2147483647 h 1047"/>
              <a:gd name="T34" fmla="*/ 2147483647 w 1813"/>
              <a:gd name="T35" fmla="*/ 2147483647 h 1047"/>
              <a:gd name="T36" fmla="*/ 2147483647 w 1813"/>
              <a:gd name="T37" fmla="*/ 2147483647 h 1047"/>
              <a:gd name="T38" fmla="*/ 2147483647 w 1813"/>
              <a:gd name="T39" fmla="*/ 2147483647 h 1047"/>
              <a:gd name="T40" fmla="*/ 2147483647 w 1813"/>
              <a:gd name="T41" fmla="*/ 2147483647 h 1047"/>
              <a:gd name="T42" fmla="*/ 2147483647 w 1813"/>
              <a:gd name="T43" fmla="*/ 2147483647 h 1047"/>
              <a:gd name="T44" fmla="*/ 2147483647 w 1813"/>
              <a:gd name="T45" fmla="*/ 2147483647 h 1047"/>
              <a:gd name="T46" fmla="*/ 0 w 1813"/>
              <a:gd name="T47" fmla="*/ 2147483647 h 104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813"/>
              <a:gd name="T73" fmla="*/ 0 h 1047"/>
              <a:gd name="T74" fmla="*/ 1813 w 1813"/>
              <a:gd name="T75" fmla="*/ 1047 h 104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813" h="1047">
                <a:moveTo>
                  <a:pt x="0" y="1046"/>
                </a:moveTo>
                <a:lnTo>
                  <a:pt x="216" y="1047"/>
                </a:lnTo>
                <a:lnTo>
                  <a:pt x="361" y="938"/>
                </a:lnTo>
                <a:lnTo>
                  <a:pt x="733" y="669"/>
                </a:lnTo>
                <a:cubicBezTo>
                  <a:pt x="899" y="562"/>
                  <a:pt x="1064" y="455"/>
                  <a:pt x="1230" y="349"/>
                </a:cubicBezTo>
                <a:cubicBezTo>
                  <a:pt x="1262" y="329"/>
                  <a:pt x="1260" y="322"/>
                  <a:pt x="1281" y="280"/>
                </a:cubicBezTo>
                <a:cubicBezTo>
                  <a:pt x="1291" y="259"/>
                  <a:pt x="1333" y="235"/>
                  <a:pt x="1333" y="235"/>
                </a:cubicBezTo>
                <a:lnTo>
                  <a:pt x="1727" y="52"/>
                </a:lnTo>
                <a:lnTo>
                  <a:pt x="1813" y="0"/>
                </a:lnTo>
                <a:lnTo>
                  <a:pt x="1603" y="72"/>
                </a:lnTo>
                <a:lnTo>
                  <a:pt x="1305" y="182"/>
                </a:lnTo>
                <a:lnTo>
                  <a:pt x="1201" y="222"/>
                </a:lnTo>
                <a:lnTo>
                  <a:pt x="1102" y="266"/>
                </a:lnTo>
                <a:lnTo>
                  <a:pt x="1024" y="303"/>
                </a:lnTo>
                <a:lnTo>
                  <a:pt x="889" y="371"/>
                </a:lnTo>
                <a:lnTo>
                  <a:pt x="778" y="431"/>
                </a:lnTo>
                <a:lnTo>
                  <a:pt x="660" y="500"/>
                </a:lnTo>
                <a:lnTo>
                  <a:pt x="538" y="578"/>
                </a:lnTo>
                <a:lnTo>
                  <a:pt x="453" y="638"/>
                </a:lnTo>
                <a:lnTo>
                  <a:pt x="343" y="720"/>
                </a:lnTo>
                <a:lnTo>
                  <a:pt x="259" y="786"/>
                </a:lnTo>
                <a:lnTo>
                  <a:pt x="155" y="880"/>
                </a:lnTo>
                <a:lnTo>
                  <a:pt x="76" y="959"/>
                </a:lnTo>
                <a:lnTo>
                  <a:pt x="0" y="1046"/>
                </a:lnTo>
                <a:close/>
              </a:path>
            </a:pathLst>
          </a:custGeom>
          <a:pattFill prst="pct10">
            <a:fgClr>
              <a:srgbClr val="00458A"/>
            </a:fgClr>
            <a:bgClr>
              <a:srgbClr val="E4F1F8"/>
            </a:bgClr>
          </a:patt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1979712" y="3613150"/>
            <a:ext cx="6402387" cy="2251075"/>
          </a:xfrm>
          <a:custGeom>
            <a:avLst/>
            <a:gdLst>
              <a:gd name="T0" fmla="*/ 0 w 4537"/>
              <a:gd name="T1" fmla="*/ 2147483647 h 1418"/>
              <a:gd name="T2" fmla="*/ 2147483647 w 4537"/>
              <a:gd name="T3" fmla="*/ 2147483647 h 1418"/>
              <a:gd name="T4" fmla="*/ 2147483647 w 4537"/>
              <a:gd name="T5" fmla="*/ 2147483647 h 1418"/>
              <a:gd name="T6" fmla="*/ 2147483647 w 4537"/>
              <a:gd name="T7" fmla="*/ 2147483647 h 1418"/>
              <a:gd name="T8" fmla="*/ 2147483647 w 4537"/>
              <a:gd name="T9" fmla="*/ 2147483647 h 1418"/>
              <a:gd name="T10" fmla="*/ 2147483647 w 4537"/>
              <a:gd name="T11" fmla="*/ 2147483647 h 1418"/>
              <a:gd name="T12" fmla="*/ 2147483647 w 4537"/>
              <a:gd name="T13" fmla="*/ 2147483647 h 1418"/>
              <a:gd name="T14" fmla="*/ 2147483647 w 4537"/>
              <a:gd name="T15" fmla="*/ 2147483647 h 1418"/>
              <a:gd name="T16" fmla="*/ 2147483647 w 4537"/>
              <a:gd name="T17" fmla="*/ 2147483647 h 1418"/>
              <a:gd name="T18" fmla="*/ 2147483647 w 4537"/>
              <a:gd name="T19" fmla="*/ 2147483647 h 1418"/>
              <a:gd name="T20" fmla="*/ 2147483647 w 4537"/>
              <a:gd name="T21" fmla="*/ 2147483647 h 1418"/>
              <a:gd name="T22" fmla="*/ 2147483647 w 4537"/>
              <a:gd name="T23" fmla="*/ 2147483647 h 1418"/>
              <a:gd name="T24" fmla="*/ 2147483647 w 4537"/>
              <a:gd name="T25" fmla="*/ 2147483647 h 1418"/>
              <a:gd name="T26" fmla="*/ 2147483647 w 4537"/>
              <a:gd name="T27" fmla="*/ 2147483647 h 1418"/>
              <a:gd name="T28" fmla="*/ 2147483647 w 4537"/>
              <a:gd name="T29" fmla="*/ 2147483647 h 1418"/>
              <a:gd name="T30" fmla="*/ 2147483647 w 4537"/>
              <a:gd name="T31" fmla="*/ 2147483647 h 1418"/>
              <a:gd name="T32" fmla="*/ 2147483647 w 4537"/>
              <a:gd name="T33" fmla="*/ 2147483647 h 1418"/>
              <a:gd name="T34" fmla="*/ 2147483647 w 4537"/>
              <a:gd name="T35" fmla="*/ 0 h 1418"/>
              <a:gd name="T36" fmla="*/ 2147483647 w 4537"/>
              <a:gd name="T37" fmla="*/ 2147483647 h 1418"/>
              <a:gd name="T38" fmla="*/ 2147483647 w 4537"/>
              <a:gd name="T39" fmla="*/ 2147483647 h 1418"/>
              <a:gd name="T40" fmla="*/ 0 w 4537"/>
              <a:gd name="T41" fmla="*/ 2147483647 h 141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537"/>
              <a:gd name="T64" fmla="*/ 0 h 1418"/>
              <a:gd name="T65" fmla="*/ 4537 w 4537"/>
              <a:gd name="T66" fmla="*/ 1418 h 141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537" h="1418">
                <a:moveTo>
                  <a:pt x="0" y="1417"/>
                </a:moveTo>
                <a:lnTo>
                  <a:pt x="101" y="1307"/>
                </a:lnTo>
                <a:lnTo>
                  <a:pt x="176" y="1235"/>
                </a:lnTo>
                <a:lnTo>
                  <a:pt x="287" y="1133"/>
                </a:lnTo>
                <a:lnTo>
                  <a:pt x="460" y="988"/>
                </a:lnTo>
                <a:lnTo>
                  <a:pt x="581" y="902"/>
                </a:lnTo>
                <a:lnTo>
                  <a:pt x="760" y="783"/>
                </a:lnTo>
                <a:lnTo>
                  <a:pt x="944" y="677"/>
                </a:lnTo>
                <a:lnTo>
                  <a:pt x="1103" y="589"/>
                </a:lnTo>
                <a:lnTo>
                  <a:pt x="1457" y="429"/>
                </a:lnTo>
                <a:lnTo>
                  <a:pt x="1640" y="360"/>
                </a:lnTo>
                <a:lnTo>
                  <a:pt x="1989" y="297"/>
                </a:lnTo>
                <a:lnTo>
                  <a:pt x="2332" y="211"/>
                </a:lnTo>
                <a:lnTo>
                  <a:pt x="2657" y="143"/>
                </a:lnTo>
                <a:lnTo>
                  <a:pt x="3061" y="79"/>
                </a:lnTo>
                <a:lnTo>
                  <a:pt x="3448" y="35"/>
                </a:lnTo>
                <a:lnTo>
                  <a:pt x="3808" y="11"/>
                </a:lnTo>
                <a:lnTo>
                  <a:pt x="4198" y="0"/>
                </a:lnTo>
                <a:lnTo>
                  <a:pt x="4537" y="6"/>
                </a:lnTo>
                <a:lnTo>
                  <a:pt x="4534" y="1418"/>
                </a:lnTo>
                <a:lnTo>
                  <a:pt x="0" y="1417"/>
                </a:lnTo>
                <a:close/>
              </a:path>
            </a:pathLst>
          </a:custGeom>
          <a:solidFill>
            <a:srgbClr val="DBECF5"/>
          </a:solidFill>
          <a:ln w="9525">
            <a:solidFill>
              <a:srgbClr val="00458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4681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s-IS" sz="2800" b="1" dirty="0">
                <a:solidFill>
                  <a:srgbClr val="3333FF"/>
                </a:solidFill>
                <a:latin typeface="Arial" charset="0"/>
              </a:rPr>
              <a:t>Coupled ice flow and mass </a:t>
            </a:r>
            <a:r>
              <a:rPr lang="is-IS" sz="2800" b="1" dirty="0" smtClean="0">
                <a:solidFill>
                  <a:srgbClr val="3333FF"/>
                </a:solidFill>
                <a:latin typeface="Arial" charset="0"/>
              </a:rPr>
              <a:t>balance </a:t>
            </a:r>
            <a:r>
              <a:rPr lang="is-IS" sz="2800" b="1" dirty="0">
                <a:solidFill>
                  <a:srgbClr val="3333FF"/>
                </a:solidFill>
                <a:latin typeface="Arial" charset="0"/>
              </a:rPr>
              <a:t>models</a:t>
            </a:r>
            <a:endParaRPr lang="en-US" sz="2400" b="1" dirty="0">
              <a:solidFill>
                <a:srgbClr val="3333FF"/>
              </a:solidFill>
              <a:latin typeface="Helvetica" charset="0"/>
              <a:sym typeface="Math B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993775" y="4189413"/>
            <a:ext cx="3252788" cy="1587"/>
          </a:xfrm>
          <a:prstGeom prst="line">
            <a:avLst/>
          </a:prstGeom>
          <a:noFill/>
          <a:ln w="19050">
            <a:solidFill>
              <a:srgbClr val="FFFF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2289175" y="3717925"/>
            <a:ext cx="5668963" cy="2184400"/>
          </a:xfrm>
          <a:custGeom>
            <a:avLst/>
            <a:gdLst>
              <a:gd name="T0" fmla="*/ 0 w 4018"/>
              <a:gd name="T1" fmla="*/ 2147483647 h 1359"/>
              <a:gd name="T2" fmla="*/ 2147483647 w 4018"/>
              <a:gd name="T3" fmla="*/ 2147483647 h 1359"/>
              <a:gd name="T4" fmla="*/ 2147483647 w 4018"/>
              <a:gd name="T5" fmla="*/ 2147483647 h 1359"/>
              <a:gd name="T6" fmla="*/ 2147483647 w 4018"/>
              <a:gd name="T7" fmla="*/ 2147483647 h 1359"/>
              <a:gd name="T8" fmla="*/ 2147483647 w 4018"/>
              <a:gd name="T9" fmla="*/ 2147483647 h 1359"/>
              <a:gd name="T10" fmla="*/ 2147483647 w 4018"/>
              <a:gd name="T11" fmla="*/ 2147483647 h 1359"/>
              <a:gd name="T12" fmla="*/ 2147483647 w 4018"/>
              <a:gd name="T13" fmla="*/ 2147483647 h 1359"/>
              <a:gd name="T14" fmla="*/ 2147483647 w 4018"/>
              <a:gd name="T15" fmla="*/ 2147483647 h 1359"/>
              <a:gd name="T16" fmla="*/ 2147483647 w 4018"/>
              <a:gd name="T17" fmla="*/ 2147483647 h 1359"/>
              <a:gd name="T18" fmla="*/ 2147483647 w 4018"/>
              <a:gd name="T19" fmla="*/ 2147483647 h 1359"/>
              <a:gd name="T20" fmla="*/ 2147483647 w 4018"/>
              <a:gd name="T21" fmla="*/ 2147483647 h 1359"/>
              <a:gd name="T22" fmla="*/ 2147483647 w 4018"/>
              <a:gd name="T23" fmla="*/ 2147483647 h 1359"/>
              <a:gd name="T24" fmla="*/ 2147483647 w 4018"/>
              <a:gd name="T25" fmla="*/ 2147483647 h 1359"/>
              <a:gd name="T26" fmla="*/ 2147483647 w 4018"/>
              <a:gd name="T27" fmla="*/ 2147483647 h 1359"/>
              <a:gd name="T28" fmla="*/ 2147483647 w 4018"/>
              <a:gd name="T29" fmla="*/ 2147483647 h 1359"/>
              <a:gd name="T30" fmla="*/ 2147483647 w 4018"/>
              <a:gd name="T31" fmla="*/ 0 h 13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018"/>
              <a:gd name="T49" fmla="*/ 0 h 1359"/>
              <a:gd name="T50" fmla="*/ 4018 w 4018"/>
              <a:gd name="T51" fmla="*/ 1359 h 13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018" h="1359">
                <a:moveTo>
                  <a:pt x="0" y="1240"/>
                </a:moveTo>
                <a:cubicBezTo>
                  <a:pt x="87" y="1264"/>
                  <a:pt x="169" y="1290"/>
                  <a:pt x="298" y="1309"/>
                </a:cubicBezTo>
                <a:cubicBezTo>
                  <a:pt x="427" y="1328"/>
                  <a:pt x="650" y="1345"/>
                  <a:pt x="776" y="1352"/>
                </a:cubicBezTo>
                <a:cubicBezTo>
                  <a:pt x="902" y="1359"/>
                  <a:pt x="938" y="1352"/>
                  <a:pt x="1052" y="1349"/>
                </a:cubicBezTo>
                <a:cubicBezTo>
                  <a:pt x="1166" y="1346"/>
                  <a:pt x="1348" y="1339"/>
                  <a:pt x="1463" y="1331"/>
                </a:cubicBezTo>
                <a:cubicBezTo>
                  <a:pt x="1578" y="1323"/>
                  <a:pt x="1654" y="1317"/>
                  <a:pt x="1743" y="1303"/>
                </a:cubicBezTo>
                <a:cubicBezTo>
                  <a:pt x="1832" y="1289"/>
                  <a:pt x="1902" y="1273"/>
                  <a:pt x="2000" y="1246"/>
                </a:cubicBezTo>
                <a:cubicBezTo>
                  <a:pt x="2098" y="1219"/>
                  <a:pt x="2237" y="1175"/>
                  <a:pt x="2332" y="1143"/>
                </a:cubicBezTo>
                <a:cubicBezTo>
                  <a:pt x="2427" y="1111"/>
                  <a:pt x="2489" y="1088"/>
                  <a:pt x="2572" y="1051"/>
                </a:cubicBezTo>
                <a:cubicBezTo>
                  <a:pt x="2655" y="1014"/>
                  <a:pt x="2741" y="970"/>
                  <a:pt x="2829" y="920"/>
                </a:cubicBezTo>
                <a:cubicBezTo>
                  <a:pt x="2917" y="870"/>
                  <a:pt x="3009" y="815"/>
                  <a:pt x="3103" y="754"/>
                </a:cubicBezTo>
                <a:cubicBezTo>
                  <a:pt x="3197" y="693"/>
                  <a:pt x="3306" y="619"/>
                  <a:pt x="3395" y="554"/>
                </a:cubicBezTo>
                <a:cubicBezTo>
                  <a:pt x="3484" y="489"/>
                  <a:pt x="3566" y="422"/>
                  <a:pt x="3635" y="366"/>
                </a:cubicBezTo>
                <a:cubicBezTo>
                  <a:pt x="3704" y="310"/>
                  <a:pt x="3759" y="259"/>
                  <a:pt x="3807" y="216"/>
                </a:cubicBezTo>
                <a:cubicBezTo>
                  <a:pt x="3855" y="173"/>
                  <a:pt x="3891" y="145"/>
                  <a:pt x="3926" y="109"/>
                </a:cubicBezTo>
                <a:cubicBezTo>
                  <a:pt x="3961" y="73"/>
                  <a:pt x="4004" y="17"/>
                  <a:pt x="4018" y="0"/>
                </a:cubicBez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554288" y="3717925"/>
            <a:ext cx="4651375" cy="1882775"/>
          </a:xfrm>
          <a:custGeom>
            <a:avLst/>
            <a:gdLst>
              <a:gd name="T0" fmla="*/ 0 w 3297"/>
              <a:gd name="T1" fmla="*/ 2147483647 h 1186"/>
              <a:gd name="T2" fmla="*/ 2147483647 w 3297"/>
              <a:gd name="T3" fmla="*/ 2147483647 h 1186"/>
              <a:gd name="T4" fmla="*/ 2147483647 w 3297"/>
              <a:gd name="T5" fmla="*/ 2147483647 h 1186"/>
              <a:gd name="T6" fmla="*/ 2147483647 w 3297"/>
              <a:gd name="T7" fmla="*/ 2147483647 h 1186"/>
              <a:gd name="T8" fmla="*/ 2147483647 w 3297"/>
              <a:gd name="T9" fmla="*/ 2147483647 h 1186"/>
              <a:gd name="T10" fmla="*/ 2147483647 w 3297"/>
              <a:gd name="T11" fmla="*/ 2147483647 h 1186"/>
              <a:gd name="T12" fmla="*/ 2147483647 w 3297"/>
              <a:gd name="T13" fmla="*/ 2147483647 h 1186"/>
              <a:gd name="T14" fmla="*/ 2147483647 w 3297"/>
              <a:gd name="T15" fmla="*/ 2147483647 h 1186"/>
              <a:gd name="T16" fmla="*/ 2147483647 w 3297"/>
              <a:gd name="T17" fmla="*/ 2147483647 h 1186"/>
              <a:gd name="T18" fmla="*/ 2147483647 w 3297"/>
              <a:gd name="T19" fmla="*/ 2147483647 h 1186"/>
              <a:gd name="T20" fmla="*/ 2147483647 w 3297"/>
              <a:gd name="T21" fmla="*/ 2147483647 h 1186"/>
              <a:gd name="T22" fmla="*/ 2147483647 w 3297"/>
              <a:gd name="T23" fmla="*/ 2147483647 h 1186"/>
              <a:gd name="T24" fmla="*/ 2147483647 w 3297"/>
              <a:gd name="T25" fmla="*/ 2147483647 h 1186"/>
              <a:gd name="T26" fmla="*/ 2147483647 w 3297"/>
              <a:gd name="T27" fmla="*/ 2147483647 h 1186"/>
              <a:gd name="T28" fmla="*/ 2147483647 w 3297"/>
              <a:gd name="T29" fmla="*/ 0 h 11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97"/>
              <a:gd name="T46" fmla="*/ 0 h 1186"/>
              <a:gd name="T47" fmla="*/ 3297 w 3297"/>
              <a:gd name="T48" fmla="*/ 1186 h 11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97" h="1186">
                <a:moveTo>
                  <a:pt x="0" y="1044"/>
                </a:moveTo>
                <a:cubicBezTo>
                  <a:pt x="29" y="1055"/>
                  <a:pt x="117" y="1093"/>
                  <a:pt x="177" y="1110"/>
                </a:cubicBezTo>
                <a:cubicBezTo>
                  <a:pt x="237" y="1127"/>
                  <a:pt x="299" y="1140"/>
                  <a:pt x="360" y="1149"/>
                </a:cubicBezTo>
                <a:cubicBezTo>
                  <a:pt x="421" y="1158"/>
                  <a:pt x="466" y="1161"/>
                  <a:pt x="543" y="1167"/>
                </a:cubicBezTo>
                <a:cubicBezTo>
                  <a:pt x="620" y="1173"/>
                  <a:pt x="703" y="1186"/>
                  <a:pt x="825" y="1185"/>
                </a:cubicBezTo>
                <a:cubicBezTo>
                  <a:pt x="947" y="1184"/>
                  <a:pt x="1158" y="1174"/>
                  <a:pt x="1278" y="1162"/>
                </a:cubicBezTo>
                <a:cubicBezTo>
                  <a:pt x="1398" y="1150"/>
                  <a:pt x="1460" y="1133"/>
                  <a:pt x="1545" y="1113"/>
                </a:cubicBezTo>
                <a:cubicBezTo>
                  <a:pt x="1630" y="1093"/>
                  <a:pt x="1697" y="1075"/>
                  <a:pt x="1788" y="1041"/>
                </a:cubicBezTo>
                <a:cubicBezTo>
                  <a:pt x="1879" y="1007"/>
                  <a:pt x="2003" y="951"/>
                  <a:pt x="2094" y="906"/>
                </a:cubicBezTo>
                <a:cubicBezTo>
                  <a:pt x="2185" y="861"/>
                  <a:pt x="2248" y="824"/>
                  <a:pt x="2334" y="771"/>
                </a:cubicBezTo>
                <a:cubicBezTo>
                  <a:pt x="2420" y="718"/>
                  <a:pt x="2526" y="643"/>
                  <a:pt x="2610" y="585"/>
                </a:cubicBezTo>
                <a:cubicBezTo>
                  <a:pt x="2694" y="527"/>
                  <a:pt x="2766" y="477"/>
                  <a:pt x="2838" y="420"/>
                </a:cubicBezTo>
                <a:cubicBezTo>
                  <a:pt x="2910" y="363"/>
                  <a:pt x="2985" y="294"/>
                  <a:pt x="3045" y="240"/>
                </a:cubicBezTo>
                <a:cubicBezTo>
                  <a:pt x="3105" y="186"/>
                  <a:pt x="3156" y="136"/>
                  <a:pt x="3198" y="96"/>
                </a:cubicBezTo>
                <a:cubicBezTo>
                  <a:pt x="3240" y="56"/>
                  <a:pt x="3276" y="20"/>
                  <a:pt x="3297" y="0"/>
                </a:cubicBez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2817813" y="3860800"/>
            <a:ext cx="3449637" cy="1427163"/>
          </a:xfrm>
          <a:custGeom>
            <a:avLst/>
            <a:gdLst>
              <a:gd name="T0" fmla="*/ 0 w 2444"/>
              <a:gd name="T1" fmla="*/ 2147483647 h 899"/>
              <a:gd name="T2" fmla="*/ 2147483647 w 2444"/>
              <a:gd name="T3" fmla="*/ 2147483647 h 899"/>
              <a:gd name="T4" fmla="*/ 2147483647 w 2444"/>
              <a:gd name="T5" fmla="*/ 2147483647 h 899"/>
              <a:gd name="T6" fmla="*/ 2147483647 w 2444"/>
              <a:gd name="T7" fmla="*/ 2147483647 h 899"/>
              <a:gd name="T8" fmla="*/ 2147483647 w 2444"/>
              <a:gd name="T9" fmla="*/ 2147483647 h 899"/>
              <a:gd name="T10" fmla="*/ 2147483647 w 2444"/>
              <a:gd name="T11" fmla="*/ 2147483647 h 899"/>
              <a:gd name="T12" fmla="*/ 2147483647 w 2444"/>
              <a:gd name="T13" fmla="*/ 2147483647 h 899"/>
              <a:gd name="T14" fmla="*/ 2147483647 w 2444"/>
              <a:gd name="T15" fmla="*/ 2147483647 h 899"/>
              <a:gd name="T16" fmla="*/ 2147483647 w 2444"/>
              <a:gd name="T17" fmla="*/ 2147483647 h 899"/>
              <a:gd name="T18" fmla="*/ 2147483647 w 2444"/>
              <a:gd name="T19" fmla="*/ 2147483647 h 899"/>
              <a:gd name="T20" fmla="*/ 2147483647 w 2444"/>
              <a:gd name="T21" fmla="*/ 2147483647 h 899"/>
              <a:gd name="T22" fmla="*/ 2147483647 w 2444"/>
              <a:gd name="T23" fmla="*/ 2147483647 h 899"/>
              <a:gd name="T24" fmla="*/ 2147483647 w 2444"/>
              <a:gd name="T25" fmla="*/ 0 h 8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44"/>
              <a:gd name="T40" fmla="*/ 0 h 899"/>
              <a:gd name="T41" fmla="*/ 2444 w 2444"/>
              <a:gd name="T42" fmla="*/ 899 h 89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44" h="899">
                <a:moveTo>
                  <a:pt x="0" y="820"/>
                </a:moveTo>
                <a:cubicBezTo>
                  <a:pt x="50" y="833"/>
                  <a:pt x="102" y="849"/>
                  <a:pt x="171" y="859"/>
                </a:cubicBezTo>
                <a:cubicBezTo>
                  <a:pt x="240" y="869"/>
                  <a:pt x="333" y="877"/>
                  <a:pt x="414" y="883"/>
                </a:cubicBezTo>
                <a:cubicBezTo>
                  <a:pt x="495" y="889"/>
                  <a:pt x="571" y="897"/>
                  <a:pt x="657" y="898"/>
                </a:cubicBezTo>
                <a:cubicBezTo>
                  <a:pt x="743" y="899"/>
                  <a:pt x="836" y="898"/>
                  <a:pt x="930" y="889"/>
                </a:cubicBezTo>
                <a:cubicBezTo>
                  <a:pt x="1024" y="880"/>
                  <a:pt x="1128" y="864"/>
                  <a:pt x="1224" y="844"/>
                </a:cubicBezTo>
                <a:cubicBezTo>
                  <a:pt x="1320" y="824"/>
                  <a:pt x="1411" y="804"/>
                  <a:pt x="1509" y="766"/>
                </a:cubicBezTo>
                <a:cubicBezTo>
                  <a:pt x="1607" y="728"/>
                  <a:pt x="1737" y="662"/>
                  <a:pt x="1815" y="619"/>
                </a:cubicBezTo>
                <a:cubicBezTo>
                  <a:pt x="1893" y="576"/>
                  <a:pt x="1927" y="544"/>
                  <a:pt x="1975" y="508"/>
                </a:cubicBezTo>
                <a:cubicBezTo>
                  <a:pt x="2023" y="472"/>
                  <a:pt x="2060" y="439"/>
                  <a:pt x="2103" y="400"/>
                </a:cubicBezTo>
                <a:cubicBezTo>
                  <a:pt x="2146" y="361"/>
                  <a:pt x="2192" y="321"/>
                  <a:pt x="2235" y="274"/>
                </a:cubicBezTo>
                <a:cubicBezTo>
                  <a:pt x="2278" y="227"/>
                  <a:pt x="2329" y="164"/>
                  <a:pt x="2364" y="118"/>
                </a:cubicBezTo>
                <a:cubicBezTo>
                  <a:pt x="2399" y="72"/>
                  <a:pt x="2427" y="25"/>
                  <a:pt x="2444" y="0"/>
                </a:cubicBez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3203575" y="3933825"/>
            <a:ext cx="2476500" cy="1009650"/>
          </a:xfrm>
          <a:custGeom>
            <a:avLst/>
            <a:gdLst>
              <a:gd name="T0" fmla="*/ 0 w 1755"/>
              <a:gd name="T1" fmla="*/ 2147483647 h 636"/>
              <a:gd name="T2" fmla="*/ 2147483647 w 1755"/>
              <a:gd name="T3" fmla="*/ 2147483647 h 636"/>
              <a:gd name="T4" fmla="*/ 2147483647 w 1755"/>
              <a:gd name="T5" fmla="*/ 2147483647 h 636"/>
              <a:gd name="T6" fmla="*/ 2147483647 w 1755"/>
              <a:gd name="T7" fmla="*/ 2147483647 h 636"/>
              <a:gd name="T8" fmla="*/ 2147483647 w 1755"/>
              <a:gd name="T9" fmla="*/ 2147483647 h 636"/>
              <a:gd name="T10" fmla="*/ 2147483647 w 1755"/>
              <a:gd name="T11" fmla="*/ 2147483647 h 636"/>
              <a:gd name="T12" fmla="*/ 2147483647 w 1755"/>
              <a:gd name="T13" fmla="*/ 2147483647 h 636"/>
              <a:gd name="T14" fmla="*/ 2147483647 w 1755"/>
              <a:gd name="T15" fmla="*/ 2147483647 h 636"/>
              <a:gd name="T16" fmla="*/ 2147483647 w 1755"/>
              <a:gd name="T17" fmla="*/ 2147483647 h 636"/>
              <a:gd name="T18" fmla="*/ 2147483647 w 1755"/>
              <a:gd name="T19" fmla="*/ 2147483647 h 636"/>
              <a:gd name="T20" fmla="*/ 2147483647 w 1755"/>
              <a:gd name="T21" fmla="*/ 0 h 6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636"/>
              <a:gd name="T35" fmla="*/ 1755 w 1755"/>
              <a:gd name="T36" fmla="*/ 636 h 6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636">
                <a:moveTo>
                  <a:pt x="0" y="577"/>
                </a:moveTo>
                <a:cubicBezTo>
                  <a:pt x="44" y="592"/>
                  <a:pt x="88" y="607"/>
                  <a:pt x="150" y="616"/>
                </a:cubicBezTo>
                <a:cubicBezTo>
                  <a:pt x="212" y="625"/>
                  <a:pt x="297" y="636"/>
                  <a:pt x="375" y="634"/>
                </a:cubicBezTo>
                <a:cubicBezTo>
                  <a:pt x="453" y="632"/>
                  <a:pt x="543" y="618"/>
                  <a:pt x="618" y="607"/>
                </a:cubicBezTo>
                <a:cubicBezTo>
                  <a:pt x="693" y="596"/>
                  <a:pt x="765" y="582"/>
                  <a:pt x="828" y="565"/>
                </a:cubicBezTo>
                <a:cubicBezTo>
                  <a:pt x="891" y="548"/>
                  <a:pt x="935" y="527"/>
                  <a:pt x="996" y="502"/>
                </a:cubicBezTo>
                <a:cubicBezTo>
                  <a:pt x="1057" y="477"/>
                  <a:pt x="1134" y="445"/>
                  <a:pt x="1197" y="412"/>
                </a:cubicBezTo>
                <a:cubicBezTo>
                  <a:pt x="1260" y="379"/>
                  <a:pt x="1319" y="340"/>
                  <a:pt x="1374" y="304"/>
                </a:cubicBezTo>
                <a:cubicBezTo>
                  <a:pt x="1429" y="268"/>
                  <a:pt x="1475" y="236"/>
                  <a:pt x="1524" y="198"/>
                </a:cubicBezTo>
                <a:cubicBezTo>
                  <a:pt x="1573" y="160"/>
                  <a:pt x="1632" y="107"/>
                  <a:pt x="1670" y="74"/>
                </a:cubicBezTo>
                <a:cubicBezTo>
                  <a:pt x="1708" y="41"/>
                  <a:pt x="1737" y="15"/>
                  <a:pt x="1755" y="0"/>
                </a:cubicBez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681413" y="4149725"/>
            <a:ext cx="1193800" cy="458788"/>
          </a:xfrm>
          <a:custGeom>
            <a:avLst/>
            <a:gdLst>
              <a:gd name="T0" fmla="*/ 0 w 846"/>
              <a:gd name="T1" fmla="*/ 2147483647 h 289"/>
              <a:gd name="T2" fmla="*/ 2147483647 w 846"/>
              <a:gd name="T3" fmla="*/ 2147483647 h 289"/>
              <a:gd name="T4" fmla="*/ 2147483647 w 846"/>
              <a:gd name="T5" fmla="*/ 2147483647 h 289"/>
              <a:gd name="T6" fmla="*/ 2147483647 w 846"/>
              <a:gd name="T7" fmla="*/ 2147483647 h 289"/>
              <a:gd name="T8" fmla="*/ 2147483647 w 846"/>
              <a:gd name="T9" fmla="*/ 2147483647 h 289"/>
              <a:gd name="T10" fmla="*/ 2147483647 w 846"/>
              <a:gd name="T11" fmla="*/ 2147483647 h 289"/>
              <a:gd name="T12" fmla="*/ 2147483647 w 846"/>
              <a:gd name="T13" fmla="*/ 2147483647 h 289"/>
              <a:gd name="T14" fmla="*/ 2147483647 w 846"/>
              <a:gd name="T15" fmla="*/ 0 h 28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46"/>
              <a:gd name="T25" fmla="*/ 0 h 289"/>
              <a:gd name="T26" fmla="*/ 846 w 846"/>
              <a:gd name="T27" fmla="*/ 289 h 28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46" h="289">
                <a:moveTo>
                  <a:pt x="0" y="262"/>
                </a:moveTo>
                <a:cubicBezTo>
                  <a:pt x="40" y="272"/>
                  <a:pt x="80" y="283"/>
                  <a:pt x="120" y="286"/>
                </a:cubicBezTo>
                <a:cubicBezTo>
                  <a:pt x="160" y="289"/>
                  <a:pt x="200" y="285"/>
                  <a:pt x="243" y="280"/>
                </a:cubicBezTo>
                <a:cubicBezTo>
                  <a:pt x="286" y="275"/>
                  <a:pt x="337" y="266"/>
                  <a:pt x="381" y="256"/>
                </a:cubicBezTo>
                <a:cubicBezTo>
                  <a:pt x="425" y="246"/>
                  <a:pt x="465" y="234"/>
                  <a:pt x="507" y="217"/>
                </a:cubicBezTo>
                <a:cubicBezTo>
                  <a:pt x="549" y="200"/>
                  <a:pt x="594" y="178"/>
                  <a:pt x="636" y="154"/>
                </a:cubicBezTo>
                <a:cubicBezTo>
                  <a:pt x="678" y="130"/>
                  <a:pt x="724" y="99"/>
                  <a:pt x="759" y="73"/>
                </a:cubicBezTo>
                <a:cubicBezTo>
                  <a:pt x="794" y="47"/>
                  <a:pt x="828" y="15"/>
                  <a:pt x="846" y="0"/>
                </a:cubicBez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3922713" y="4868863"/>
            <a:ext cx="80962" cy="6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3914775" y="4510088"/>
            <a:ext cx="109538" cy="120650"/>
          </a:xfrm>
          <a:custGeom>
            <a:avLst/>
            <a:gdLst>
              <a:gd name="T0" fmla="*/ 2147483647 w 78"/>
              <a:gd name="T1" fmla="*/ 0 h 76"/>
              <a:gd name="T2" fmla="*/ 0 w 78"/>
              <a:gd name="T3" fmla="*/ 2147483647 h 76"/>
              <a:gd name="T4" fmla="*/ 2147483647 w 78"/>
              <a:gd name="T5" fmla="*/ 2147483647 h 76"/>
              <a:gd name="T6" fmla="*/ 0 60000 65536"/>
              <a:gd name="T7" fmla="*/ 0 60000 65536"/>
              <a:gd name="T8" fmla="*/ 0 60000 65536"/>
              <a:gd name="T9" fmla="*/ 0 w 78"/>
              <a:gd name="T10" fmla="*/ 0 h 76"/>
              <a:gd name="T11" fmla="*/ 78 w 78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76">
                <a:moveTo>
                  <a:pt x="69" y="0"/>
                </a:moveTo>
                <a:lnTo>
                  <a:pt x="0" y="46"/>
                </a:lnTo>
                <a:lnTo>
                  <a:pt x="78" y="76"/>
                </a:ln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3940175" y="5229225"/>
            <a:ext cx="109538" cy="120650"/>
          </a:xfrm>
          <a:custGeom>
            <a:avLst/>
            <a:gdLst>
              <a:gd name="T0" fmla="*/ 2147483647 w 78"/>
              <a:gd name="T1" fmla="*/ 0 h 76"/>
              <a:gd name="T2" fmla="*/ 0 w 78"/>
              <a:gd name="T3" fmla="*/ 2147483647 h 76"/>
              <a:gd name="T4" fmla="*/ 2147483647 w 78"/>
              <a:gd name="T5" fmla="*/ 2147483647 h 76"/>
              <a:gd name="T6" fmla="*/ 0 60000 65536"/>
              <a:gd name="T7" fmla="*/ 0 60000 65536"/>
              <a:gd name="T8" fmla="*/ 0 60000 65536"/>
              <a:gd name="T9" fmla="*/ 0 w 78"/>
              <a:gd name="T10" fmla="*/ 0 h 76"/>
              <a:gd name="T11" fmla="*/ 78 w 78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76">
                <a:moveTo>
                  <a:pt x="69" y="0"/>
                </a:moveTo>
                <a:lnTo>
                  <a:pt x="0" y="46"/>
                </a:lnTo>
                <a:lnTo>
                  <a:pt x="78" y="76"/>
                </a:ln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3973513" y="5518150"/>
            <a:ext cx="111125" cy="120650"/>
          </a:xfrm>
          <a:custGeom>
            <a:avLst/>
            <a:gdLst>
              <a:gd name="T0" fmla="*/ 2147483647 w 78"/>
              <a:gd name="T1" fmla="*/ 0 h 76"/>
              <a:gd name="T2" fmla="*/ 0 w 78"/>
              <a:gd name="T3" fmla="*/ 2147483647 h 76"/>
              <a:gd name="T4" fmla="*/ 2147483647 w 78"/>
              <a:gd name="T5" fmla="*/ 2147483647 h 76"/>
              <a:gd name="T6" fmla="*/ 0 60000 65536"/>
              <a:gd name="T7" fmla="*/ 0 60000 65536"/>
              <a:gd name="T8" fmla="*/ 0 60000 65536"/>
              <a:gd name="T9" fmla="*/ 0 w 78"/>
              <a:gd name="T10" fmla="*/ 0 h 76"/>
              <a:gd name="T11" fmla="*/ 78 w 78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76">
                <a:moveTo>
                  <a:pt x="69" y="0"/>
                </a:moveTo>
                <a:lnTo>
                  <a:pt x="0" y="46"/>
                </a:lnTo>
                <a:lnTo>
                  <a:pt x="78" y="76"/>
                </a:ln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4010025" y="6521450"/>
            <a:ext cx="111125" cy="120650"/>
          </a:xfrm>
          <a:custGeom>
            <a:avLst/>
            <a:gdLst>
              <a:gd name="T0" fmla="*/ 2147483647 w 78"/>
              <a:gd name="T1" fmla="*/ 0 h 76"/>
              <a:gd name="T2" fmla="*/ 0 w 78"/>
              <a:gd name="T3" fmla="*/ 2147483647 h 76"/>
              <a:gd name="T4" fmla="*/ 2147483647 w 78"/>
              <a:gd name="T5" fmla="*/ 2147483647 h 76"/>
              <a:gd name="T6" fmla="*/ 0 60000 65536"/>
              <a:gd name="T7" fmla="*/ 0 60000 65536"/>
              <a:gd name="T8" fmla="*/ 0 60000 65536"/>
              <a:gd name="T9" fmla="*/ 0 w 78"/>
              <a:gd name="T10" fmla="*/ 0 h 76"/>
              <a:gd name="T11" fmla="*/ 78 w 78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76">
                <a:moveTo>
                  <a:pt x="69" y="0"/>
                </a:moveTo>
                <a:lnTo>
                  <a:pt x="0" y="46"/>
                </a:lnTo>
                <a:lnTo>
                  <a:pt x="78" y="76"/>
                </a:ln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4103688" y="6451600"/>
            <a:ext cx="109537" cy="120650"/>
          </a:xfrm>
          <a:custGeom>
            <a:avLst/>
            <a:gdLst>
              <a:gd name="T0" fmla="*/ 2147483647 w 78"/>
              <a:gd name="T1" fmla="*/ 0 h 76"/>
              <a:gd name="T2" fmla="*/ 0 w 78"/>
              <a:gd name="T3" fmla="*/ 2147483647 h 76"/>
              <a:gd name="T4" fmla="*/ 2147483647 w 78"/>
              <a:gd name="T5" fmla="*/ 2147483647 h 76"/>
              <a:gd name="T6" fmla="*/ 0 60000 65536"/>
              <a:gd name="T7" fmla="*/ 0 60000 65536"/>
              <a:gd name="T8" fmla="*/ 0 60000 65536"/>
              <a:gd name="T9" fmla="*/ 0 w 78"/>
              <a:gd name="T10" fmla="*/ 0 h 76"/>
              <a:gd name="T11" fmla="*/ 78 w 78"/>
              <a:gd name="T12" fmla="*/ 76 h 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" h="76">
                <a:moveTo>
                  <a:pt x="69" y="0"/>
                </a:moveTo>
                <a:lnTo>
                  <a:pt x="0" y="46"/>
                </a:lnTo>
                <a:lnTo>
                  <a:pt x="78" y="76"/>
                </a:lnTo>
              </a:path>
            </a:pathLst>
          </a:custGeom>
          <a:noFill/>
          <a:ln w="28575">
            <a:solidFill>
              <a:srgbClr val="00458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4329113" y="2781300"/>
            <a:ext cx="0" cy="3111500"/>
          </a:xfrm>
          <a:prstGeom prst="line">
            <a:avLst/>
          </a:prstGeom>
          <a:noFill/>
          <a:ln w="28575">
            <a:solidFill>
              <a:srgbClr val="E4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969963" y="5876925"/>
            <a:ext cx="74041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7164388" y="2205038"/>
            <a:ext cx="11525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s-IS" sz="2400"/>
              <a:t>climate</a:t>
            </a:r>
            <a:endParaRPr lang="en-US" sz="2400"/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5867400" y="2965450"/>
            <a:ext cx="1152525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s-IS" sz="2400"/>
              <a:t>mass balance</a:t>
            </a:r>
            <a:endParaRPr lang="en-US" sz="2400"/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 flipH="1">
            <a:off x="7092950" y="2317750"/>
            <a:ext cx="647700" cy="863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 flipH="1">
            <a:off x="5219700" y="3789363"/>
            <a:ext cx="647700" cy="863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827088" y="4549775"/>
            <a:ext cx="15827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chemeClr val="tx2"/>
                </a:solidFill>
                <a:latin typeface="Arial" charset="0"/>
              </a:rPr>
              <a:t>response</a:t>
            </a:r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2843213" y="3686175"/>
            <a:ext cx="3449637" cy="1427163"/>
          </a:xfrm>
          <a:custGeom>
            <a:avLst/>
            <a:gdLst>
              <a:gd name="T0" fmla="*/ 0 w 2444"/>
              <a:gd name="T1" fmla="*/ 2147483647 h 899"/>
              <a:gd name="T2" fmla="*/ 2147483647 w 2444"/>
              <a:gd name="T3" fmla="*/ 2147483647 h 899"/>
              <a:gd name="T4" fmla="*/ 2147483647 w 2444"/>
              <a:gd name="T5" fmla="*/ 2147483647 h 899"/>
              <a:gd name="T6" fmla="*/ 2147483647 w 2444"/>
              <a:gd name="T7" fmla="*/ 2147483647 h 899"/>
              <a:gd name="T8" fmla="*/ 2147483647 w 2444"/>
              <a:gd name="T9" fmla="*/ 2147483647 h 899"/>
              <a:gd name="T10" fmla="*/ 2147483647 w 2444"/>
              <a:gd name="T11" fmla="*/ 2147483647 h 899"/>
              <a:gd name="T12" fmla="*/ 2147483647 w 2444"/>
              <a:gd name="T13" fmla="*/ 2147483647 h 899"/>
              <a:gd name="T14" fmla="*/ 2147483647 w 2444"/>
              <a:gd name="T15" fmla="*/ 2147483647 h 899"/>
              <a:gd name="T16" fmla="*/ 2147483647 w 2444"/>
              <a:gd name="T17" fmla="*/ 2147483647 h 899"/>
              <a:gd name="T18" fmla="*/ 2147483647 w 2444"/>
              <a:gd name="T19" fmla="*/ 2147483647 h 899"/>
              <a:gd name="T20" fmla="*/ 2147483647 w 2444"/>
              <a:gd name="T21" fmla="*/ 2147483647 h 899"/>
              <a:gd name="T22" fmla="*/ 2147483647 w 2444"/>
              <a:gd name="T23" fmla="*/ 2147483647 h 899"/>
              <a:gd name="T24" fmla="*/ 2147483647 w 2444"/>
              <a:gd name="T25" fmla="*/ 0 h 8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44"/>
              <a:gd name="T40" fmla="*/ 0 h 899"/>
              <a:gd name="T41" fmla="*/ 2444 w 2444"/>
              <a:gd name="T42" fmla="*/ 899 h 89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44" h="899">
                <a:moveTo>
                  <a:pt x="0" y="820"/>
                </a:moveTo>
                <a:cubicBezTo>
                  <a:pt x="50" y="833"/>
                  <a:pt x="102" y="849"/>
                  <a:pt x="171" y="859"/>
                </a:cubicBezTo>
                <a:cubicBezTo>
                  <a:pt x="240" y="869"/>
                  <a:pt x="333" y="877"/>
                  <a:pt x="414" y="883"/>
                </a:cubicBezTo>
                <a:cubicBezTo>
                  <a:pt x="495" y="889"/>
                  <a:pt x="571" y="897"/>
                  <a:pt x="657" y="898"/>
                </a:cubicBezTo>
                <a:cubicBezTo>
                  <a:pt x="743" y="899"/>
                  <a:pt x="836" y="898"/>
                  <a:pt x="930" y="889"/>
                </a:cubicBezTo>
                <a:cubicBezTo>
                  <a:pt x="1024" y="880"/>
                  <a:pt x="1128" y="864"/>
                  <a:pt x="1224" y="844"/>
                </a:cubicBezTo>
                <a:cubicBezTo>
                  <a:pt x="1320" y="824"/>
                  <a:pt x="1411" y="804"/>
                  <a:pt x="1509" y="766"/>
                </a:cubicBezTo>
                <a:cubicBezTo>
                  <a:pt x="1607" y="728"/>
                  <a:pt x="1737" y="662"/>
                  <a:pt x="1815" y="619"/>
                </a:cubicBezTo>
                <a:cubicBezTo>
                  <a:pt x="1893" y="576"/>
                  <a:pt x="1927" y="544"/>
                  <a:pt x="1975" y="508"/>
                </a:cubicBezTo>
                <a:cubicBezTo>
                  <a:pt x="2023" y="472"/>
                  <a:pt x="2060" y="439"/>
                  <a:pt x="2103" y="400"/>
                </a:cubicBezTo>
                <a:cubicBezTo>
                  <a:pt x="2146" y="361"/>
                  <a:pt x="2192" y="321"/>
                  <a:pt x="2235" y="274"/>
                </a:cubicBezTo>
                <a:cubicBezTo>
                  <a:pt x="2278" y="227"/>
                  <a:pt x="2329" y="164"/>
                  <a:pt x="2364" y="118"/>
                </a:cubicBezTo>
                <a:cubicBezTo>
                  <a:pt x="2399" y="72"/>
                  <a:pt x="2427" y="25"/>
                  <a:pt x="2444" y="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 rot="19856769">
            <a:off x="3924300" y="4694238"/>
            <a:ext cx="13096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s-IS" sz="2400" b="1">
                <a:solidFill>
                  <a:schemeClr val="accent2"/>
                </a:solidFill>
              </a:rPr>
              <a:t> ice flow</a:t>
            </a:r>
            <a:endParaRPr lang="en-GB" sz="2400" b="1">
              <a:solidFill>
                <a:schemeClr val="accent2"/>
              </a:solidFill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02964" y="1628800"/>
            <a:ext cx="38369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s-IS" sz="2400" b="1" dirty="0">
                <a:solidFill>
                  <a:srgbClr val="3333FF"/>
                </a:solidFill>
                <a:latin typeface="Arial" charset="0"/>
                <a:sym typeface="Math B" charset="0"/>
              </a:rPr>
              <a:t>Describe dynamically the response of a glacier to changes and variability in climate conditions</a:t>
            </a:r>
            <a:endParaRPr lang="en-GB" sz="2400" b="1" dirty="0">
              <a:solidFill>
                <a:srgbClr val="3333FF"/>
              </a:solidFill>
              <a:latin typeface="Arial" charset="0"/>
              <a:sym typeface="Math B" charset="0"/>
            </a:endParaRPr>
          </a:p>
        </p:txBody>
      </p:sp>
      <p:pic>
        <p:nvPicPr>
          <p:cNvPr id="31" name="Picture 35" descr="scenari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913"/>
            <a:ext cx="3932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2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36" name="Picture 3" descr="C:\Users\fp\Downloads\sitelogo-e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6018879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1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fsjökull1990-2100.jpg"/>
          <p:cNvPicPr>
            <a:picLocks noChangeAspect="1" noChangeArrowheads="1"/>
          </p:cNvPicPr>
          <p:nvPr/>
        </p:nvPicPr>
        <p:blipFill>
          <a:blip r:embed="rId2" cstate="print"/>
          <a:srcRect l="5901" t="18500" r="12201" b="39500"/>
          <a:stretch>
            <a:fillRect/>
          </a:stretch>
        </p:blipFill>
        <p:spPr bwMode="auto">
          <a:xfrm>
            <a:off x="827584" y="1340768"/>
            <a:ext cx="73152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87624" y="5157192"/>
            <a:ext cx="66967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600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endParaRPr lang="is-IS" sz="1600" b="1" dirty="0">
              <a:solidFill>
                <a:srgbClr val="0000FF"/>
              </a:solidFill>
              <a:latin typeface="Arial" pitchFamily="34" charset="0"/>
            </a:endParaRPr>
          </a:p>
          <a:p>
            <a:r>
              <a:rPr lang="is-IS" sz="1600" b="1" dirty="0" smtClean="0">
                <a:solidFill>
                  <a:srgbClr val="0000FF"/>
                </a:solidFill>
                <a:latin typeface="Arial" pitchFamily="34" charset="0"/>
              </a:rPr>
              <a:t>Hofsjökull diameter 2010: </a:t>
            </a:r>
            <a:r>
              <a:rPr lang="is-IS" sz="1600" b="1" dirty="0">
                <a:latin typeface="Arial" pitchFamily="34" charset="0"/>
              </a:rPr>
              <a:t>40 km</a:t>
            </a:r>
            <a:r>
              <a:rPr lang="is-IS" sz="1600" b="1" dirty="0">
                <a:solidFill>
                  <a:srgbClr val="0000FF"/>
                </a:solidFill>
                <a:latin typeface="Arial" pitchFamily="34" charset="0"/>
              </a:rPr>
              <a:t>. </a:t>
            </a:r>
            <a:r>
              <a:rPr lang="is-IS" sz="1600" b="1" dirty="0" smtClean="0">
                <a:solidFill>
                  <a:srgbClr val="0000FF"/>
                </a:solidFill>
                <a:latin typeface="Arial" pitchFamily="34" charset="0"/>
              </a:rPr>
              <a:t> Area: </a:t>
            </a:r>
            <a:r>
              <a:rPr lang="is-IS" sz="1600" b="1" dirty="0">
                <a:latin typeface="Arial" pitchFamily="34" charset="0"/>
              </a:rPr>
              <a:t>850 km</a:t>
            </a:r>
            <a:r>
              <a:rPr lang="is-IS" sz="1600" b="1" baseline="30000" dirty="0">
                <a:latin typeface="Arial" pitchFamily="34" charset="0"/>
              </a:rPr>
              <a:t>2</a:t>
            </a:r>
            <a:r>
              <a:rPr lang="is-IS" sz="1600" b="1" dirty="0">
                <a:solidFill>
                  <a:srgbClr val="0000FF"/>
                </a:solidFill>
                <a:latin typeface="Arial" pitchFamily="34" charset="0"/>
              </a:rPr>
              <a:t>. </a:t>
            </a:r>
            <a:r>
              <a:rPr lang="is-IS" sz="1600" b="1" dirty="0" smtClean="0">
                <a:solidFill>
                  <a:srgbClr val="0000FF"/>
                </a:solidFill>
                <a:latin typeface="Arial" pitchFamily="34" charset="0"/>
              </a:rPr>
              <a:t>Volume: </a:t>
            </a:r>
            <a:r>
              <a:rPr lang="is-IS" sz="1600" b="1" dirty="0">
                <a:latin typeface="Arial" pitchFamily="34" charset="0"/>
              </a:rPr>
              <a:t>200 km</a:t>
            </a:r>
            <a:r>
              <a:rPr lang="is-IS" sz="1600" b="1" baseline="30000" dirty="0">
                <a:latin typeface="Arial" pitchFamily="34" charset="0"/>
              </a:rPr>
              <a:t>3</a:t>
            </a:r>
            <a:r>
              <a:rPr lang="is-IS" sz="1600" b="1" dirty="0">
                <a:solidFill>
                  <a:srgbClr val="0000FF"/>
                </a:solidFill>
                <a:latin typeface="Arial" pitchFamily="34" charset="0"/>
              </a:rPr>
              <a:t>.  </a:t>
            </a:r>
            <a:endParaRPr lang="en-US" sz="16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584" y="404664"/>
            <a:ext cx="75954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>
                <a:solidFill>
                  <a:srgbClr val="0000FF"/>
                </a:solidFill>
                <a:latin typeface="Arial" pitchFamily="34" charset="0"/>
              </a:rPr>
              <a:t>Projected downwasting of Hofsjökull during the </a:t>
            </a:r>
            <a:r>
              <a:rPr lang="is-IS" sz="2000" b="1" dirty="0">
                <a:solidFill>
                  <a:srgbClr val="0000FF"/>
                </a:solidFill>
                <a:latin typeface="Arial" pitchFamily="34" charset="0"/>
              </a:rPr>
              <a:t>21. </a:t>
            </a:r>
            <a:r>
              <a:rPr lang="is-IS" sz="2000" b="1" dirty="0" smtClean="0">
                <a:solidFill>
                  <a:srgbClr val="0000FF"/>
                </a:solidFill>
                <a:latin typeface="Arial" pitchFamily="34" charset="0"/>
              </a:rPr>
              <a:t>century,</a:t>
            </a:r>
          </a:p>
          <a:p>
            <a:r>
              <a:rPr lang="en-US" sz="2000" b="1" dirty="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is-IS" sz="2000" b="1" dirty="0" smtClean="0">
                <a:solidFill>
                  <a:srgbClr val="0000FF"/>
                </a:solidFill>
                <a:latin typeface="Arial" pitchFamily="34" charset="0"/>
              </a:rPr>
              <a:t>mploying IPCC scenarios downscaled for the Nordic region.</a:t>
            </a:r>
            <a:endParaRPr lang="is-IS" sz="2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664" y="4293096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FF0000"/>
                </a:solidFill>
                <a:latin typeface="Arial" pitchFamily="34" charset="0"/>
              </a:rPr>
              <a:t>1990</a:t>
            </a:r>
            <a:endParaRPr 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67944" y="4293096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FF0000"/>
                </a:solidFill>
                <a:latin typeface="Arial" pitchFamily="34" charset="0"/>
              </a:rPr>
              <a:t>2050</a:t>
            </a:r>
            <a:endParaRPr 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4208" y="4293096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FF0000"/>
                </a:solidFill>
                <a:latin typeface="Arial" pitchFamily="34" charset="0"/>
              </a:rPr>
              <a:t>2100</a:t>
            </a:r>
            <a:endParaRPr 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7544" y="4725144"/>
            <a:ext cx="67651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sz="2000" b="1" dirty="0" smtClean="0">
                <a:latin typeface="Arial" pitchFamily="34" charset="0"/>
              </a:rPr>
              <a:t>Volume  100</a:t>
            </a:r>
            <a:r>
              <a:rPr lang="is-IS" sz="2000" b="1" dirty="0">
                <a:latin typeface="Arial" pitchFamily="34" charset="0"/>
              </a:rPr>
              <a:t>%                          80%                            </a:t>
            </a:r>
            <a:r>
              <a:rPr lang="is-IS" sz="2000" b="1" dirty="0" smtClean="0">
                <a:latin typeface="Arial" pitchFamily="34" charset="0"/>
              </a:rPr>
              <a:t>40</a:t>
            </a:r>
            <a:r>
              <a:rPr lang="is-IS" sz="2000" b="1" dirty="0">
                <a:latin typeface="Arial" pitchFamily="34" charset="0"/>
              </a:rPr>
              <a:t>%</a:t>
            </a:r>
            <a:endParaRPr lang="en-US" sz="2000" b="1" dirty="0">
              <a:latin typeface="Arial" pitchFamily="34" charset="0"/>
            </a:endParaRPr>
          </a:p>
        </p:txBody>
      </p:sp>
      <p:grpSp>
        <p:nvGrpSpPr>
          <p:cNvPr id="9" name="Group 32"/>
          <p:cNvGrpSpPr>
            <a:grpSpLocks noChangeAspect="1"/>
          </p:cNvGrpSpPr>
          <p:nvPr/>
        </p:nvGrpSpPr>
        <p:grpSpPr bwMode="auto">
          <a:xfrm>
            <a:off x="32146" y="5877272"/>
            <a:ext cx="3387726" cy="947738"/>
            <a:chOff x="-11113" y="4797152"/>
            <a:chExt cx="6048360" cy="1693540"/>
          </a:xfrm>
        </p:grpSpPr>
        <p:pic>
          <p:nvPicPr>
            <p:cNvPr id="10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797152"/>
              <a:ext cx="6048360" cy="169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763149" y="5645341"/>
              <a:ext cx="3222578" cy="431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35"/>
            <p:cNvSpPr txBox="1">
              <a:spLocks noChangeArrowheads="1"/>
            </p:cNvSpPr>
            <p:nvPr/>
          </p:nvSpPr>
          <p:spPr bwMode="auto">
            <a:xfrm>
              <a:off x="1665515" y="5651956"/>
              <a:ext cx="4036707" cy="43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s-IS" sz="1000">
                  <a:solidFill>
                    <a:srgbClr val="FF3300"/>
                  </a:solidFill>
                  <a:latin typeface="Arial Rounded MT Bold" charset="0"/>
                  <a:ea typeface="SimSun" charset="0"/>
                  <a:cs typeface="SimSun" charset="0"/>
                </a:rPr>
                <a:t>INSTITUTE OF EARTH SCIENCES</a:t>
              </a:r>
              <a:endParaRPr lang="en-US" sz="1000">
                <a:solidFill>
                  <a:srgbClr val="FF3300"/>
                </a:solidFill>
                <a:latin typeface="Arial Rounded MT Bold" charset="0"/>
                <a:ea typeface="SimSun" charset="0"/>
                <a:cs typeface="SimSun" charset="0"/>
              </a:endParaRPr>
            </a:p>
          </p:txBody>
        </p:sp>
      </p:grpSp>
      <p:pic>
        <p:nvPicPr>
          <p:cNvPr id="13" name="Picture 3" descr="C:\Users\fp\Downloads\sitelogo-e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6018879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97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58881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Potential contribution to the Global </a:t>
            </a:r>
            <a:r>
              <a:rPr lang="en-US" b="1" dirty="0" err="1"/>
              <a:t>Cryosphere</a:t>
            </a:r>
            <a:r>
              <a:rPr lang="en-US" b="1" dirty="0"/>
              <a:t> Watch:</a:t>
            </a:r>
            <a:endParaRPr lang="en-US" dirty="0"/>
          </a:p>
          <a:p>
            <a:endParaRPr lang="en-US" sz="1200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</a:rPr>
              <a:t>IMO now operates 200 </a:t>
            </a:r>
            <a:r>
              <a:rPr lang="en-US" sz="1600" b="1" dirty="0">
                <a:solidFill>
                  <a:srgbClr val="3333FF"/>
                </a:solidFill>
              </a:rPr>
              <a:t>weather stations </a:t>
            </a:r>
            <a:r>
              <a:rPr lang="en-US" sz="1600" b="1" dirty="0" smtClean="0">
                <a:solidFill>
                  <a:srgbClr val="3333FF"/>
                </a:solidFill>
              </a:rPr>
              <a:t>in </a:t>
            </a:r>
            <a:r>
              <a:rPr lang="en-US" sz="1600" b="1" dirty="0">
                <a:solidFill>
                  <a:srgbClr val="3333FF"/>
                </a:solidFill>
              </a:rPr>
              <a:t>Iceland </a:t>
            </a:r>
            <a:r>
              <a:rPr lang="en-US" sz="1600" b="1" dirty="0" smtClean="0">
                <a:solidFill>
                  <a:srgbClr val="3333FF"/>
                </a:solidFill>
              </a:rPr>
              <a:t>(20 </a:t>
            </a:r>
            <a:r>
              <a:rPr lang="en-US" sz="1600" b="1" dirty="0">
                <a:solidFill>
                  <a:srgbClr val="3333FF"/>
                </a:solidFill>
              </a:rPr>
              <a:t>manned, snow conditions </a:t>
            </a:r>
            <a:endParaRPr lang="en-US" sz="1600" b="1" dirty="0">
              <a:solidFill>
                <a:srgbClr val="3333FF"/>
              </a:solidFill>
            </a:endParaRPr>
          </a:p>
          <a:p>
            <a:pPr lvl="0"/>
            <a:r>
              <a:rPr lang="en-US" sz="1600" b="1" dirty="0" smtClean="0">
                <a:solidFill>
                  <a:srgbClr val="3333FF"/>
                </a:solidFill>
              </a:rPr>
              <a:t>      are </a:t>
            </a:r>
            <a:r>
              <a:rPr lang="en-US" sz="1600" b="1" dirty="0">
                <a:solidFill>
                  <a:srgbClr val="3333FF"/>
                </a:solidFill>
              </a:rPr>
              <a:t>regularly monitored at several stations</a:t>
            </a:r>
            <a:r>
              <a:rPr lang="en-US" sz="1600" b="1" dirty="0" smtClean="0">
                <a:solidFill>
                  <a:srgbClr val="3333FF"/>
                </a:solidFill>
              </a:rPr>
              <a:t>).</a:t>
            </a:r>
            <a:endParaRPr lang="en-US" sz="1600" b="1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3333FF"/>
                </a:solidFill>
              </a:rPr>
              <a:t>140 </a:t>
            </a:r>
            <a:r>
              <a:rPr lang="en-US" sz="1600" b="1" dirty="0">
                <a:solidFill>
                  <a:srgbClr val="3333FF"/>
                </a:solidFill>
              </a:rPr>
              <a:t>hydrometric </a:t>
            </a:r>
            <a:r>
              <a:rPr lang="en-US" sz="1600" b="1" dirty="0" smtClean="0">
                <a:solidFill>
                  <a:srgbClr val="3333FF"/>
                </a:solidFill>
              </a:rPr>
              <a:t>stations, many of them at glacial </a:t>
            </a:r>
            <a:r>
              <a:rPr lang="en-US" sz="1600" b="1" dirty="0">
                <a:solidFill>
                  <a:srgbClr val="3333FF"/>
                </a:solidFill>
              </a:rPr>
              <a:t>rivers</a:t>
            </a:r>
            <a:r>
              <a:rPr lang="en-US" sz="1600" b="1" dirty="0" smtClean="0">
                <a:solidFill>
                  <a:srgbClr val="3333FF"/>
                </a:solidFill>
              </a:rPr>
              <a:t>.</a:t>
            </a:r>
            <a:endParaRPr lang="en-US" sz="1600" b="1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FF"/>
                </a:solidFill>
              </a:rPr>
              <a:t>Increasing weight of remote sensing: Snow extent, sea-ice conditions, glacier changes</a:t>
            </a:r>
            <a:r>
              <a:rPr lang="en-US" sz="1600" b="1" dirty="0" smtClean="0">
                <a:solidFill>
                  <a:srgbClr val="3333FF"/>
                </a:solidFill>
              </a:rPr>
              <a:t>.</a:t>
            </a:r>
            <a:endParaRPr lang="en-US" sz="1600" b="1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FF"/>
                </a:solidFill>
              </a:rPr>
              <a:t>Several GPS stations and seismic stations in operation by IES and IMO that record </a:t>
            </a:r>
            <a:r>
              <a:rPr lang="en-US" sz="1600" b="1" dirty="0" smtClean="0">
                <a:solidFill>
                  <a:srgbClr val="3333FF"/>
                </a:solidFill>
              </a:rPr>
              <a:t>events </a:t>
            </a:r>
            <a:r>
              <a:rPr lang="en-US" sz="1600" b="1" dirty="0">
                <a:solidFill>
                  <a:srgbClr val="3333FF"/>
                </a:solidFill>
              </a:rPr>
              <a:t>and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lvl="0"/>
            <a:r>
              <a:rPr lang="en-US" sz="1600" b="1" dirty="0">
                <a:solidFill>
                  <a:srgbClr val="3333FF"/>
                </a:solidFill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</a:rPr>
              <a:t>     changes </a:t>
            </a:r>
            <a:r>
              <a:rPr lang="en-US" sz="1600" b="1" dirty="0">
                <a:solidFill>
                  <a:srgbClr val="3333FF"/>
                </a:solidFill>
              </a:rPr>
              <a:t>that are partly due to changes in the </a:t>
            </a:r>
            <a:r>
              <a:rPr lang="en-US" sz="1600" b="1" dirty="0" err="1">
                <a:solidFill>
                  <a:srgbClr val="3333FF"/>
                </a:solidFill>
              </a:rPr>
              <a:t>cryosphere</a:t>
            </a:r>
            <a:r>
              <a:rPr lang="en-US" sz="1600" b="1" dirty="0">
                <a:solidFill>
                  <a:srgbClr val="3333FF"/>
                </a:solidFill>
              </a:rPr>
              <a:t>, e.g. </a:t>
            </a:r>
            <a:r>
              <a:rPr lang="en-US" sz="1600" b="1" dirty="0" err="1">
                <a:solidFill>
                  <a:srgbClr val="3333FF"/>
                </a:solidFill>
              </a:rPr>
              <a:t>isostatic</a:t>
            </a:r>
            <a:r>
              <a:rPr lang="en-US" sz="1600" b="1" dirty="0">
                <a:solidFill>
                  <a:srgbClr val="3333FF"/>
                </a:solidFill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</a:rPr>
              <a:t>uplift </a:t>
            </a:r>
            <a:r>
              <a:rPr lang="en-US" sz="1600" b="1" dirty="0">
                <a:solidFill>
                  <a:srgbClr val="3333FF"/>
                </a:solidFill>
              </a:rPr>
              <a:t>due to decreasing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lvl="0"/>
            <a:r>
              <a:rPr lang="en-US" sz="1600" b="1" dirty="0">
                <a:solidFill>
                  <a:srgbClr val="3333FF"/>
                </a:solidFill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</a:rPr>
              <a:t>     ice-cap </a:t>
            </a:r>
            <a:r>
              <a:rPr lang="en-US" sz="1600" b="1" dirty="0">
                <a:solidFill>
                  <a:srgbClr val="3333FF"/>
                </a:solidFill>
              </a:rPr>
              <a:t>load, vertical crust movements to do surges and </a:t>
            </a:r>
            <a:r>
              <a:rPr lang="en-US" sz="1600" b="1" dirty="0" smtClean="0">
                <a:solidFill>
                  <a:srgbClr val="3333FF"/>
                </a:solidFill>
              </a:rPr>
              <a:t>earthquakes </a:t>
            </a:r>
            <a:r>
              <a:rPr lang="en-US" sz="1600" b="1" dirty="0">
                <a:solidFill>
                  <a:srgbClr val="3333FF"/>
                </a:solidFill>
              </a:rPr>
              <a:t>due to </a:t>
            </a:r>
            <a:r>
              <a:rPr lang="en-US" sz="1600" b="1" dirty="0" err="1">
                <a:solidFill>
                  <a:srgbClr val="3333FF"/>
                </a:solidFill>
              </a:rPr>
              <a:t>jökulhlaups</a:t>
            </a:r>
            <a:r>
              <a:rPr lang="en-US" sz="1600" b="1" dirty="0">
                <a:solidFill>
                  <a:srgbClr val="3333FF"/>
                </a:solidFill>
              </a:rPr>
              <a:t>.</a:t>
            </a:r>
          </a:p>
          <a:p>
            <a:endParaRPr lang="en-US" sz="1200" dirty="0"/>
          </a:p>
          <a:p>
            <a:r>
              <a:rPr lang="en-US" dirty="0"/>
              <a:t>The monitoring of glaciers and ice caps is of a different nature than the monitoring of </a:t>
            </a:r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/>
              <a:t>other components of the </a:t>
            </a:r>
            <a:r>
              <a:rPr lang="en-US" dirty="0" err="1"/>
              <a:t>cryosphere</a:t>
            </a:r>
            <a:r>
              <a:rPr lang="en-US" dirty="0"/>
              <a:t>: </a:t>
            </a:r>
          </a:p>
          <a:p>
            <a:endParaRPr lang="en-US" sz="1200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FF"/>
                </a:solidFill>
              </a:rPr>
              <a:t>Ground-based mass balance studies require two visits to stake sites on a </a:t>
            </a:r>
            <a:r>
              <a:rPr lang="en-US" sz="1600" b="1" dirty="0" smtClean="0">
                <a:solidFill>
                  <a:srgbClr val="3333FF"/>
                </a:solidFill>
              </a:rPr>
              <a:t>glacier every </a:t>
            </a:r>
            <a:r>
              <a:rPr lang="en-US" sz="1600" b="1" dirty="0">
                <a:solidFill>
                  <a:srgbClr val="3333FF"/>
                </a:solidFill>
              </a:rPr>
              <a:t>year</a:t>
            </a:r>
            <a:r>
              <a:rPr lang="en-US" sz="1600" b="1" dirty="0" smtClean="0">
                <a:solidFill>
                  <a:srgbClr val="3333FF"/>
                </a:solidFill>
              </a:rPr>
              <a:t>.</a:t>
            </a:r>
            <a:endParaRPr lang="en-US" sz="1600" b="1" dirty="0">
              <a:solidFill>
                <a:srgbClr val="3333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FF"/>
                </a:solidFill>
              </a:rPr>
              <a:t>Monitoring of glacier volume changes encompassing entire glaciers requires aerial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pPr lvl="0"/>
            <a:r>
              <a:rPr lang="en-US" sz="1600" b="1" dirty="0">
                <a:solidFill>
                  <a:srgbClr val="3333FF"/>
                </a:solidFill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</a:rPr>
              <a:t>     campaigns </a:t>
            </a:r>
            <a:r>
              <a:rPr lang="en-US" sz="1600" b="1" dirty="0">
                <a:solidFill>
                  <a:srgbClr val="3333FF"/>
                </a:solidFill>
              </a:rPr>
              <a:t>or satellite measurements every 5-10 years</a:t>
            </a:r>
            <a:r>
              <a:rPr lang="en-US" sz="1600" b="1" dirty="0" smtClean="0">
                <a:solidFill>
                  <a:srgbClr val="3333FF"/>
                </a:solidFill>
              </a:rPr>
              <a:t>.</a:t>
            </a:r>
            <a:endParaRPr lang="en-US" sz="1600" b="1" dirty="0">
              <a:solidFill>
                <a:srgbClr val="3333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FF"/>
                </a:solidFill>
              </a:rPr>
              <a:t>In the future, the importance of airborne and </a:t>
            </a:r>
            <a:r>
              <a:rPr lang="en-US" sz="1600" b="1" dirty="0" err="1">
                <a:solidFill>
                  <a:srgbClr val="3333FF"/>
                </a:solidFill>
              </a:rPr>
              <a:t>spaceborne</a:t>
            </a:r>
            <a:r>
              <a:rPr lang="en-US" sz="1600" b="1" dirty="0">
                <a:solidFill>
                  <a:srgbClr val="3333FF"/>
                </a:solidFill>
              </a:rPr>
              <a:t> measurements of glacier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r>
              <a:rPr lang="en-US" sz="1600" b="1" dirty="0">
                <a:solidFill>
                  <a:srgbClr val="3333FF"/>
                </a:solidFill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</a:rPr>
              <a:t>     mass </a:t>
            </a:r>
            <a:r>
              <a:rPr lang="en-US" sz="1600" b="1" dirty="0">
                <a:solidFill>
                  <a:srgbClr val="3333FF"/>
                </a:solidFill>
              </a:rPr>
              <a:t>balance will increase, but the results must be supported by </a:t>
            </a:r>
            <a:r>
              <a:rPr lang="en-US" sz="1600" b="1" dirty="0" smtClean="0">
                <a:solidFill>
                  <a:srgbClr val="3333FF"/>
                </a:solidFill>
              </a:rPr>
              <a:t>ground-based observations</a:t>
            </a:r>
            <a:r>
              <a:rPr lang="en-US" sz="1600" b="1" dirty="0">
                <a:solidFill>
                  <a:srgbClr val="3333FF"/>
                </a:solidFill>
              </a:rPr>
              <a:t>. </a:t>
            </a:r>
            <a:endParaRPr lang="en-US" sz="1600" b="1" dirty="0" smtClean="0">
              <a:solidFill>
                <a:srgbClr val="3333FF"/>
              </a:solidFill>
            </a:endParaRPr>
          </a:p>
          <a:p>
            <a:endParaRPr lang="en-US" sz="1200" b="1" dirty="0"/>
          </a:p>
          <a:p>
            <a:r>
              <a:rPr lang="en-US" sz="1600" dirty="0"/>
              <a:t>In addition, improved understanding of glacier changes and prediction of future </a:t>
            </a:r>
            <a:r>
              <a:rPr lang="en-US" sz="1600" dirty="0" smtClean="0"/>
              <a:t>changes requires </a:t>
            </a:r>
          </a:p>
          <a:p>
            <a:r>
              <a:rPr lang="en-US" sz="1600" dirty="0" smtClean="0"/>
              <a:t>improved </a:t>
            </a:r>
            <a:r>
              <a:rPr lang="en-US" sz="1600" dirty="0"/>
              <a:t>understanding of processes such as energy balance at glaciers surfaces and the basal </a:t>
            </a:r>
            <a:endParaRPr lang="en-US" sz="1600" dirty="0" smtClean="0"/>
          </a:p>
          <a:p>
            <a:r>
              <a:rPr lang="en-US" sz="1600" dirty="0" smtClean="0"/>
              <a:t>hydrology </a:t>
            </a:r>
            <a:r>
              <a:rPr lang="en-US" sz="1600" dirty="0"/>
              <a:t>and sliding that are best studied in targeted research projects.</a:t>
            </a:r>
          </a:p>
          <a:p>
            <a:r>
              <a:rPr lang="en-US" sz="1600" b="1" dirty="0"/>
              <a:t> 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With two major ice caps (</a:t>
            </a:r>
            <a:r>
              <a:rPr lang="en-US" sz="1600" b="1" dirty="0" err="1">
                <a:solidFill>
                  <a:srgbClr val="FF0000"/>
                </a:solidFill>
              </a:rPr>
              <a:t>Langjökull</a:t>
            </a:r>
            <a:r>
              <a:rPr lang="en-US" sz="1600" b="1" dirty="0">
                <a:solidFill>
                  <a:srgbClr val="FF0000"/>
                </a:solidFill>
              </a:rPr>
              <a:t> and </a:t>
            </a:r>
            <a:r>
              <a:rPr lang="en-US" sz="1600" b="1" dirty="0" err="1">
                <a:solidFill>
                  <a:srgbClr val="FF0000"/>
                </a:solidFill>
              </a:rPr>
              <a:t>Mýrdalsjökull</a:t>
            </a:r>
            <a:r>
              <a:rPr lang="en-US" sz="1600" b="1" dirty="0">
                <a:solidFill>
                  <a:srgbClr val="FF0000"/>
                </a:solidFill>
              </a:rPr>
              <a:t>) only 2 hours away from Reykjavík by car,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and </a:t>
            </a:r>
            <a:r>
              <a:rPr lang="en-US" sz="1600" b="1" dirty="0">
                <a:solidFill>
                  <a:srgbClr val="FF0000"/>
                </a:solidFill>
              </a:rPr>
              <a:t>the others (</a:t>
            </a:r>
            <a:r>
              <a:rPr lang="en-US" sz="1600" b="1" dirty="0" err="1">
                <a:solidFill>
                  <a:srgbClr val="FF0000"/>
                </a:solidFill>
              </a:rPr>
              <a:t>Hofsjökull</a:t>
            </a:r>
            <a:r>
              <a:rPr lang="en-US" sz="1600" b="1" dirty="0">
                <a:solidFill>
                  <a:srgbClr val="FF0000"/>
                </a:solidFill>
              </a:rPr>
              <a:t> and </a:t>
            </a:r>
            <a:r>
              <a:rPr lang="en-US" sz="1600" b="1" dirty="0" err="1">
                <a:solidFill>
                  <a:srgbClr val="FF0000"/>
                </a:solidFill>
              </a:rPr>
              <a:t>Vatnajökull</a:t>
            </a:r>
            <a:r>
              <a:rPr lang="en-US" sz="1600" b="1" dirty="0">
                <a:solidFill>
                  <a:srgbClr val="FF0000"/>
                </a:solidFill>
              </a:rPr>
              <a:t>) only 6-8 hours away, Iceland offers excellent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opportunities </a:t>
            </a:r>
            <a:r>
              <a:rPr lang="en-US" sz="1600" b="1" dirty="0">
                <a:solidFill>
                  <a:srgbClr val="FF0000"/>
                </a:solidFill>
              </a:rPr>
              <a:t>for ground-truth campaigns on relatively large ice caps and targeted process studies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7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1" y="568576"/>
            <a:ext cx="4380837" cy="271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70" y="799642"/>
            <a:ext cx="3443078" cy="226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age02022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26511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327569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err="1" smtClean="0">
                <a:solidFill>
                  <a:srgbClr val="3333FF"/>
                </a:solidFill>
              </a:rPr>
              <a:t>Mean</a:t>
            </a:r>
            <a:r>
              <a:rPr lang="is-IS" b="1" dirty="0" smtClean="0">
                <a:solidFill>
                  <a:srgbClr val="3333FF"/>
                </a:solidFill>
              </a:rPr>
              <a:t> T 1961-1990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5" y="314096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err="1" smtClean="0">
                <a:solidFill>
                  <a:srgbClr val="3333FF"/>
                </a:solidFill>
              </a:rPr>
              <a:t>Mean</a:t>
            </a:r>
            <a:r>
              <a:rPr lang="is-IS" b="1" dirty="0" smtClean="0">
                <a:solidFill>
                  <a:srgbClr val="3333FF"/>
                </a:solidFill>
              </a:rPr>
              <a:t> P 1961-1990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3573016"/>
            <a:ext cx="417646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s-IS" b="1" dirty="0" err="1" smtClean="0"/>
              <a:t>Approximately</a:t>
            </a:r>
            <a:r>
              <a:rPr lang="is-IS" b="1" dirty="0" smtClean="0"/>
              <a:t> 40% of </a:t>
            </a:r>
            <a:r>
              <a:rPr lang="is-IS" b="1" dirty="0" err="1" smtClean="0"/>
              <a:t>the</a:t>
            </a:r>
            <a:r>
              <a:rPr lang="is-IS" b="1" dirty="0" smtClean="0"/>
              <a:t> </a:t>
            </a:r>
            <a:r>
              <a:rPr lang="is-IS" b="1" dirty="0" err="1" smtClean="0"/>
              <a:t>precipitation</a:t>
            </a:r>
            <a:r>
              <a:rPr lang="is-IS" b="1" dirty="0" smtClean="0"/>
              <a:t> </a:t>
            </a:r>
            <a:r>
              <a:rPr lang="is-IS" b="1" dirty="0" err="1" smtClean="0"/>
              <a:t>in</a:t>
            </a:r>
            <a:r>
              <a:rPr lang="is-IS" b="1" dirty="0" smtClean="0"/>
              <a:t> </a:t>
            </a:r>
            <a:r>
              <a:rPr lang="is-IS" b="1" dirty="0" err="1" smtClean="0"/>
              <a:t>Iceland</a:t>
            </a:r>
            <a:r>
              <a:rPr lang="is-IS" b="1" dirty="0" smtClean="0"/>
              <a:t> falls </a:t>
            </a:r>
            <a:r>
              <a:rPr lang="is-IS" b="1" dirty="0" err="1" smtClean="0"/>
              <a:t>as</a:t>
            </a:r>
            <a:r>
              <a:rPr lang="is-IS" b="1" dirty="0" smtClean="0"/>
              <a:t> </a:t>
            </a:r>
            <a:r>
              <a:rPr lang="is-IS" b="1" dirty="0" err="1" smtClean="0"/>
              <a:t>snow</a:t>
            </a:r>
            <a:r>
              <a:rPr lang="is-IS" b="1" dirty="0" smtClean="0"/>
              <a:t>.</a:t>
            </a:r>
          </a:p>
          <a:p>
            <a:pPr algn="just"/>
            <a:endParaRPr lang="is-IS" sz="800" b="1" dirty="0"/>
          </a:p>
          <a:p>
            <a:pPr algn="just"/>
            <a:r>
              <a:rPr lang="is-IS" b="1" dirty="0" smtClean="0"/>
              <a:t>Maps of </a:t>
            </a:r>
            <a:r>
              <a:rPr lang="is-IS" b="1" dirty="0"/>
              <a:t>s</a:t>
            </a:r>
            <a:r>
              <a:rPr lang="is-IS" b="1" dirty="0" smtClean="0"/>
              <a:t>now </a:t>
            </a:r>
            <a:r>
              <a:rPr lang="is-IS" b="1" dirty="0"/>
              <a:t>c</a:t>
            </a:r>
            <a:r>
              <a:rPr lang="is-IS" b="1" dirty="0" smtClean="0"/>
              <a:t>over </a:t>
            </a:r>
            <a:r>
              <a:rPr lang="is-IS" b="1" dirty="0"/>
              <a:t>e</a:t>
            </a:r>
            <a:r>
              <a:rPr lang="is-IS" b="1" dirty="0" smtClean="0"/>
              <a:t>xtent are now produced at IMO on a daily basis, based on data from the MODIS satellites. See: </a:t>
            </a:r>
            <a:r>
              <a:rPr lang="is-IS" b="1" dirty="0" smtClean="0">
                <a:hlinkClick r:id="rId5"/>
              </a:rPr>
              <a:t>www.snaps-project.eu</a:t>
            </a:r>
            <a:endParaRPr lang="is-IS" b="1" dirty="0" smtClean="0"/>
          </a:p>
          <a:p>
            <a:pPr algn="just"/>
            <a:endParaRPr lang="is-IS" sz="800" b="1" dirty="0"/>
          </a:p>
          <a:p>
            <a:pPr algn="just"/>
            <a:r>
              <a:rPr lang="is-IS" b="1" dirty="0" smtClean="0"/>
              <a:t>Daily </a:t>
            </a:r>
            <a:r>
              <a:rPr lang="is-IS" b="1" dirty="0"/>
              <a:t>m</a:t>
            </a:r>
            <a:r>
              <a:rPr lang="is-IS" b="1" dirty="0" smtClean="0"/>
              <a:t>odel results on snow water equivalent (SWE) over the entire country, produced with the HARMONIE NWP model, are currently</a:t>
            </a:r>
            <a:r>
              <a:rPr lang="is-IS" b="1" dirty="0"/>
              <a:t> </a:t>
            </a:r>
            <a:r>
              <a:rPr lang="is-IS" b="1" dirty="0" smtClean="0"/>
              <a:t>under validation.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186" y="6300028"/>
            <a:ext cx="291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>
                <a:solidFill>
                  <a:srgbClr val="3333FF"/>
                </a:solidFill>
              </a:rPr>
              <a:t>MODIS </a:t>
            </a:r>
            <a:r>
              <a:rPr lang="is-IS" b="1" dirty="0" err="1" smtClean="0">
                <a:solidFill>
                  <a:srgbClr val="3333FF"/>
                </a:solidFill>
              </a:rPr>
              <a:t>image</a:t>
            </a:r>
            <a:r>
              <a:rPr lang="is-IS" b="1" dirty="0" smtClean="0">
                <a:solidFill>
                  <a:srgbClr val="3333FF"/>
                </a:solidFill>
              </a:rPr>
              <a:t> of </a:t>
            </a:r>
            <a:r>
              <a:rPr lang="is-IS" b="1" dirty="0" err="1" smtClean="0">
                <a:solidFill>
                  <a:srgbClr val="3333FF"/>
                </a:solidFill>
              </a:rPr>
              <a:t>snow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cover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11" name="Picture 3" descr="C:\Users\fp\Downloads\sitelogo-en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38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9" y="1340768"/>
            <a:ext cx="6942138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9292" y="476672"/>
            <a:ext cx="7061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err="1" smtClean="0">
                <a:solidFill>
                  <a:srgbClr val="3333FF"/>
                </a:solidFill>
              </a:rPr>
              <a:t>Avalanche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hazard</a:t>
            </a:r>
            <a:r>
              <a:rPr lang="is-IS" b="1" dirty="0" smtClean="0">
                <a:solidFill>
                  <a:srgbClr val="3333FF"/>
                </a:solidFill>
              </a:rPr>
              <a:t> is </a:t>
            </a:r>
            <a:r>
              <a:rPr lang="is-IS" b="1" dirty="0" err="1" smtClean="0">
                <a:solidFill>
                  <a:srgbClr val="3333FF"/>
                </a:solidFill>
              </a:rPr>
              <a:t>substantial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in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Iceland</a:t>
            </a:r>
            <a:r>
              <a:rPr lang="is-IS" b="1" dirty="0" smtClean="0">
                <a:solidFill>
                  <a:srgbClr val="3333FF"/>
                </a:solidFill>
              </a:rPr>
              <a:t>. </a:t>
            </a:r>
            <a:r>
              <a:rPr lang="is-IS" b="1" dirty="0" err="1" smtClean="0">
                <a:solidFill>
                  <a:srgbClr val="3333FF"/>
                </a:solidFill>
              </a:rPr>
              <a:t>In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smtClean="0">
                <a:solidFill>
                  <a:srgbClr val="3333FF"/>
                </a:solidFill>
              </a:rPr>
              <a:t>1995, </a:t>
            </a:r>
            <a:r>
              <a:rPr lang="is-IS" b="1" dirty="0" smtClean="0">
                <a:solidFill>
                  <a:srgbClr val="3333FF"/>
                </a:solidFill>
              </a:rPr>
              <a:t>34 </a:t>
            </a:r>
            <a:r>
              <a:rPr lang="is-IS" b="1" dirty="0" err="1" smtClean="0">
                <a:solidFill>
                  <a:srgbClr val="3333FF"/>
                </a:solidFill>
              </a:rPr>
              <a:t>people</a:t>
            </a:r>
            <a:r>
              <a:rPr lang="is-IS" b="1" dirty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died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when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</a:p>
          <a:p>
            <a:r>
              <a:rPr lang="is-IS" b="1" dirty="0" err="1" smtClean="0">
                <a:solidFill>
                  <a:srgbClr val="3333FF"/>
                </a:solidFill>
              </a:rPr>
              <a:t>huge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avalanches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hit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the</a:t>
            </a:r>
            <a:r>
              <a:rPr lang="is-IS" b="1" dirty="0" smtClean="0">
                <a:solidFill>
                  <a:srgbClr val="3333FF"/>
                </a:solidFill>
              </a:rPr>
              <a:t> </a:t>
            </a:r>
            <a:r>
              <a:rPr lang="is-IS" b="1" dirty="0" err="1" smtClean="0">
                <a:solidFill>
                  <a:srgbClr val="3333FF"/>
                </a:solidFill>
              </a:rPr>
              <a:t>towns</a:t>
            </a:r>
            <a:r>
              <a:rPr lang="is-IS" b="1" dirty="0" smtClean="0">
                <a:solidFill>
                  <a:srgbClr val="3333FF"/>
                </a:solidFill>
              </a:rPr>
              <a:t> Súðavík </a:t>
            </a:r>
            <a:r>
              <a:rPr lang="is-IS" b="1" dirty="0" err="1" smtClean="0">
                <a:solidFill>
                  <a:srgbClr val="3333FF"/>
                </a:solidFill>
              </a:rPr>
              <a:t>and</a:t>
            </a:r>
            <a:r>
              <a:rPr lang="is-IS" b="1" dirty="0" smtClean="0">
                <a:solidFill>
                  <a:srgbClr val="3333FF"/>
                </a:solidFill>
              </a:rPr>
              <a:t> Flateyri, NW-</a:t>
            </a:r>
            <a:r>
              <a:rPr lang="is-IS" b="1" dirty="0" err="1" smtClean="0">
                <a:solidFill>
                  <a:srgbClr val="3333FF"/>
                </a:solidFill>
              </a:rPr>
              <a:t>Iceland</a:t>
            </a:r>
            <a:r>
              <a:rPr lang="is-I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6093296"/>
            <a:ext cx="203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Flateyri 26.10. 1995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1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7938"/>
            <a:ext cx="9050338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87900" y="6551613"/>
            <a:ext cx="4110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875"/>
              </a:spcBef>
              <a:buClrTx/>
              <a:buFontTx/>
              <a:buNone/>
            </a:pPr>
            <a:r>
              <a:rPr lang="en-GB" altLang="en-US" sz="1600">
                <a:solidFill>
                  <a:srgbClr val="333366"/>
                </a:solidFill>
                <a:latin typeface="Verdana" pitchFamily="34" charset="0"/>
              </a:rPr>
              <a:t>Photo: Oddur Sigurðsson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18373"/>
            <a:ext cx="79338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town of </a:t>
            </a:r>
            <a:r>
              <a:rPr lang="en-US" b="1" dirty="0" err="1" smtClean="0"/>
              <a:t>Flateyri</a:t>
            </a:r>
            <a:r>
              <a:rPr lang="en-US" b="1" dirty="0" smtClean="0"/>
              <a:t>, NW Iceland. The new avalanche protection dam has proven</a:t>
            </a:r>
          </a:p>
          <a:p>
            <a:r>
              <a:rPr lang="en-US" b="1" dirty="0"/>
              <a:t>e</a:t>
            </a:r>
            <a:r>
              <a:rPr lang="en-US" b="1" dirty="0" smtClean="0"/>
              <a:t>ffective in recent years.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556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024"/>
            <a:ext cx="3997483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893619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3333FF"/>
                </a:solidFill>
              </a:rPr>
              <a:t>IMO scientists record avalanches that are released near settlements and roads and measure their outlines with GPS. Snow properties are monitored along with meteorological conditions and </a:t>
            </a:r>
            <a:r>
              <a:rPr lang="en-US" b="1" dirty="0" err="1">
                <a:solidFill>
                  <a:srgbClr val="3333FF"/>
                </a:solidFill>
              </a:rPr>
              <a:t>colour</a:t>
            </a:r>
            <a:r>
              <a:rPr lang="en-US" b="1" dirty="0">
                <a:solidFill>
                  <a:srgbClr val="3333FF"/>
                </a:solidFill>
              </a:rPr>
              <a:t>-coded warnings are issued when necessary.</a:t>
            </a:r>
            <a:endParaRPr lang="en-US" b="1" dirty="0" smtClean="0">
              <a:solidFill>
                <a:srgbClr val="3333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013176"/>
            <a:ext cx="1656184" cy="165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146152"/>
            <a:ext cx="1651000" cy="165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0272" y="3513782"/>
            <a:ext cx="1309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Region in </a:t>
            </a:r>
          </a:p>
          <a:p>
            <a:r>
              <a:rPr lang="en-US" b="1" dirty="0" smtClean="0"/>
              <a:t>NW-Iceland</a:t>
            </a:r>
          </a:p>
          <a:p>
            <a:r>
              <a:rPr lang="en-US" b="1" dirty="0" smtClean="0"/>
              <a:t>January 17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2" y="5313982"/>
            <a:ext cx="121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Region in </a:t>
            </a:r>
          </a:p>
          <a:p>
            <a:r>
              <a:rPr lang="en-US" b="1" dirty="0" smtClean="0"/>
              <a:t>E-Iceland</a:t>
            </a:r>
          </a:p>
          <a:p>
            <a:r>
              <a:rPr lang="en-US" b="1" dirty="0" smtClean="0"/>
              <a:t>January 17</a:t>
            </a:r>
            <a:endParaRPr lang="en-US" b="1" dirty="0"/>
          </a:p>
        </p:txBody>
      </p:sp>
      <p:pic>
        <p:nvPicPr>
          <p:cNvPr id="14" name="Picture 3" descr="C:\Users\fp\Downloads\sitelogo-e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3" y="44624"/>
            <a:ext cx="207854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4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101004_CES_Skyrsla_yfirlitsko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4894690" y="4066002"/>
            <a:ext cx="3781766" cy="267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igure_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/>
          <a:stretch/>
        </p:blipFill>
        <p:spPr bwMode="auto">
          <a:xfrm>
            <a:off x="107504" y="44624"/>
            <a:ext cx="4320479" cy="30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330857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s-IS" b="1" dirty="0" smtClean="0"/>
              <a:t>A runoff map for 1961-1990.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>
                <a:solidFill>
                  <a:srgbClr val="3333FF"/>
                </a:solidFill>
              </a:rPr>
              <a:t>Snowmelt and glacier melt form an important part of the hydrology of Iceland. Bedrock</a:t>
            </a:r>
            <a:r>
              <a:rPr lang="en-US" b="1" dirty="0">
                <a:solidFill>
                  <a:srgbClr val="3333FF"/>
                </a:solidFill>
              </a:rPr>
              <a:t> t</a:t>
            </a:r>
            <a:r>
              <a:rPr lang="en-US" b="1" dirty="0" smtClean="0">
                <a:solidFill>
                  <a:srgbClr val="3333FF"/>
                </a:solidFill>
              </a:rPr>
              <a:t>ypes and tectonics exert strong controls on hydrology. 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0359" y="5949280"/>
            <a:ext cx="296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An example of a catchment </a:t>
            </a:r>
          </a:p>
          <a:p>
            <a:r>
              <a:rPr lang="is-IS" b="1" dirty="0" smtClean="0"/>
              <a:t>that is partly glacier covered</a:t>
            </a:r>
            <a:endParaRPr lang="en-US" b="1" dirty="0"/>
          </a:p>
        </p:txBody>
      </p:sp>
      <p:pic>
        <p:nvPicPr>
          <p:cNvPr id="8" name="Picture 5" descr="threeriv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5" cy="340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0112" y="3356992"/>
            <a:ext cx="261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Three categories of rivers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116632"/>
            <a:ext cx="1404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J.F. </a:t>
            </a:r>
            <a:r>
              <a:rPr lang="en-US" sz="1000" b="1" dirty="0" err="1" smtClean="0"/>
              <a:t>Jónsdóttir</a:t>
            </a:r>
            <a:r>
              <a:rPr lang="en-US" sz="1000" b="1" dirty="0" smtClean="0"/>
              <a:t> &amp; others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78952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2019</Words>
  <Application>Microsoft Office PowerPoint</Application>
  <PresentationFormat>On-screen Show (4:3)</PresentationFormat>
  <Paragraphs>356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 balance measurements on Vatnajökull and Langjökull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weather stations: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Veðurstofa Íslands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Þorsteinn Þorsteinsson</dc:creator>
  <cp:lastModifiedBy>Þorsteinn Þorsteinsson</cp:lastModifiedBy>
  <cp:revision>115</cp:revision>
  <dcterms:created xsi:type="dcterms:W3CDTF">2014-01-17T08:37:42Z</dcterms:created>
  <dcterms:modified xsi:type="dcterms:W3CDTF">2014-01-20T09:16:03Z</dcterms:modified>
</cp:coreProperties>
</file>