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66" r:id="rId3"/>
    <p:sldId id="268" r:id="rId4"/>
    <p:sldId id="267" r:id="rId5"/>
    <p:sldId id="269" r:id="rId6"/>
    <p:sldId id="270" r:id="rId7"/>
    <p:sldId id="271" r:id="rId8"/>
    <p:sldId id="272" r:id="rId9"/>
    <p:sldId id="275" r:id="rId10"/>
    <p:sldId id="274" r:id="rId11"/>
    <p:sldId id="273" r:id="rId12"/>
  </p:sldIdLst>
  <p:sldSz cx="103632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A0D8"/>
    <a:srgbClr val="5EBB46"/>
    <a:srgbClr val="516BA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032" y="-104"/>
      </p:cViewPr>
      <p:guideLst>
        <p:guide orient="horz" pos="2448"/>
        <p:guide pos="32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5F34D-0F96-47E8-B114-8DD23AE8B188}" type="datetimeFigureOut">
              <a:rPr lang="en-US" smtClean="0"/>
              <a:t>1/20/14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429D9-1230-4186-8C85-1B195CC2C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00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72011"/>
            <a:ext cx="88087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82310"/>
            <a:ext cx="7772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A20C-E3A2-4E33-8D8B-AF5849AD7557}" type="datetimeFigureOut">
              <a:rPr lang="en-US" smtClean="0"/>
              <a:t>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578E5-13B7-40B4-B4BE-83B5A5CA2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29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A20C-E3A2-4E33-8D8B-AF5849AD7557}" type="datetimeFigureOut">
              <a:rPr lang="en-US" smtClean="0"/>
              <a:t>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578E5-13B7-40B4-B4BE-83B5A5CA2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6166" y="413808"/>
            <a:ext cx="2234565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471" y="413808"/>
            <a:ext cx="6574155" cy="658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A20C-E3A2-4E33-8D8B-AF5849AD7557}" type="datetimeFigureOut">
              <a:rPr lang="en-US" smtClean="0"/>
              <a:t>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578E5-13B7-40B4-B4BE-83B5A5CA2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68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A20C-E3A2-4E33-8D8B-AF5849AD7557}" type="datetimeFigureOut">
              <a:rPr lang="en-US" smtClean="0"/>
              <a:t>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578E5-13B7-40B4-B4BE-83B5A5CA2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15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073" y="1937705"/>
            <a:ext cx="893826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073" y="5201393"/>
            <a:ext cx="893826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A20C-E3A2-4E33-8D8B-AF5849AD7557}" type="datetimeFigureOut">
              <a:rPr lang="en-US" smtClean="0"/>
              <a:t>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578E5-13B7-40B4-B4BE-83B5A5CA2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09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470" y="2069042"/>
            <a:ext cx="440436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6370" y="2069042"/>
            <a:ext cx="440436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A20C-E3A2-4E33-8D8B-AF5849AD7557}" type="datetimeFigureOut">
              <a:rPr lang="en-US" smtClean="0"/>
              <a:t>1/20/14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578E5-13B7-40B4-B4BE-83B5A5CA2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39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820" y="413810"/>
            <a:ext cx="8938260" cy="1502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821" y="1905318"/>
            <a:ext cx="4384119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821" y="2839085"/>
            <a:ext cx="4384119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6370" y="1905318"/>
            <a:ext cx="4405710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6370" y="2839085"/>
            <a:ext cx="4405710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A20C-E3A2-4E33-8D8B-AF5849AD7557}" type="datetimeFigureOut">
              <a:rPr lang="en-US" smtClean="0"/>
              <a:t>1/20/14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578E5-13B7-40B4-B4BE-83B5A5CA2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98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A20C-E3A2-4E33-8D8B-AF5849AD7557}" type="datetimeFigureOut">
              <a:rPr lang="en-US" smtClean="0"/>
              <a:t>1/20/14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578E5-13B7-40B4-B4BE-83B5A5CA2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75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A20C-E3A2-4E33-8D8B-AF5849AD7557}" type="datetimeFigureOut">
              <a:rPr lang="en-US" smtClean="0"/>
              <a:t>1/20/14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578E5-13B7-40B4-B4BE-83B5A5CA2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65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820" y="518160"/>
            <a:ext cx="3342402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5710" y="1119083"/>
            <a:ext cx="5246370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820" y="2331720"/>
            <a:ext cx="3342402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A20C-E3A2-4E33-8D8B-AF5849AD7557}" type="datetimeFigureOut">
              <a:rPr lang="en-US" smtClean="0"/>
              <a:t>1/20/14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578E5-13B7-40B4-B4BE-83B5A5CA2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820" y="518160"/>
            <a:ext cx="3342402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05710" y="1119083"/>
            <a:ext cx="5246370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820" y="2331720"/>
            <a:ext cx="3342402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A20C-E3A2-4E33-8D8B-AF5849AD7557}" type="datetimeFigureOut">
              <a:rPr lang="en-US" smtClean="0"/>
              <a:t>1/20/14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578E5-13B7-40B4-B4BE-83B5A5CA2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5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470" y="413810"/>
            <a:ext cx="893826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470" y="2069042"/>
            <a:ext cx="893826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2470" y="7203865"/>
            <a:ext cx="23317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DA20C-E3A2-4E33-8D8B-AF5849AD7557}" type="datetimeFigureOut">
              <a:rPr lang="en-US" smtClean="0"/>
              <a:t>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2810" y="7203865"/>
            <a:ext cx="34975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9010" y="7203865"/>
            <a:ext cx="23317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578E5-13B7-40B4-B4BE-83B5A5CA2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4.png"/><Relationship Id="rId5" Type="http://schemas.openxmlformats.org/officeDocument/2006/relationships/image" Target="../media/image23.jp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.png"/><Relationship Id="rId5" Type="http://schemas.openxmlformats.org/officeDocument/2006/relationships/image" Target="../media/image2.jp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876" r="2055"/>
          <a:stretch/>
        </p:blipFill>
        <p:spPr>
          <a:xfrm>
            <a:off x="0" y="6989763"/>
            <a:ext cx="10347158" cy="10990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042" y="-195207"/>
            <a:ext cx="10363200" cy="2296138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516BA4"/>
                </a:solidFill>
                <a:latin typeface="Candara" panose="020E0502030303020204" pitchFamily="34" charset="0"/>
              </a:rPr>
              <a:t/>
            </a:r>
            <a:br>
              <a:rPr lang="en-US" sz="3600" dirty="0" smtClean="0">
                <a:solidFill>
                  <a:srgbClr val="516BA4"/>
                </a:solidFill>
                <a:latin typeface="Candara" panose="020E0502030303020204" pitchFamily="34" charset="0"/>
              </a:rPr>
            </a:br>
            <a:r>
              <a:rPr lang="en-US" sz="3600" dirty="0">
                <a:solidFill>
                  <a:srgbClr val="516BA4"/>
                </a:solidFill>
                <a:latin typeface="Candara" panose="020E0502030303020204" pitchFamily="34" charset="0"/>
              </a:rPr>
              <a:t/>
            </a:r>
            <a:br>
              <a:rPr lang="en-US" sz="3600" dirty="0">
                <a:solidFill>
                  <a:srgbClr val="516BA4"/>
                </a:solidFill>
                <a:latin typeface="Candara" panose="020E0502030303020204" pitchFamily="34" charset="0"/>
              </a:rPr>
            </a:br>
            <a:r>
              <a:rPr lang="en-US" sz="3600" dirty="0" smtClean="0">
                <a:solidFill>
                  <a:srgbClr val="516BA4"/>
                </a:solidFill>
                <a:latin typeface="Candara" panose="020E0502030303020204" pitchFamily="34" charset="0"/>
              </a:rPr>
              <a:t>STANDARDS AND GUIDELINES FOR CRYONET</a:t>
            </a:r>
            <a:br>
              <a:rPr lang="en-US" sz="3600" dirty="0" smtClean="0">
                <a:solidFill>
                  <a:srgbClr val="516BA4"/>
                </a:solidFill>
                <a:latin typeface="Candara" panose="020E0502030303020204" pitchFamily="34" charset="0"/>
              </a:rPr>
            </a:br>
            <a:r>
              <a:rPr lang="en-US" sz="3600" dirty="0" smtClean="0">
                <a:solidFill>
                  <a:srgbClr val="516BA4"/>
                </a:solidFill>
                <a:latin typeface="Candara" panose="020E0502030303020204" pitchFamily="34" charset="0"/>
              </a:rPr>
              <a:t>4.1.5 Formal Procedure for Station Inclusion</a:t>
            </a:r>
            <a:r>
              <a:rPr lang="en-US" sz="1800" dirty="0" smtClean="0">
                <a:solidFill>
                  <a:srgbClr val="516BA4"/>
                </a:solidFill>
                <a:latin typeface="Candara" panose="020E0502030303020204" pitchFamily="34" charset="0"/>
              </a:rPr>
              <a:t/>
            </a:r>
            <a:br>
              <a:rPr lang="en-US" sz="1800" dirty="0" smtClean="0">
                <a:solidFill>
                  <a:srgbClr val="516BA4"/>
                </a:solidFill>
                <a:latin typeface="Candara" panose="020E0502030303020204" pitchFamily="34" charset="0"/>
              </a:rPr>
            </a:br>
            <a:endParaRPr lang="en-US" sz="1800" dirty="0">
              <a:solidFill>
                <a:srgbClr val="516BA4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673" y="1853823"/>
            <a:ext cx="6627124" cy="5119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876" t="43556" r="2055"/>
          <a:stretch/>
        </p:blipFill>
        <p:spPr>
          <a:xfrm flipV="1">
            <a:off x="0" y="159302"/>
            <a:ext cx="10347158" cy="620344"/>
          </a:xfrm>
          <a:prstGeom prst="rect">
            <a:avLst/>
          </a:prstGeom>
        </p:spPr>
      </p:pic>
      <p:sp>
        <p:nvSpPr>
          <p:cNvPr id="11" name="Subtitle 11"/>
          <p:cNvSpPr txBox="1">
            <a:spLocks/>
          </p:cNvSpPr>
          <p:nvPr/>
        </p:nvSpPr>
        <p:spPr>
          <a:xfrm>
            <a:off x="0" y="6908535"/>
            <a:ext cx="10363200" cy="7772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103632" tIns="51816" rIns="103632" bIns="51816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January 20-22, 2014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	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    </a:t>
            </a:r>
            <a:r>
              <a:rPr lang="en-US" sz="1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sandy.starkweather@noaa.gov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	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	GCW-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CryoNet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-1604" y="780522"/>
            <a:ext cx="10363200" cy="1801"/>
          </a:xfrm>
          <a:prstGeom prst="line">
            <a:avLst/>
          </a:prstGeom>
          <a:ln w="19050">
            <a:solidFill>
              <a:srgbClr val="29A0D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39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876" r="2055"/>
          <a:stretch/>
        </p:blipFill>
        <p:spPr>
          <a:xfrm>
            <a:off x="0" y="6989763"/>
            <a:ext cx="10347158" cy="10990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876" t="43556" r="2055"/>
          <a:stretch/>
        </p:blipFill>
        <p:spPr>
          <a:xfrm flipV="1">
            <a:off x="0" y="159302"/>
            <a:ext cx="10347158" cy="620344"/>
          </a:xfrm>
          <a:prstGeom prst="rect">
            <a:avLst/>
          </a:prstGeom>
        </p:spPr>
      </p:pic>
      <p:sp>
        <p:nvSpPr>
          <p:cNvPr id="11" name="Subtitle 11"/>
          <p:cNvSpPr txBox="1">
            <a:spLocks/>
          </p:cNvSpPr>
          <p:nvPr/>
        </p:nvSpPr>
        <p:spPr>
          <a:xfrm>
            <a:off x="0" y="6908535"/>
            <a:ext cx="10363200" cy="7772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103632" tIns="51816" rIns="103632" bIns="51816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January 20-22, 2014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	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    </a:t>
            </a:r>
            <a:r>
              <a:rPr lang="en-US" sz="1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sandy.starkweather@noaa.gov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	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	GCW-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CryoNet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-1604" y="780522"/>
            <a:ext cx="10363200" cy="1801"/>
          </a:xfrm>
          <a:prstGeom prst="line">
            <a:avLst/>
          </a:prstGeom>
          <a:ln w="19050">
            <a:solidFill>
              <a:srgbClr val="29A0D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154204" y="617198"/>
            <a:ext cx="10192953" cy="111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0362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 smtClean="0">
                <a:solidFill>
                  <a:srgbClr val="516BA4"/>
                </a:solidFill>
                <a:latin typeface="Candara" panose="020E0502030303020204" pitchFamily="34" charset="0"/>
              </a:rPr>
              <a:t>For Consideration…datagrams</a:t>
            </a:r>
            <a:endParaRPr lang="en-US" sz="4400" dirty="0">
              <a:solidFill>
                <a:srgbClr val="516BA4"/>
              </a:solidFill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455" y="1782771"/>
            <a:ext cx="6078702" cy="5756509"/>
          </a:xfrm>
          <a:prstGeom prst="rect">
            <a:avLst/>
          </a:prstGeom>
        </p:spPr>
      </p:pic>
      <p:sp>
        <p:nvSpPr>
          <p:cNvPr id="16" name="TextBox 15"/>
          <p:cNvSpPr txBox="1">
            <a:spLocks noChangeArrowheads="1"/>
          </p:cNvSpPr>
          <p:nvPr/>
        </p:nvSpPr>
        <p:spPr>
          <a:xfrm>
            <a:off x="166938" y="2286312"/>
            <a:ext cx="393458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 fontAlgn="base">
              <a:buFont typeface="Arial"/>
              <a:buChar char="•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Visual representation of metadata and data processing steps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0" indent="-457200" algn="l" fontAlgn="base">
              <a:buFont typeface="Arial"/>
              <a:buChar char="•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Links infrastructure and dataset documentation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0" indent="-457200" algn="l" fontAlgn="base">
              <a:buFont typeface="Arial"/>
              <a:buChar char="•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Acts as “Virtual Data Mentor”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0" indent="-457200" algn="l" fontAlgn="base">
              <a:buFont typeface="Arial"/>
              <a:buChar char="•"/>
            </a:pPr>
            <a:r>
              <a:rPr lang="en-US" sz="2800" smtClean="0">
                <a:solidFill>
                  <a:schemeClr val="accent1">
                    <a:lumMod val="50000"/>
                  </a:schemeClr>
                </a:solidFill>
              </a:rPr>
              <a:t>BUT Maintenance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intensive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899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rved Down Arrow 16"/>
          <p:cNvSpPr/>
          <p:nvPr/>
        </p:nvSpPr>
        <p:spPr>
          <a:xfrm rot="18576257" flipH="1" flipV="1">
            <a:off x="3320335" y="5019284"/>
            <a:ext cx="3657604" cy="1299411"/>
          </a:xfrm>
          <a:prstGeom prst="curvedDownArrow">
            <a:avLst/>
          </a:prstGeom>
          <a:solidFill>
            <a:srgbClr val="29A0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Down Arrow 17"/>
          <p:cNvSpPr/>
          <p:nvPr/>
        </p:nvSpPr>
        <p:spPr>
          <a:xfrm>
            <a:off x="4805340" y="3362054"/>
            <a:ext cx="3657604" cy="1299411"/>
          </a:xfrm>
          <a:prstGeom prst="curvedDownArrow">
            <a:avLst/>
          </a:prstGeom>
          <a:solidFill>
            <a:srgbClr val="29A0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Down Arrow 18"/>
          <p:cNvSpPr/>
          <p:nvPr/>
        </p:nvSpPr>
        <p:spPr>
          <a:xfrm rot="16693767">
            <a:off x="583331" y="4390656"/>
            <a:ext cx="3657604" cy="1299411"/>
          </a:xfrm>
          <a:prstGeom prst="curvedDownArrow">
            <a:avLst/>
          </a:prstGeom>
          <a:solidFill>
            <a:srgbClr val="29A0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876" r="2055"/>
          <a:stretch/>
        </p:blipFill>
        <p:spPr>
          <a:xfrm>
            <a:off x="0" y="6989763"/>
            <a:ext cx="10347158" cy="10990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042" y="-195207"/>
            <a:ext cx="10363200" cy="229613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516BA4"/>
                </a:solidFill>
                <a:latin typeface="Candara" panose="020E0502030303020204" pitchFamily="34" charset="0"/>
              </a:rPr>
              <a:t/>
            </a:r>
            <a:br>
              <a:rPr lang="en-US" sz="3600" dirty="0" smtClean="0">
                <a:solidFill>
                  <a:srgbClr val="516BA4"/>
                </a:solidFill>
                <a:latin typeface="Candara" panose="020E0502030303020204" pitchFamily="34" charset="0"/>
              </a:rPr>
            </a:br>
            <a:r>
              <a:rPr lang="en-US" sz="3600" dirty="0">
                <a:solidFill>
                  <a:srgbClr val="516BA4"/>
                </a:solidFill>
                <a:latin typeface="Candara" panose="020E0502030303020204" pitchFamily="34" charset="0"/>
              </a:rPr>
              <a:t/>
            </a:r>
            <a:br>
              <a:rPr lang="en-US" sz="3600" dirty="0">
                <a:solidFill>
                  <a:srgbClr val="516BA4"/>
                </a:solidFill>
                <a:latin typeface="Candara" panose="020E0502030303020204" pitchFamily="34" charset="0"/>
              </a:rPr>
            </a:br>
            <a:r>
              <a:rPr lang="en-US" sz="2800" dirty="0" smtClean="0">
                <a:solidFill>
                  <a:srgbClr val="516BA4"/>
                </a:solidFill>
                <a:latin typeface="Candara" panose="020E0502030303020204" pitchFamily="34" charset="0"/>
              </a:rPr>
              <a:t>GCW WEBSITE, CRYONET SERVICE AND CAPACITY BUILDING </a:t>
            </a:r>
            <a:br>
              <a:rPr lang="en-US" sz="2800" dirty="0" smtClean="0">
                <a:solidFill>
                  <a:srgbClr val="516BA4"/>
                </a:solidFill>
                <a:latin typeface="Candara" panose="020E0502030303020204" pitchFamily="34" charset="0"/>
              </a:rPr>
            </a:br>
            <a:r>
              <a:rPr lang="en-US" sz="3600" dirty="0" smtClean="0">
                <a:solidFill>
                  <a:srgbClr val="516BA4"/>
                </a:solidFill>
                <a:latin typeface="Candara" panose="020E0502030303020204" pitchFamily="34" charset="0"/>
              </a:rPr>
              <a:t>8.1.3 Experience from capacity building</a:t>
            </a:r>
            <a:endParaRPr lang="en-US" sz="1800" dirty="0">
              <a:solidFill>
                <a:srgbClr val="516BA4"/>
              </a:solidFill>
              <a:latin typeface="Candara" panose="020E0502030303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876" t="43556" r="2055"/>
          <a:stretch/>
        </p:blipFill>
        <p:spPr>
          <a:xfrm flipV="1">
            <a:off x="0" y="159302"/>
            <a:ext cx="10347158" cy="620344"/>
          </a:xfrm>
          <a:prstGeom prst="rect">
            <a:avLst/>
          </a:prstGeom>
        </p:spPr>
      </p:pic>
      <p:sp>
        <p:nvSpPr>
          <p:cNvPr id="11" name="Subtitle 11"/>
          <p:cNvSpPr txBox="1">
            <a:spLocks/>
          </p:cNvSpPr>
          <p:nvPr/>
        </p:nvSpPr>
        <p:spPr>
          <a:xfrm>
            <a:off x="0" y="6908535"/>
            <a:ext cx="10363200" cy="7772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103632" tIns="51816" rIns="103632" bIns="51816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January 20-22, 2014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	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    </a:t>
            </a:r>
            <a:r>
              <a:rPr lang="en-US" sz="1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sandy.starkweather@noaa.gov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	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	GCW-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CryoNet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-1604" y="780522"/>
            <a:ext cx="10363200" cy="1801"/>
          </a:xfrm>
          <a:prstGeom prst="line">
            <a:avLst/>
          </a:prstGeom>
          <a:ln w="19050">
            <a:solidFill>
              <a:srgbClr val="29A0D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142" y="4661465"/>
            <a:ext cx="3668592" cy="22818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845" y="2830472"/>
            <a:ext cx="3537185" cy="24679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6" y="4661465"/>
            <a:ext cx="3042445" cy="22876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2424" y="4297466"/>
            <a:ext cx="4531697" cy="17392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5012" y="2336384"/>
            <a:ext cx="9768916" cy="646331"/>
          </a:xfrm>
          <a:prstGeom prst="rect">
            <a:avLst/>
          </a:prstGeom>
          <a:solidFill>
            <a:srgbClr val="29A0D8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Iterative cycle of expanding observations; improving data fitness; bringing together experts; motivating them with publications.  What we’d like to do more: Work directly with information stakeholders.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76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1876" r="2055"/>
          <a:stretch/>
        </p:blipFill>
        <p:spPr>
          <a:xfrm>
            <a:off x="0" y="6989763"/>
            <a:ext cx="10347158" cy="10990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04" y="617197"/>
            <a:ext cx="10192953" cy="1502305"/>
          </a:xfrm>
        </p:spPr>
        <p:txBody>
          <a:bodyPr/>
          <a:lstStyle/>
          <a:p>
            <a:r>
              <a:rPr lang="en-US" dirty="0" smtClean="0">
                <a:solidFill>
                  <a:srgbClr val="516BA4"/>
                </a:solidFill>
                <a:latin typeface="Candara" panose="020E0502030303020204" pitchFamily="34" charset="0"/>
              </a:rPr>
              <a:t>Considerations, given a set of criteria</a:t>
            </a:r>
            <a:endParaRPr lang="en-US" dirty="0">
              <a:solidFill>
                <a:srgbClr val="516BA4"/>
              </a:solidFill>
              <a:latin typeface="Candara" panose="020E0502030303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0" y="6995160"/>
            <a:ext cx="10363200" cy="0"/>
          </a:xfrm>
          <a:prstGeom prst="line">
            <a:avLst/>
          </a:prstGeom>
          <a:ln w="19050">
            <a:solidFill>
              <a:srgbClr val="29A0D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0" y="1725402"/>
            <a:ext cx="10363200" cy="1801"/>
          </a:xfrm>
          <a:prstGeom prst="line">
            <a:avLst/>
          </a:prstGeom>
          <a:ln w="19050">
            <a:solidFill>
              <a:srgbClr val="29A0D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1876" t="43556" r="2055"/>
          <a:stretch/>
        </p:blipFill>
        <p:spPr>
          <a:xfrm flipV="1">
            <a:off x="0" y="159302"/>
            <a:ext cx="10347158" cy="62034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H="1" flipV="1">
            <a:off x="-1604" y="780522"/>
            <a:ext cx="10363200" cy="1801"/>
          </a:xfrm>
          <a:prstGeom prst="line">
            <a:avLst/>
          </a:prstGeom>
          <a:ln w="19050">
            <a:solidFill>
              <a:srgbClr val="29A0D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Content Placeholder 12"/>
          <p:cNvSpPr txBox="1">
            <a:spLocks/>
          </p:cNvSpPr>
          <p:nvPr/>
        </p:nvSpPr>
        <p:spPr>
          <a:xfrm>
            <a:off x="327259" y="1846054"/>
            <a:ext cx="9596387" cy="49315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59072" indent="-259072" algn="l" defTabSz="103629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sz="31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7217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5362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13507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165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Procedure should support the well-aligned &amp; committed; vet the poor fits.  Engagement is success.  Consider recurring meetings for improved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participation (Regional Teams).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should focus on capturing as much documentation about station as possible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Institutional (POC’s; maintenance plans, etc.)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Infrastructure (What’s there?  Coordinates? Station History, etc.)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Inventories (instruments, datasets, products, etc.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Procedure should involve some type of expert/peer review; evidence for inclusion evaluated against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criteria;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identify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cal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val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collaborators and ask for evidence of partnership; site visits by Regional Teams.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Subtitle 11"/>
          <p:cNvSpPr txBox="1">
            <a:spLocks/>
          </p:cNvSpPr>
          <p:nvPr/>
        </p:nvSpPr>
        <p:spPr>
          <a:xfrm>
            <a:off x="0" y="6908535"/>
            <a:ext cx="10363200" cy="7772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103632" tIns="51816" rIns="103632" bIns="51816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January 20-22, 2014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	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    </a:t>
            </a:r>
            <a:r>
              <a:rPr lang="en-US" sz="1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sandy.starkweather@noaa.gov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	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	GCW-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CryoNet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26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1876" r="2055"/>
          <a:stretch/>
        </p:blipFill>
        <p:spPr>
          <a:xfrm>
            <a:off x="0" y="6989763"/>
            <a:ext cx="10347158" cy="10990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04" y="617197"/>
            <a:ext cx="10192953" cy="1502305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516BA4"/>
                </a:solidFill>
                <a:latin typeface="Candara" panose="020E0502030303020204" pitchFamily="34" charset="0"/>
              </a:rPr>
              <a:t>What leads to lower/higher engagement?</a:t>
            </a:r>
            <a:endParaRPr lang="en-US" sz="4400" dirty="0">
              <a:solidFill>
                <a:srgbClr val="516BA4"/>
              </a:solidFill>
              <a:latin typeface="Candara" panose="020E0502030303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0" y="6995160"/>
            <a:ext cx="10363200" cy="0"/>
          </a:xfrm>
          <a:prstGeom prst="line">
            <a:avLst/>
          </a:prstGeom>
          <a:ln w="19050">
            <a:solidFill>
              <a:srgbClr val="29A0D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0" y="1725402"/>
            <a:ext cx="10363200" cy="1801"/>
          </a:xfrm>
          <a:prstGeom prst="line">
            <a:avLst/>
          </a:prstGeom>
          <a:ln w="19050">
            <a:solidFill>
              <a:srgbClr val="29A0D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1876" t="43556" r="2055"/>
          <a:stretch/>
        </p:blipFill>
        <p:spPr>
          <a:xfrm flipV="1">
            <a:off x="0" y="159302"/>
            <a:ext cx="10347158" cy="62034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H="1" flipV="1">
            <a:off x="-1604" y="780522"/>
            <a:ext cx="10363200" cy="1801"/>
          </a:xfrm>
          <a:prstGeom prst="line">
            <a:avLst/>
          </a:prstGeom>
          <a:ln w="19050">
            <a:solidFill>
              <a:srgbClr val="29A0D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Subtitle 11"/>
          <p:cNvSpPr txBox="1">
            <a:spLocks/>
          </p:cNvSpPr>
          <p:nvPr/>
        </p:nvSpPr>
        <p:spPr>
          <a:xfrm>
            <a:off x="0" y="6908535"/>
            <a:ext cx="10363200" cy="7772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103632" tIns="51816" rIns="103632" bIns="51816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January 20-22, 2014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	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    </a:t>
            </a:r>
            <a:r>
              <a:rPr lang="en-US" sz="1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sandy.starkweather@noaa.gov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	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	GCW-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CryoNet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1512" y="3013819"/>
            <a:ext cx="1285875" cy="914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7" y="5360872"/>
            <a:ext cx="1304925" cy="904875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 rot="20079051">
            <a:off x="141776" y="4236391"/>
            <a:ext cx="10047054" cy="548640"/>
          </a:xfrm>
          <a:prstGeom prst="rightArrow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7000">
                <a:schemeClr val="accent4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36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06396" y="1926143"/>
            <a:ext cx="2807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Scientific objectives well-aligned, but supported by revolving grants (weaker governance, ad hoc POC’s, worse documentation); some contributions to global networks.  Lot’s of idiosyncratic data.  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8167" y="3099521"/>
            <a:ext cx="1276350" cy="96202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329581" y="4206710"/>
            <a:ext cx="28438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Full mission alignment; Strong central governance; strong record of contributions to global networks; excellent institutional support (e.g. POCs) &amp; well-maintained documentation.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6762" y="4241597"/>
            <a:ext cx="1285875" cy="8858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802" y="6051101"/>
            <a:ext cx="1295400" cy="89535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11360" y="2424701"/>
            <a:ext cx="2443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Station’s core mission not well aligned with the network; Low/No contributions to global networks of interest; decentralized or limited governance; Station’s relevant capacity not fully developed.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9925" y="2147340"/>
            <a:ext cx="1285875" cy="895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9587" y="5130851"/>
            <a:ext cx="1266825" cy="8858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77275" y="2055233"/>
            <a:ext cx="1276350" cy="885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78320" y="3639980"/>
            <a:ext cx="1257300" cy="885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68072" y="4663184"/>
            <a:ext cx="12858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00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1876" r="2055"/>
          <a:stretch/>
        </p:blipFill>
        <p:spPr>
          <a:xfrm>
            <a:off x="0" y="6989763"/>
            <a:ext cx="10347158" cy="10990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04" y="617198"/>
            <a:ext cx="10192953" cy="1275268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516BA4"/>
                </a:solidFill>
                <a:latin typeface="Candara" panose="020E0502030303020204" pitchFamily="34" charset="0"/>
              </a:rPr>
              <a:t>Procedure: Capture documentation</a:t>
            </a:r>
            <a:endParaRPr lang="en-US" sz="4400" dirty="0">
              <a:solidFill>
                <a:srgbClr val="516BA4"/>
              </a:solidFill>
              <a:latin typeface="Candara" panose="020E0502030303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0" y="6995160"/>
            <a:ext cx="10363200" cy="0"/>
          </a:xfrm>
          <a:prstGeom prst="line">
            <a:avLst/>
          </a:prstGeom>
          <a:ln w="19050">
            <a:solidFill>
              <a:srgbClr val="29A0D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0" y="1725402"/>
            <a:ext cx="10363200" cy="1801"/>
          </a:xfrm>
          <a:prstGeom prst="line">
            <a:avLst/>
          </a:prstGeom>
          <a:ln w="19050">
            <a:solidFill>
              <a:srgbClr val="29A0D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1876" t="43556" r="2055"/>
          <a:stretch/>
        </p:blipFill>
        <p:spPr>
          <a:xfrm flipV="1">
            <a:off x="0" y="159302"/>
            <a:ext cx="10347158" cy="62034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H="1" flipV="1">
            <a:off x="-1604" y="780522"/>
            <a:ext cx="10363200" cy="1801"/>
          </a:xfrm>
          <a:prstGeom prst="line">
            <a:avLst/>
          </a:prstGeom>
          <a:ln w="19050">
            <a:solidFill>
              <a:srgbClr val="29A0D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Subtitle 11"/>
          <p:cNvSpPr txBox="1">
            <a:spLocks/>
          </p:cNvSpPr>
          <p:nvPr/>
        </p:nvSpPr>
        <p:spPr>
          <a:xfrm>
            <a:off x="0" y="6908535"/>
            <a:ext cx="10363200" cy="7772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103632" tIns="51816" rIns="103632" bIns="51816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January 20-22, 2014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	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    </a:t>
            </a:r>
            <a:r>
              <a:rPr lang="en-US" sz="1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sandy.starkweather@noaa.gov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	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	GCW-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CryoNet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77" y="2231763"/>
            <a:ext cx="4850503" cy="380080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0680" y="1826316"/>
            <a:ext cx="4931042" cy="344049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195587" y="2326963"/>
            <a:ext cx="3436219" cy="20313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Institutional &amp; POC’s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LEAD POC (ESSENTIAL)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Principal Investigators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Data Managers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Station Operators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Strategic/Implementation plans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Maintenance plan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933319" y="5356915"/>
            <a:ext cx="3359217" cy="17543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Infrastructure: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Facilities/Platforms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Communications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Logistics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Maps/Blueprints/Photos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…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94408" y="5083815"/>
            <a:ext cx="3436219" cy="17543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Observational Inventories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What instruments?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What standards/processing?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What networks?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What datasets?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What data products?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555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rved Down Arrow 15"/>
          <p:cNvSpPr/>
          <p:nvPr/>
        </p:nvSpPr>
        <p:spPr>
          <a:xfrm rot="18576257" flipH="1" flipV="1">
            <a:off x="3763097" y="4749776"/>
            <a:ext cx="3657604" cy="1299411"/>
          </a:xfrm>
          <a:prstGeom prst="curvedDownArrow">
            <a:avLst/>
          </a:prstGeom>
          <a:solidFill>
            <a:srgbClr val="29A0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416" y="3530710"/>
            <a:ext cx="3484345" cy="3232465"/>
          </a:xfrm>
          <a:prstGeom prst="rect">
            <a:avLst/>
          </a:prstGeom>
        </p:spPr>
      </p:pic>
      <p:sp>
        <p:nvSpPr>
          <p:cNvPr id="15" name="Curved Down Arrow 14"/>
          <p:cNvSpPr/>
          <p:nvPr/>
        </p:nvSpPr>
        <p:spPr>
          <a:xfrm>
            <a:off x="4608550" y="2613042"/>
            <a:ext cx="3657604" cy="1299411"/>
          </a:xfrm>
          <a:prstGeom prst="curvedDownArrow">
            <a:avLst/>
          </a:prstGeom>
          <a:solidFill>
            <a:srgbClr val="29A0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250" r="12629"/>
          <a:stretch/>
        </p:blipFill>
        <p:spPr>
          <a:xfrm>
            <a:off x="3821229" y="2060026"/>
            <a:ext cx="2579571" cy="2440957"/>
          </a:xfrm>
          <a:prstGeom prst="rect">
            <a:avLst/>
          </a:prstGeom>
        </p:spPr>
      </p:pic>
      <p:sp>
        <p:nvSpPr>
          <p:cNvPr id="8" name="Curved Down Arrow 7"/>
          <p:cNvSpPr/>
          <p:nvPr/>
        </p:nvSpPr>
        <p:spPr>
          <a:xfrm rot="16693767">
            <a:off x="1044889" y="3745307"/>
            <a:ext cx="3657604" cy="1299411"/>
          </a:xfrm>
          <a:prstGeom prst="curvedDownArrow">
            <a:avLst/>
          </a:prstGeom>
          <a:solidFill>
            <a:srgbClr val="29A0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1876" r="2055"/>
          <a:stretch/>
        </p:blipFill>
        <p:spPr>
          <a:xfrm>
            <a:off x="0" y="6989763"/>
            <a:ext cx="10347158" cy="10990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042" y="-195207"/>
            <a:ext cx="10363200" cy="2296138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516BA4"/>
                </a:solidFill>
                <a:latin typeface="Candara" panose="020E0502030303020204" pitchFamily="34" charset="0"/>
              </a:rPr>
              <a:t/>
            </a:r>
            <a:br>
              <a:rPr lang="en-US" sz="3600" dirty="0" smtClean="0">
                <a:solidFill>
                  <a:srgbClr val="516BA4"/>
                </a:solidFill>
                <a:latin typeface="Candara" panose="020E0502030303020204" pitchFamily="34" charset="0"/>
              </a:rPr>
            </a:br>
            <a:r>
              <a:rPr lang="en-US" sz="3600" dirty="0">
                <a:solidFill>
                  <a:srgbClr val="516BA4"/>
                </a:solidFill>
                <a:latin typeface="Candara" panose="020E0502030303020204" pitchFamily="34" charset="0"/>
              </a:rPr>
              <a:t/>
            </a:r>
            <a:br>
              <a:rPr lang="en-US" sz="3600" dirty="0">
                <a:solidFill>
                  <a:srgbClr val="516BA4"/>
                </a:solidFill>
                <a:latin typeface="Candara" panose="020E0502030303020204" pitchFamily="34" charset="0"/>
              </a:rPr>
            </a:br>
            <a:r>
              <a:rPr lang="en-US" sz="3600" dirty="0" smtClean="0">
                <a:solidFill>
                  <a:srgbClr val="516BA4"/>
                </a:solidFill>
                <a:latin typeface="Candara" panose="020E0502030303020204" pitchFamily="34" charset="0"/>
              </a:rPr>
              <a:t>ESTABLISHMENT OF CRYONET</a:t>
            </a:r>
            <a:br>
              <a:rPr lang="en-US" sz="3600" dirty="0" smtClean="0">
                <a:solidFill>
                  <a:srgbClr val="516BA4"/>
                </a:solidFill>
                <a:latin typeface="Candara" panose="020E0502030303020204" pitchFamily="34" charset="0"/>
              </a:rPr>
            </a:br>
            <a:r>
              <a:rPr lang="en-US" sz="3600" dirty="0" smtClean="0">
                <a:solidFill>
                  <a:srgbClr val="516BA4"/>
                </a:solidFill>
                <a:latin typeface="Candara" panose="020E0502030303020204" pitchFamily="34" charset="0"/>
              </a:rPr>
              <a:t>5.3.1 Interaction with other Networks</a:t>
            </a:r>
            <a:r>
              <a:rPr lang="en-US" sz="1800" dirty="0" smtClean="0">
                <a:solidFill>
                  <a:srgbClr val="516BA4"/>
                </a:solidFill>
                <a:latin typeface="Candara" panose="020E0502030303020204" pitchFamily="34" charset="0"/>
              </a:rPr>
              <a:t/>
            </a:r>
            <a:br>
              <a:rPr lang="en-US" sz="1800" dirty="0" smtClean="0">
                <a:solidFill>
                  <a:srgbClr val="516BA4"/>
                </a:solidFill>
                <a:latin typeface="Candara" panose="020E0502030303020204" pitchFamily="34" charset="0"/>
              </a:rPr>
            </a:br>
            <a:endParaRPr lang="en-US" sz="1800" dirty="0">
              <a:solidFill>
                <a:srgbClr val="516BA4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77" y="3970398"/>
            <a:ext cx="3513220" cy="27139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876" t="43556" r="2055"/>
          <a:stretch/>
        </p:blipFill>
        <p:spPr>
          <a:xfrm flipV="1">
            <a:off x="0" y="159302"/>
            <a:ext cx="10347158" cy="620344"/>
          </a:xfrm>
          <a:prstGeom prst="rect">
            <a:avLst/>
          </a:prstGeom>
        </p:spPr>
      </p:pic>
      <p:sp>
        <p:nvSpPr>
          <p:cNvPr id="11" name="Subtitle 11"/>
          <p:cNvSpPr txBox="1">
            <a:spLocks/>
          </p:cNvSpPr>
          <p:nvPr/>
        </p:nvSpPr>
        <p:spPr>
          <a:xfrm>
            <a:off x="0" y="6908535"/>
            <a:ext cx="10363200" cy="7772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103632" tIns="51816" rIns="103632" bIns="51816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January 20-22, 2014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	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    </a:t>
            </a:r>
            <a:r>
              <a:rPr lang="en-US" sz="1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sandy.starkweather@noaa.gov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	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	GCW-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CryoNet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-1604" y="780522"/>
            <a:ext cx="10363200" cy="1801"/>
          </a:xfrm>
          <a:prstGeom prst="line">
            <a:avLst/>
          </a:prstGeom>
          <a:ln w="19050">
            <a:solidFill>
              <a:srgbClr val="29A0D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1894" y="4527880"/>
            <a:ext cx="1385387" cy="69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36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1876" r="2055"/>
          <a:stretch/>
        </p:blipFill>
        <p:spPr>
          <a:xfrm>
            <a:off x="0" y="6989763"/>
            <a:ext cx="10347158" cy="10990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04" y="617197"/>
            <a:ext cx="10192953" cy="1502305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516BA4"/>
                </a:solidFill>
                <a:latin typeface="Candara" panose="020E0502030303020204" pitchFamily="34" charset="0"/>
              </a:rPr>
              <a:t>Interaction will be mission-dependent</a:t>
            </a:r>
            <a:endParaRPr lang="en-US" sz="4400" dirty="0">
              <a:solidFill>
                <a:srgbClr val="516BA4"/>
              </a:solidFill>
              <a:latin typeface="Candara" panose="020E0502030303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0" y="6995160"/>
            <a:ext cx="10363200" cy="0"/>
          </a:xfrm>
          <a:prstGeom prst="line">
            <a:avLst/>
          </a:prstGeom>
          <a:ln w="19050">
            <a:solidFill>
              <a:srgbClr val="29A0D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0" y="1725402"/>
            <a:ext cx="10363200" cy="1801"/>
          </a:xfrm>
          <a:prstGeom prst="line">
            <a:avLst/>
          </a:prstGeom>
          <a:ln w="19050">
            <a:solidFill>
              <a:srgbClr val="29A0D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1876" t="43556" r="2055"/>
          <a:stretch/>
        </p:blipFill>
        <p:spPr>
          <a:xfrm flipV="1">
            <a:off x="0" y="159302"/>
            <a:ext cx="10347158" cy="62034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H="1" flipV="1">
            <a:off x="-1604" y="780522"/>
            <a:ext cx="10363200" cy="1801"/>
          </a:xfrm>
          <a:prstGeom prst="line">
            <a:avLst/>
          </a:prstGeom>
          <a:ln w="19050">
            <a:solidFill>
              <a:srgbClr val="29A0D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Subtitle 11"/>
          <p:cNvSpPr txBox="1">
            <a:spLocks/>
          </p:cNvSpPr>
          <p:nvPr/>
        </p:nvSpPr>
        <p:spPr>
          <a:xfrm>
            <a:off x="0" y="6908535"/>
            <a:ext cx="10363200" cy="7772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103632" tIns="51816" rIns="103632" bIns="51816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January 20-22, 2014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	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    </a:t>
            </a:r>
            <a:r>
              <a:rPr lang="en-US" sz="1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sandy.starkweather@noaa.gov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	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	GCW-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CryoNet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605962"/>
              </p:ext>
            </p:extLst>
          </p:nvPr>
        </p:nvGraphicFramePr>
        <p:xfrm>
          <a:off x="2" y="1867301"/>
          <a:ext cx="10347155" cy="5041233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478165"/>
                <a:gridCol w="1308600"/>
                <a:gridCol w="1472547"/>
                <a:gridCol w="1462663"/>
                <a:gridCol w="1496970"/>
                <a:gridCol w="1650045"/>
                <a:gridCol w="1478165"/>
              </a:tblGrid>
              <a:tr h="264755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anose="020E0502030303020204" pitchFamily="34" charset="0"/>
                        </a:rPr>
                        <a:t>Network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rgbClr val="29A0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anose="020E0502030303020204" pitchFamily="34" charset="0"/>
                        </a:rPr>
                        <a:t>Building </a:t>
                      </a:r>
                      <a:r>
                        <a:rPr lang="en-US" dirty="0" err="1" smtClean="0">
                          <a:latin typeface="Candara" panose="020E0502030303020204" pitchFamily="34" charset="0"/>
                        </a:rPr>
                        <a:t>Observ-ational</a:t>
                      </a:r>
                      <a:r>
                        <a:rPr lang="en-US" dirty="0" smtClean="0">
                          <a:latin typeface="Candara" panose="020E0502030303020204" pitchFamily="34" charset="0"/>
                        </a:rPr>
                        <a:t> Capacity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rgbClr val="29A0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anose="020E0502030303020204" pitchFamily="34" charset="0"/>
                        </a:rPr>
                        <a:t>Facilitating Trans-national Access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rgbClr val="29A0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anose="020E0502030303020204" pitchFamily="34" charset="0"/>
                        </a:rPr>
                        <a:t>Facilitating Data Manage-</a:t>
                      </a:r>
                      <a:r>
                        <a:rPr lang="en-US" dirty="0" err="1" smtClean="0">
                          <a:latin typeface="Candara" panose="020E0502030303020204" pitchFamily="34" charset="0"/>
                        </a:rPr>
                        <a:t>ment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rgbClr val="29A0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anose="020E0502030303020204" pitchFamily="34" charset="0"/>
                        </a:rPr>
                        <a:t>Developing Measure-</a:t>
                      </a:r>
                      <a:r>
                        <a:rPr lang="en-US" dirty="0" err="1" smtClean="0">
                          <a:latin typeface="Candara" panose="020E0502030303020204" pitchFamily="34" charset="0"/>
                        </a:rPr>
                        <a:t>ment</a:t>
                      </a:r>
                      <a:r>
                        <a:rPr lang="en-US" baseline="0" dirty="0" smtClean="0">
                          <a:latin typeface="Candara" panose="020E0502030303020204" pitchFamily="34" charset="0"/>
                        </a:rPr>
                        <a:t> Standards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rgbClr val="29A0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anose="020E0502030303020204" pitchFamily="34" charset="0"/>
                        </a:rPr>
                        <a:t>Enabling</a:t>
                      </a:r>
                    </a:p>
                    <a:p>
                      <a:r>
                        <a:rPr lang="en-US" dirty="0" smtClean="0">
                          <a:latin typeface="Candara" panose="020E0502030303020204" pitchFamily="34" charset="0"/>
                        </a:rPr>
                        <a:t>Cal-Val Activities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rgbClr val="29A0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anose="020E0502030303020204" pitchFamily="34" charset="0"/>
                        </a:rPr>
                        <a:t>Producing Synthesis Science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rgbClr val="29A0D8"/>
                    </a:solidFill>
                  </a:tcPr>
                </a:tc>
              </a:tr>
              <a:tr h="79789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GCW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29A0D8">
                            <a:tint val="66000"/>
                            <a:satMod val="160000"/>
                          </a:srgbClr>
                        </a:gs>
                        <a:gs pos="50000">
                          <a:srgbClr val="29A0D8">
                            <a:tint val="44500"/>
                            <a:satMod val="160000"/>
                          </a:srgbClr>
                        </a:gs>
                        <a:gs pos="100000">
                          <a:srgbClr val="29A0D8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x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29A0D8">
                            <a:tint val="66000"/>
                            <a:satMod val="160000"/>
                          </a:srgbClr>
                        </a:gs>
                        <a:gs pos="50000">
                          <a:srgbClr val="29A0D8">
                            <a:tint val="44500"/>
                            <a:satMod val="160000"/>
                          </a:srgbClr>
                        </a:gs>
                        <a:gs pos="100000">
                          <a:srgbClr val="29A0D8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?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29A0D8">
                            <a:tint val="66000"/>
                            <a:satMod val="160000"/>
                          </a:srgbClr>
                        </a:gs>
                        <a:gs pos="50000">
                          <a:srgbClr val="29A0D8">
                            <a:tint val="44500"/>
                            <a:satMod val="160000"/>
                          </a:srgbClr>
                        </a:gs>
                        <a:gs pos="100000">
                          <a:srgbClr val="29A0D8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x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29A0D8">
                            <a:tint val="66000"/>
                            <a:satMod val="160000"/>
                          </a:srgbClr>
                        </a:gs>
                        <a:gs pos="50000">
                          <a:srgbClr val="29A0D8">
                            <a:tint val="44500"/>
                            <a:satMod val="160000"/>
                          </a:srgbClr>
                        </a:gs>
                        <a:gs pos="100000">
                          <a:srgbClr val="29A0D8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x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29A0D8">
                            <a:tint val="66000"/>
                            <a:satMod val="160000"/>
                          </a:srgbClr>
                        </a:gs>
                        <a:gs pos="50000">
                          <a:srgbClr val="29A0D8">
                            <a:tint val="44500"/>
                            <a:satMod val="160000"/>
                          </a:srgbClr>
                        </a:gs>
                        <a:gs pos="100000">
                          <a:srgbClr val="29A0D8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x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29A0D8">
                            <a:tint val="66000"/>
                            <a:satMod val="160000"/>
                          </a:srgbClr>
                        </a:gs>
                        <a:gs pos="50000">
                          <a:srgbClr val="29A0D8">
                            <a:tint val="44500"/>
                            <a:satMod val="160000"/>
                          </a:srgbClr>
                        </a:gs>
                        <a:gs pos="100000">
                          <a:srgbClr val="29A0D8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?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29A0D8">
                            <a:tint val="66000"/>
                            <a:satMod val="160000"/>
                          </a:srgbClr>
                        </a:gs>
                        <a:gs pos="50000">
                          <a:srgbClr val="29A0D8">
                            <a:tint val="44500"/>
                            <a:satMod val="160000"/>
                          </a:srgbClr>
                        </a:gs>
                        <a:gs pos="100000">
                          <a:srgbClr val="29A0D8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79789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IASOA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29A0D8">
                            <a:tint val="66000"/>
                            <a:satMod val="160000"/>
                          </a:srgbClr>
                        </a:gs>
                        <a:gs pos="50000">
                          <a:srgbClr val="29A0D8">
                            <a:tint val="44500"/>
                            <a:satMod val="160000"/>
                          </a:srgbClr>
                        </a:gs>
                        <a:gs pos="100000">
                          <a:srgbClr val="29A0D8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x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29A0D8">
                            <a:tint val="66000"/>
                            <a:satMod val="160000"/>
                          </a:srgbClr>
                        </a:gs>
                        <a:gs pos="50000">
                          <a:srgbClr val="29A0D8">
                            <a:tint val="44500"/>
                            <a:satMod val="160000"/>
                          </a:srgbClr>
                        </a:gs>
                        <a:gs pos="100000">
                          <a:srgbClr val="29A0D8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29A0D8">
                            <a:tint val="66000"/>
                            <a:satMod val="160000"/>
                          </a:srgbClr>
                        </a:gs>
                        <a:gs pos="50000">
                          <a:srgbClr val="29A0D8">
                            <a:tint val="44500"/>
                            <a:satMod val="160000"/>
                          </a:srgbClr>
                        </a:gs>
                        <a:gs pos="100000">
                          <a:srgbClr val="29A0D8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x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29A0D8">
                            <a:tint val="66000"/>
                            <a:satMod val="160000"/>
                          </a:srgbClr>
                        </a:gs>
                        <a:gs pos="50000">
                          <a:srgbClr val="29A0D8">
                            <a:tint val="44500"/>
                            <a:satMod val="160000"/>
                          </a:srgbClr>
                        </a:gs>
                        <a:gs pos="100000">
                          <a:srgbClr val="29A0D8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x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29A0D8">
                            <a:tint val="66000"/>
                            <a:satMod val="160000"/>
                          </a:srgbClr>
                        </a:gs>
                        <a:gs pos="50000">
                          <a:srgbClr val="29A0D8">
                            <a:tint val="44500"/>
                            <a:satMod val="160000"/>
                          </a:srgbClr>
                        </a:gs>
                        <a:gs pos="100000">
                          <a:srgbClr val="29A0D8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?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29A0D8">
                            <a:tint val="66000"/>
                            <a:satMod val="160000"/>
                          </a:srgbClr>
                        </a:gs>
                        <a:gs pos="50000">
                          <a:srgbClr val="29A0D8">
                            <a:tint val="44500"/>
                            <a:satMod val="160000"/>
                          </a:srgbClr>
                        </a:gs>
                        <a:gs pos="100000">
                          <a:srgbClr val="29A0D8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x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29A0D8">
                            <a:tint val="66000"/>
                            <a:satMod val="160000"/>
                          </a:srgbClr>
                        </a:gs>
                        <a:gs pos="50000">
                          <a:srgbClr val="29A0D8">
                            <a:tint val="44500"/>
                            <a:satMod val="160000"/>
                          </a:srgbClr>
                        </a:gs>
                        <a:gs pos="100000">
                          <a:srgbClr val="29A0D8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79789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INTER-ACT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29A0D8">
                            <a:tint val="66000"/>
                            <a:satMod val="160000"/>
                          </a:srgbClr>
                        </a:gs>
                        <a:gs pos="50000">
                          <a:srgbClr val="29A0D8">
                            <a:tint val="44500"/>
                            <a:satMod val="160000"/>
                          </a:srgbClr>
                        </a:gs>
                        <a:gs pos="100000">
                          <a:srgbClr val="29A0D8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29A0D8">
                            <a:tint val="66000"/>
                            <a:satMod val="160000"/>
                          </a:srgbClr>
                        </a:gs>
                        <a:gs pos="50000">
                          <a:srgbClr val="29A0D8">
                            <a:tint val="44500"/>
                            <a:satMod val="160000"/>
                          </a:srgbClr>
                        </a:gs>
                        <a:gs pos="100000">
                          <a:srgbClr val="29A0D8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x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29A0D8">
                            <a:tint val="66000"/>
                            <a:satMod val="160000"/>
                          </a:srgbClr>
                        </a:gs>
                        <a:gs pos="50000">
                          <a:srgbClr val="29A0D8">
                            <a:tint val="44500"/>
                            <a:satMod val="160000"/>
                          </a:srgbClr>
                        </a:gs>
                        <a:gs pos="100000">
                          <a:srgbClr val="29A0D8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x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29A0D8">
                            <a:tint val="66000"/>
                            <a:satMod val="160000"/>
                          </a:srgbClr>
                        </a:gs>
                        <a:gs pos="50000">
                          <a:srgbClr val="29A0D8">
                            <a:tint val="44500"/>
                            <a:satMod val="160000"/>
                          </a:srgbClr>
                        </a:gs>
                        <a:gs pos="100000">
                          <a:srgbClr val="29A0D8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?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29A0D8">
                            <a:tint val="66000"/>
                            <a:satMod val="160000"/>
                          </a:srgbClr>
                        </a:gs>
                        <a:gs pos="50000">
                          <a:srgbClr val="29A0D8">
                            <a:tint val="44500"/>
                            <a:satMod val="160000"/>
                          </a:srgbClr>
                        </a:gs>
                        <a:gs pos="100000">
                          <a:srgbClr val="29A0D8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29A0D8">
                            <a:tint val="66000"/>
                            <a:satMod val="160000"/>
                          </a:srgbClr>
                        </a:gs>
                        <a:gs pos="50000">
                          <a:srgbClr val="29A0D8">
                            <a:tint val="44500"/>
                            <a:satMod val="160000"/>
                          </a:srgbClr>
                        </a:gs>
                        <a:gs pos="100000">
                          <a:srgbClr val="29A0D8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?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29A0D8">
                            <a:tint val="66000"/>
                            <a:satMod val="160000"/>
                          </a:srgbClr>
                        </a:gs>
                        <a:gs pos="50000">
                          <a:srgbClr val="29A0D8">
                            <a:tint val="44500"/>
                            <a:satMod val="160000"/>
                          </a:srgbClr>
                        </a:gs>
                        <a:gs pos="100000">
                          <a:srgbClr val="29A0D8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3216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srl.noaa.gov/psd/iasoa/sites/default/files/images/iasoa-schemat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4" y="1710721"/>
            <a:ext cx="6054292" cy="419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876" r="2055"/>
          <a:stretch/>
        </p:blipFill>
        <p:spPr>
          <a:xfrm>
            <a:off x="0" y="6989763"/>
            <a:ext cx="10347158" cy="10990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04" y="617197"/>
            <a:ext cx="10192953" cy="1502305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516BA4"/>
                </a:solidFill>
                <a:latin typeface="Candara" panose="020E0502030303020204" pitchFamily="34" charset="0"/>
              </a:rPr>
              <a:t>And constrained by common science…</a:t>
            </a:r>
            <a:endParaRPr lang="en-US" sz="4400" dirty="0">
              <a:solidFill>
                <a:srgbClr val="516BA4"/>
              </a:solidFill>
              <a:latin typeface="Candara" panose="020E0502030303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0" y="6995160"/>
            <a:ext cx="10363200" cy="0"/>
          </a:xfrm>
          <a:prstGeom prst="line">
            <a:avLst/>
          </a:prstGeom>
          <a:ln w="19050">
            <a:solidFill>
              <a:srgbClr val="29A0D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0" y="1725402"/>
            <a:ext cx="10363200" cy="1801"/>
          </a:xfrm>
          <a:prstGeom prst="line">
            <a:avLst/>
          </a:prstGeom>
          <a:ln w="19050">
            <a:solidFill>
              <a:srgbClr val="29A0D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876" t="43556" r="2055"/>
          <a:stretch/>
        </p:blipFill>
        <p:spPr>
          <a:xfrm flipV="1">
            <a:off x="0" y="159302"/>
            <a:ext cx="10347158" cy="62034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H="1" flipV="1">
            <a:off x="-1604" y="780522"/>
            <a:ext cx="10363200" cy="1801"/>
          </a:xfrm>
          <a:prstGeom prst="line">
            <a:avLst/>
          </a:prstGeom>
          <a:ln w="19050">
            <a:solidFill>
              <a:srgbClr val="29A0D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Subtitle 11"/>
          <p:cNvSpPr txBox="1">
            <a:spLocks/>
          </p:cNvSpPr>
          <p:nvPr/>
        </p:nvSpPr>
        <p:spPr>
          <a:xfrm>
            <a:off x="0" y="6908535"/>
            <a:ext cx="10363200" cy="7772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103632" tIns="51816" rIns="103632" bIns="51816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January 20-22, 2014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	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    </a:t>
            </a:r>
            <a:r>
              <a:rPr lang="en-US" sz="1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sandy.starkweather@noaa.gov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	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	GCW-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CryoNet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978" y="5221600"/>
            <a:ext cx="4531697" cy="17392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3468" y="4119603"/>
            <a:ext cx="1688681" cy="847903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3984860" y="5964131"/>
            <a:ext cx="1703672" cy="1098405"/>
          </a:xfrm>
          <a:prstGeom prst="fram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3467" y="3529632"/>
            <a:ext cx="1688681" cy="584775"/>
          </a:xfrm>
          <a:prstGeom prst="rect">
            <a:avLst/>
          </a:prstGeom>
          <a:solidFill>
            <a:srgbClr val="29A0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CryoNET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15" name="Frame 14"/>
          <p:cNvSpPr/>
          <p:nvPr/>
        </p:nvSpPr>
        <p:spPr>
          <a:xfrm>
            <a:off x="6994906" y="3426811"/>
            <a:ext cx="1905802" cy="1660170"/>
          </a:xfrm>
          <a:prstGeom prst="frame">
            <a:avLst>
              <a:gd name="adj1" fmla="val 667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Left-Right Arrow 8"/>
          <p:cNvSpPr/>
          <p:nvPr/>
        </p:nvSpPr>
        <p:spPr>
          <a:xfrm rot="18919063">
            <a:off x="4994172" y="4910324"/>
            <a:ext cx="2320996" cy="443578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206892" y="1781740"/>
            <a:ext cx="3668628" cy="1631216"/>
          </a:xfrm>
          <a:prstGeom prst="rect">
            <a:avLst/>
          </a:prstGeom>
          <a:solidFill>
            <a:srgbClr val="29A0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Developing standards, documenting and managing datasets for Atmosphere-Surface exchanges over Arctic Cryosphere.  Flux Measurements.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6314821" y="5218069"/>
            <a:ext cx="3668628" cy="1323439"/>
          </a:xfrm>
          <a:prstGeom prst="rect">
            <a:avLst/>
          </a:prstGeom>
          <a:solidFill>
            <a:srgbClr val="29A0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Other topics of mutual interest to </a:t>
            </a:r>
            <a:r>
              <a:rPr lang="en-US" sz="2000" dirty="0" err="1" smtClean="0"/>
              <a:t>IASOA+CryoNET</a:t>
            </a:r>
            <a:r>
              <a:rPr lang="en-US" sz="2000" dirty="0" smtClean="0"/>
              <a:t>: climate &amp; weather; solid precipitation; snow photochemistry; ???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2515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876" r="2055"/>
          <a:stretch/>
        </p:blipFill>
        <p:spPr>
          <a:xfrm>
            <a:off x="0" y="6989763"/>
            <a:ext cx="10347158" cy="10990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042" y="-195207"/>
            <a:ext cx="10363200" cy="2296138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516BA4"/>
                </a:solidFill>
                <a:latin typeface="Candara" panose="020E0502030303020204" pitchFamily="34" charset="0"/>
              </a:rPr>
              <a:t/>
            </a:r>
            <a:br>
              <a:rPr lang="en-US" sz="3600" dirty="0" smtClean="0">
                <a:solidFill>
                  <a:srgbClr val="516BA4"/>
                </a:solidFill>
                <a:latin typeface="Candara" panose="020E0502030303020204" pitchFamily="34" charset="0"/>
              </a:rPr>
            </a:br>
            <a:r>
              <a:rPr lang="en-US" sz="3600" dirty="0">
                <a:solidFill>
                  <a:srgbClr val="516BA4"/>
                </a:solidFill>
                <a:latin typeface="Candara" panose="020E0502030303020204" pitchFamily="34" charset="0"/>
              </a:rPr>
              <a:t/>
            </a:r>
            <a:br>
              <a:rPr lang="en-US" sz="3600" dirty="0">
                <a:solidFill>
                  <a:srgbClr val="516BA4"/>
                </a:solidFill>
                <a:latin typeface="Candara" panose="020E0502030303020204" pitchFamily="34" charset="0"/>
              </a:rPr>
            </a:br>
            <a:r>
              <a:rPr lang="en-US" sz="3600" dirty="0" smtClean="0">
                <a:solidFill>
                  <a:srgbClr val="516BA4"/>
                </a:solidFill>
                <a:latin typeface="Candara" panose="020E0502030303020204" pitchFamily="34" charset="0"/>
              </a:rPr>
              <a:t>CRYONET DATA POLICY</a:t>
            </a:r>
            <a:br>
              <a:rPr lang="en-US" sz="3600" dirty="0" smtClean="0">
                <a:solidFill>
                  <a:srgbClr val="516BA4"/>
                </a:solidFill>
                <a:latin typeface="Candara" panose="020E0502030303020204" pitchFamily="34" charset="0"/>
              </a:rPr>
            </a:br>
            <a:r>
              <a:rPr lang="en-US" sz="3600" dirty="0" smtClean="0">
                <a:solidFill>
                  <a:srgbClr val="516BA4"/>
                </a:solidFill>
                <a:latin typeface="Candara" panose="020E0502030303020204" pitchFamily="34" charset="0"/>
              </a:rPr>
              <a:t>7.1.2 Potential </a:t>
            </a:r>
            <a:r>
              <a:rPr lang="en-US" sz="3600" dirty="0" err="1" smtClean="0">
                <a:solidFill>
                  <a:srgbClr val="516BA4"/>
                </a:solidFill>
                <a:latin typeface="Candara" panose="020E0502030303020204" pitchFamily="34" charset="0"/>
              </a:rPr>
              <a:t>CryoNet</a:t>
            </a:r>
            <a:r>
              <a:rPr lang="en-US" sz="3600" dirty="0" smtClean="0">
                <a:solidFill>
                  <a:srgbClr val="516BA4"/>
                </a:solidFill>
                <a:latin typeface="Candara" panose="020E0502030303020204" pitchFamily="34" charset="0"/>
              </a:rPr>
              <a:t> data policy/IASOA experiences</a:t>
            </a:r>
            <a:r>
              <a:rPr lang="en-US" sz="1800" dirty="0" smtClean="0">
                <a:solidFill>
                  <a:srgbClr val="516BA4"/>
                </a:solidFill>
                <a:latin typeface="Candara" panose="020E0502030303020204" pitchFamily="34" charset="0"/>
              </a:rPr>
              <a:t/>
            </a:r>
            <a:br>
              <a:rPr lang="en-US" sz="1800" dirty="0" smtClean="0">
                <a:solidFill>
                  <a:srgbClr val="516BA4"/>
                </a:solidFill>
                <a:latin typeface="Candara" panose="020E0502030303020204" pitchFamily="34" charset="0"/>
              </a:rPr>
            </a:br>
            <a:endParaRPr lang="en-US" sz="1800" dirty="0">
              <a:solidFill>
                <a:srgbClr val="516BA4"/>
              </a:solidFill>
              <a:latin typeface="Candara" panose="020E0502030303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876" t="43556" r="2055"/>
          <a:stretch/>
        </p:blipFill>
        <p:spPr>
          <a:xfrm flipV="1">
            <a:off x="0" y="159302"/>
            <a:ext cx="10347158" cy="620344"/>
          </a:xfrm>
          <a:prstGeom prst="rect">
            <a:avLst/>
          </a:prstGeom>
        </p:spPr>
      </p:pic>
      <p:sp>
        <p:nvSpPr>
          <p:cNvPr id="11" name="Subtitle 11"/>
          <p:cNvSpPr txBox="1">
            <a:spLocks/>
          </p:cNvSpPr>
          <p:nvPr/>
        </p:nvSpPr>
        <p:spPr>
          <a:xfrm>
            <a:off x="0" y="6908535"/>
            <a:ext cx="10363200" cy="7772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103632" tIns="51816" rIns="103632" bIns="51816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January 20-22, 2014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	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    </a:t>
            </a:r>
            <a:r>
              <a:rPr lang="en-US" sz="1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sandy.starkweather@noaa.gov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	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	GCW-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CryoNet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-1604" y="780522"/>
            <a:ext cx="10363200" cy="1801"/>
          </a:xfrm>
          <a:prstGeom prst="line">
            <a:avLst/>
          </a:prstGeom>
          <a:ln w="19050">
            <a:solidFill>
              <a:srgbClr val="29A0D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37" y="1900302"/>
            <a:ext cx="6772827" cy="51245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43563" y="2018954"/>
            <a:ext cx="3531745" cy="5078313"/>
          </a:xfrm>
          <a:prstGeom prst="rect">
            <a:avLst/>
          </a:prstGeom>
          <a:solidFill>
            <a:srgbClr val="29A0D8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IASOA Considerations (maybe more approach than policy)</a:t>
            </a:r>
          </a:p>
          <a:p>
            <a:pPr marL="342900" indent="-342900">
              <a:buAutoNum type="arabicPeriod"/>
            </a:pPr>
            <a:r>
              <a:rPr lang="en-US" dirty="0" smtClean="0"/>
              <a:t>We are just a catalog, but we did include authoring provision</a:t>
            </a:r>
          </a:p>
          <a:p>
            <a:pPr marL="342900" indent="-342900">
              <a:buAutoNum type="arabicPeriod"/>
            </a:pPr>
            <a:r>
              <a:rPr lang="en-US" dirty="0" smtClean="0"/>
              <a:t>Only includes long-term data; avoid issues with idiosyncratic </a:t>
            </a:r>
          </a:p>
          <a:p>
            <a:pPr marL="342900" indent="-342900">
              <a:buAutoNum type="arabicPeriod"/>
            </a:pPr>
            <a:r>
              <a:rPr lang="en-US" dirty="0" smtClean="0"/>
              <a:t>If the data isn’t accessible, we don’t (want to) include it (red/yellow/green rating)</a:t>
            </a:r>
          </a:p>
          <a:p>
            <a:pPr marL="342900" indent="-342900">
              <a:buAutoNum type="arabicPeriod"/>
            </a:pPr>
            <a:r>
              <a:rPr lang="en-US" dirty="0" smtClean="0"/>
              <a:t>Harvest as much as possible even if it doesn’t meet our standards; lobby for it to meet our standards (e.g. BSRN, GAW)</a:t>
            </a:r>
          </a:p>
          <a:p>
            <a:pPr marL="342900" indent="-342900">
              <a:buAutoNum type="arabicPeriod"/>
            </a:pPr>
            <a:r>
              <a:rPr lang="en-US" dirty="0" smtClean="0"/>
              <a:t>Crowd-sourcing versus Tooth Pulling (maintenance!!)</a:t>
            </a:r>
          </a:p>
          <a:p>
            <a:pPr marL="342900" indent="-342900">
              <a:buAutoNum type="arabicPeriod"/>
            </a:pPr>
            <a:r>
              <a:rPr lang="en-US" dirty="0" smtClean="0"/>
              <a:t>Support giving credit, citations, looking to build in DOI capability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04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876" r="2055"/>
          <a:stretch/>
        </p:blipFill>
        <p:spPr>
          <a:xfrm>
            <a:off x="0" y="6989763"/>
            <a:ext cx="10347158" cy="10990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876" t="43556" r="2055"/>
          <a:stretch/>
        </p:blipFill>
        <p:spPr>
          <a:xfrm flipV="1">
            <a:off x="0" y="159302"/>
            <a:ext cx="10347158" cy="620344"/>
          </a:xfrm>
          <a:prstGeom prst="rect">
            <a:avLst/>
          </a:prstGeom>
        </p:spPr>
      </p:pic>
      <p:sp>
        <p:nvSpPr>
          <p:cNvPr id="11" name="Subtitle 11"/>
          <p:cNvSpPr txBox="1">
            <a:spLocks/>
          </p:cNvSpPr>
          <p:nvPr/>
        </p:nvSpPr>
        <p:spPr>
          <a:xfrm>
            <a:off x="0" y="6908535"/>
            <a:ext cx="10363200" cy="7772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103632" tIns="51816" rIns="103632" bIns="51816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January 20-22, 2014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	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    </a:t>
            </a:r>
            <a:r>
              <a:rPr lang="en-US" sz="1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sandy.starkweather@noaa.gov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	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	GCW-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CryoNet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-1604" y="780522"/>
            <a:ext cx="10363200" cy="1801"/>
          </a:xfrm>
          <a:prstGeom prst="line">
            <a:avLst/>
          </a:prstGeom>
          <a:ln w="19050">
            <a:solidFill>
              <a:srgbClr val="29A0D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154204" y="617198"/>
            <a:ext cx="10192953" cy="111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0362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rgbClr val="516BA4"/>
                </a:solidFill>
                <a:latin typeface="Candara" panose="020E0502030303020204" pitchFamily="34" charset="0"/>
              </a:rPr>
              <a:t>Open Data Policy </a:t>
            </a:r>
            <a:r>
              <a:rPr lang="en-US" sz="4400" dirty="0" smtClean="0">
                <a:solidFill>
                  <a:srgbClr val="516BA4"/>
                </a:solidFill>
                <a:latin typeface="Candara" panose="020E0502030303020204" pitchFamily="34" charset="0"/>
              </a:rPr>
              <a:t>Recommendations</a:t>
            </a:r>
            <a:endParaRPr lang="en-US" sz="4400" dirty="0">
              <a:solidFill>
                <a:srgbClr val="516BA4"/>
              </a:solidFill>
              <a:latin typeface="Candara" panose="020E0502030303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>
          <a:xfrm>
            <a:off x="317832" y="1933513"/>
            <a:ext cx="9144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 fontAlgn="base">
              <a:buFont typeface="Arial"/>
              <a:buChar char="•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Document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all datasets using metadata that is compliant with international data management procedures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457200" lvl="0" indent="-457200" algn="l" fontAlgn="base">
              <a:buFont typeface="Arial"/>
              <a:buChar char="•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Use machine readable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interfaces for metadata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(e.g. xml)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0" indent="-457200" algn="l" fontAlgn="base">
              <a:buFont typeface="Arial"/>
              <a:buChar char="•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Use flexible and domain generated vocabularies to describe datasets,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reference a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“thesaurus”,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support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crosswalks in the background.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0" indent="-457200" algn="l" fontAlgn="base">
              <a:buFont typeface="Arial"/>
              <a:buChar char="•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Follow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recommended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standards for file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formats (date formats, etc.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Wherever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possible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facilitate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machine interfaces to datasets, enabling higher order services to be built on data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other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relevant bodies. 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Consider a compliance period?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24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3534</TotalTime>
  <Words>704</Words>
  <Application>Microsoft Macintosh PowerPoint</Application>
  <PresentationFormat>Custom</PresentationFormat>
  <Paragraphs>108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 STANDARDS AND GUIDELINES FOR CRYONET 4.1.5 Formal Procedure for Station Inclusion </vt:lpstr>
      <vt:lpstr>Considerations, given a set of criteria</vt:lpstr>
      <vt:lpstr>What leads to lower/higher engagement?</vt:lpstr>
      <vt:lpstr>Procedure: Capture documentation</vt:lpstr>
      <vt:lpstr>  ESTABLISHMENT OF CRYONET 5.3.1 Interaction with other Networks </vt:lpstr>
      <vt:lpstr>Interaction will be mission-dependent</vt:lpstr>
      <vt:lpstr>And constrained by common science…</vt:lpstr>
      <vt:lpstr>  CRYONET DATA POLICY 7.1.2 Potential CryoNet data policy/IASOA experiences </vt:lpstr>
      <vt:lpstr>PowerPoint Presentation</vt:lpstr>
      <vt:lpstr>PowerPoint Presentation</vt:lpstr>
      <vt:lpstr>  GCW WEBSITE, CRYONET SERVICE AND CAPACITY BUILDING  8.1.3 Experience from capacity building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Data Sharing Model from the IASOA Consortium:  The Scientist-Centered Approach</dc:title>
  <dc:creator>Sandy Starkweather</dc:creator>
  <cp:lastModifiedBy>MovieTime</cp:lastModifiedBy>
  <cp:revision>70</cp:revision>
  <dcterms:created xsi:type="dcterms:W3CDTF">2013-12-02T18:29:43Z</dcterms:created>
  <dcterms:modified xsi:type="dcterms:W3CDTF">2014-01-22T10:27:15Z</dcterms:modified>
</cp:coreProperties>
</file>