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4114" r:id="rId2"/>
  </p:sldMasterIdLst>
  <p:notesMasterIdLst>
    <p:notesMasterId r:id="rId15"/>
  </p:notesMasterIdLst>
  <p:sldIdLst>
    <p:sldId id="296" r:id="rId3"/>
    <p:sldId id="311" r:id="rId4"/>
    <p:sldId id="298" r:id="rId5"/>
    <p:sldId id="300" r:id="rId6"/>
    <p:sldId id="308" r:id="rId7"/>
    <p:sldId id="302" r:id="rId8"/>
    <p:sldId id="303" r:id="rId9"/>
    <p:sldId id="304" r:id="rId10"/>
    <p:sldId id="306" r:id="rId11"/>
    <p:sldId id="310" r:id="rId12"/>
    <p:sldId id="309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9" autoAdjust="0"/>
    <p:restoredTop sz="99338" autoAdjust="0"/>
  </p:normalViewPr>
  <p:slideViewPr>
    <p:cSldViewPr snapToObjects="1">
      <p:cViewPr>
        <p:scale>
          <a:sx n="70" d="100"/>
          <a:sy n="70" d="100"/>
        </p:scale>
        <p:origin x="-115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75" d="100"/>
          <a:sy n="75" d="100"/>
        </p:scale>
        <p:origin x="-1404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D31B4-D4B2-420E-845F-8E780344FE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DDCCEA-134B-4542-BC5F-A0CA734A3271}">
      <dgm:prSet/>
      <dgm:spPr/>
      <dgm:t>
        <a:bodyPr/>
        <a:lstStyle/>
        <a:p>
          <a:pPr rtl="0"/>
          <a:r>
            <a:rPr lang="en-US" b="1" dirty="0" smtClean="0"/>
            <a:t>Concept / paradigm for ‘floating ice’ support in </a:t>
          </a:r>
          <a:r>
            <a:rPr lang="en-US" b="1" dirty="0" err="1" smtClean="0"/>
            <a:t>Cryonet</a:t>
          </a:r>
          <a:endParaRPr lang="ru-RU" dirty="0"/>
        </a:p>
      </dgm:t>
    </dgm:pt>
    <dgm:pt modelId="{352B817A-B9CF-4C3E-BA96-D2732FDAC71D}" type="parTrans" cxnId="{4E07A152-909E-4910-A082-44612A70578C}">
      <dgm:prSet/>
      <dgm:spPr/>
      <dgm:t>
        <a:bodyPr/>
        <a:lstStyle/>
        <a:p>
          <a:endParaRPr lang="ru-RU"/>
        </a:p>
      </dgm:t>
    </dgm:pt>
    <dgm:pt modelId="{09A2F8CB-FE23-4807-A332-3501E58EBCFE}" type="sibTrans" cxnId="{4E07A152-909E-4910-A082-44612A70578C}">
      <dgm:prSet/>
      <dgm:spPr/>
      <dgm:t>
        <a:bodyPr/>
        <a:lstStyle/>
        <a:p>
          <a:endParaRPr lang="ru-RU"/>
        </a:p>
      </dgm:t>
    </dgm:pt>
    <dgm:pt modelId="{8E927C57-E2F9-4C6F-9AA5-1DB8FE1F9046}">
      <dgm:prSet/>
      <dgm:spPr/>
      <dgm:t>
        <a:bodyPr/>
        <a:lstStyle/>
        <a:p>
          <a:pPr rtl="0"/>
          <a:r>
            <a:rPr lang="en-US" b="1" dirty="0" smtClean="0"/>
            <a:t>Data collection (systems for archival)</a:t>
          </a:r>
          <a:endParaRPr lang="ru-RU" dirty="0"/>
        </a:p>
      </dgm:t>
    </dgm:pt>
    <dgm:pt modelId="{61D1329C-25F1-49B9-9973-84EF95E1A3FE}" type="sibTrans" cxnId="{555E4A65-6050-4EF3-9295-9DF17F75C00E}">
      <dgm:prSet/>
      <dgm:spPr/>
      <dgm:t>
        <a:bodyPr/>
        <a:lstStyle/>
        <a:p>
          <a:endParaRPr lang="ru-RU"/>
        </a:p>
      </dgm:t>
    </dgm:pt>
    <dgm:pt modelId="{C88297D6-750D-4A97-B8B1-11AE270B524D}" type="parTrans" cxnId="{555E4A65-6050-4EF3-9295-9DF17F75C00E}">
      <dgm:prSet/>
      <dgm:spPr/>
      <dgm:t>
        <a:bodyPr/>
        <a:lstStyle/>
        <a:p>
          <a:endParaRPr lang="ru-RU"/>
        </a:p>
      </dgm:t>
    </dgm:pt>
    <dgm:pt modelId="{29DD1EE4-23AB-4596-8B33-8393DC84D095}">
      <dgm:prSet/>
      <dgm:spPr/>
      <dgm:t>
        <a:bodyPr/>
        <a:lstStyle/>
        <a:p>
          <a:pPr rtl="0"/>
          <a:r>
            <a:rPr lang="en-US" b="1" dirty="0" smtClean="0"/>
            <a:t>Data dissemination (systems, portals for routine access to data)</a:t>
          </a:r>
          <a:endParaRPr lang="ru-RU" dirty="0"/>
        </a:p>
      </dgm:t>
    </dgm:pt>
    <dgm:pt modelId="{AA2CA161-F85C-4B91-8019-6CCFAE2E9152}" type="sibTrans" cxnId="{0A434319-0CD1-42E8-8090-CFAC8BFFB236}">
      <dgm:prSet/>
      <dgm:spPr/>
      <dgm:t>
        <a:bodyPr/>
        <a:lstStyle/>
        <a:p>
          <a:endParaRPr lang="ru-RU"/>
        </a:p>
      </dgm:t>
    </dgm:pt>
    <dgm:pt modelId="{DE91ECE2-B92B-44D3-BB9A-9D403311750E}" type="parTrans" cxnId="{0A434319-0CD1-42E8-8090-CFAC8BFFB236}">
      <dgm:prSet/>
      <dgm:spPr/>
      <dgm:t>
        <a:bodyPr/>
        <a:lstStyle/>
        <a:p>
          <a:endParaRPr lang="ru-RU"/>
        </a:p>
      </dgm:t>
    </dgm:pt>
    <dgm:pt modelId="{2FF19F0E-44B4-4431-91EA-EA60A1562B4B}">
      <dgm:prSet/>
      <dgm:spPr/>
      <dgm:t>
        <a:bodyPr/>
        <a:lstStyle/>
        <a:p>
          <a:pPr rtl="0"/>
          <a:r>
            <a:rPr lang="en-US" b="1" dirty="0" smtClean="0"/>
            <a:t>Data sources (observation sites, monitoring systems) </a:t>
          </a:r>
          <a:endParaRPr lang="ru-RU" dirty="0"/>
        </a:p>
      </dgm:t>
    </dgm:pt>
    <dgm:pt modelId="{D99BD03E-BF1C-41BE-8058-E8367CB3A202}" type="sibTrans" cxnId="{6D82223B-5ACC-48E1-9614-87C96041D218}">
      <dgm:prSet/>
      <dgm:spPr/>
      <dgm:t>
        <a:bodyPr/>
        <a:lstStyle/>
        <a:p>
          <a:endParaRPr lang="ru-RU"/>
        </a:p>
      </dgm:t>
    </dgm:pt>
    <dgm:pt modelId="{9259031C-29B6-495B-8948-527CC94D8522}" type="parTrans" cxnId="{6D82223B-5ACC-48E1-9614-87C96041D218}">
      <dgm:prSet/>
      <dgm:spPr/>
      <dgm:t>
        <a:bodyPr/>
        <a:lstStyle/>
        <a:p>
          <a:endParaRPr lang="ru-RU"/>
        </a:p>
      </dgm:t>
    </dgm:pt>
    <dgm:pt modelId="{5BB3A848-B050-4BF0-B9DB-27869468E0A7}">
      <dgm:prSet/>
      <dgm:spPr/>
      <dgm:t>
        <a:bodyPr/>
        <a:lstStyle/>
        <a:p>
          <a:pPr rtl="0"/>
          <a:r>
            <a:rPr lang="en-US" b="1" dirty="0" smtClean="0"/>
            <a:t>Standards  (terminology, best practices &amp; guides, requirements, formats for exchange)</a:t>
          </a:r>
          <a:endParaRPr lang="ru-RU" b="1" dirty="0"/>
        </a:p>
      </dgm:t>
    </dgm:pt>
    <dgm:pt modelId="{609CF6AA-26D4-4C94-97E7-B921FA000427}" type="parTrans" cxnId="{DBBB0622-E723-40BB-AA8B-76E89726B8F6}">
      <dgm:prSet/>
      <dgm:spPr/>
      <dgm:t>
        <a:bodyPr/>
        <a:lstStyle/>
        <a:p>
          <a:endParaRPr lang="ru-RU"/>
        </a:p>
      </dgm:t>
    </dgm:pt>
    <dgm:pt modelId="{6A74F88A-245F-4CC4-828A-2EE4CCC59B08}" type="sibTrans" cxnId="{DBBB0622-E723-40BB-AA8B-76E89726B8F6}">
      <dgm:prSet/>
      <dgm:spPr/>
      <dgm:t>
        <a:bodyPr/>
        <a:lstStyle/>
        <a:p>
          <a:endParaRPr lang="ru-RU"/>
        </a:p>
      </dgm:t>
    </dgm:pt>
    <dgm:pt modelId="{8F25B231-1E48-41FE-B01C-44802A315CCB}">
      <dgm:prSet/>
      <dgm:spPr/>
      <dgm:t>
        <a:bodyPr/>
        <a:lstStyle/>
        <a:p>
          <a:pPr rtl="0"/>
          <a:r>
            <a:rPr lang="en-US" b="1" dirty="0" smtClean="0"/>
            <a:t>Managing body (?)</a:t>
          </a:r>
          <a:endParaRPr lang="ru-RU" dirty="0"/>
        </a:p>
      </dgm:t>
    </dgm:pt>
    <dgm:pt modelId="{DC4BFC9E-652D-4836-9FC6-36353A206D7F}" type="parTrans" cxnId="{B852BED7-436D-4660-83DF-476EC4C1004F}">
      <dgm:prSet/>
      <dgm:spPr/>
      <dgm:t>
        <a:bodyPr/>
        <a:lstStyle/>
        <a:p>
          <a:endParaRPr lang="ru-RU"/>
        </a:p>
      </dgm:t>
    </dgm:pt>
    <dgm:pt modelId="{FB79F55B-AE68-41A7-8B7A-2B4049FF28DD}" type="sibTrans" cxnId="{B852BED7-436D-4660-83DF-476EC4C1004F}">
      <dgm:prSet/>
      <dgm:spPr/>
      <dgm:t>
        <a:bodyPr/>
        <a:lstStyle/>
        <a:p>
          <a:endParaRPr lang="ru-RU"/>
        </a:p>
      </dgm:t>
    </dgm:pt>
    <dgm:pt modelId="{431C68F8-D53F-4963-9130-8B353D1CDBE4}" type="pres">
      <dgm:prSet presAssocID="{23FD31B4-D4B2-420E-845F-8E780344FE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A04F7-1B1A-4825-81BC-2EE387F1C741}" type="pres">
      <dgm:prSet presAssocID="{BFDDCCEA-134B-4542-BC5F-A0CA734A32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E3F4-12AB-4AE7-8B3D-005D3A09A095}" type="pres">
      <dgm:prSet presAssocID="{BFDDCCEA-134B-4542-BC5F-A0CA734A32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5C848-87D4-46DC-BBD0-1D63B99AC7CF}" type="presOf" srcId="{2FF19F0E-44B4-4431-91EA-EA60A1562B4B}" destId="{D5D4E3F4-12AB-4AE7-8B3D-005D3A09A095}" srcOrd="0" destOrd="1" presId="urn:microsoft.com/office/officeart/2005/8/layout/vList2"/>
    <dgm:cxn modelId="{B852BED7-436D-4660-83DF-476EC4C1004F}" srcId="{BFDDCCEA-134B-4542-BC5F-A0CA734A3271}" destId="{8F25B231-1E48-41FE-B01C-44802A315CCB}" srcOrd="4" destOrd="0" parTransId="{DC4BFC9E-652D-4836-9FC6-36353A206D7F}" sibTransId="{FB79F55B-AE68-41A7-8B7A-2B4049FF28DD}"/>
    <dgm:cxn modelId="{DBBB0622-E723-40BB-AA8B-76E89726B8F6}" srcId="{BFDDCCEA-134B-4542-BC5F-A0CA734A3271}" destId="{5BB3A848-B050-4BF0-B9DB-27869468E0A7}" srcOrd="0" destOrd="0" parTransId="{609CF6AA-26D4-4C94-97E7-B921FA000427}" sibTransId="{6A74F88A-245F-4CC4-828A-2EE4CCC59B08}"/>
    <dgm:cxn modelId="{555E4A65-6050-4EF3-9295-9DF17F75C00E}" srcId="{BFDDCCEA-134B-4542-BC5F-A0CA734A3271}" destId="{8E927C57-E2F9-4C6F-9AA5-1DB8FE1F9046}" srcOrd="3" destOrd="0" parTransId="{C88297D6-750D-4A97-B8B1-11AE270B524D}" sibTransId="{61D1329C-25F1-49B9-9973-84EF95E1A3FE}"/>
    <dgm:cxn modelId="{6D82223B-5ACC-48E1-9614-87C96041D218}" srcId="{BFDDCCEA-134B-4542-BC5F-A0CA734A3271}" destId="{2FF19F0E-44B4-4431-91EA-EA60A1562B4B}" srcOrd="1" destOrd="0" parTransId="{9259031C-29B6-495B-8948-527CC94D8522}" sibTransId="{D99BD03E-BF1C-41BE-8058-E8367CB3A202}"/>
    <dgm:cxn modelId="{D1559D5B-86ED-4EF7-A8D1-0958722DE72E}" type="presOf" srcId="{29DD1EE4-23AB-4596-8B33-8393DC84D095}" destId="{D5D4E3F4-12AB-4AE7-8B3D-005D3A09A095}" srcOrd="0" destOrd="2" presId="urn:microsoft.com/office/officeart/2005/8/layout/vList2"/>
    <dgm:cxn modelId="{BE6D076F-3471-426B-8E91-7BB6DEC5DED2}" type="presOf" srcId="{BFDDCCEA-134B-4542-BC5F-A0CA734A3271}" destId="{1ECA04F7-1B1A-4825-81BC-2EE387F1C741}" srcOrd="0" destOrd="0" presId="urn:microsoft.com/office/officeart/2005/8/layout/vList2"/>
    <dgm:cxn modelId="{16EBD83F-09B9-465C-9597-C06F1F234A59}" type="presOf" srcId="{5BB3A848-B050-4BF0-B9DB-27869468E0A7}" destId="{D5D4E3F4-12AB-4AE7-8B3D-005D3A09A095}" srcOrd="0" destOrd="0" presId="urn:microsoft.com/office/officeart/2005/8/layout/vList2"/>
    <dgm:cxn modelId="{BBC408B3-9822-484E-8A28-1392421E86C6}" type="presOf" srcId="{8E927C57-E2F9-4C6F-9AA5-1DB8FE1F9046}" destId="{D5D4E3F4-12AB-4AE7-8B3D-005D3A09A095}" srcOrd="0" destOrd="3" presId="urn:microsoft.com/office/officeart/2005/8/layout/vList2"/>
    <dgm:cxn modelId="{4E07A152-909E-4910-A082-44612A70578C}" srcId="{23FD31B4-D4B2-420E-845F-8E780344FEEC}" destId="{BFDDCCEA-134B-4542-BC5F-A0CA734A3271}" srcOrd="0" destOrd="0" parTransId="{352B817A-B9CF-4C3E-BA96-D2732FDAC71D}" sibTransId="{09A2F8CB-FE23-4807-A332-3501E58EBCFE}"/>
    <dgm:cxn modelId="{C1684811-9F38-4564-9F98-B46288F73C87}" type="presOf" srcId="{8F25B231-1E48-41FE-B01C-44802A315CCB}" destId="{D5D4E3F4-12AB-4AE7-8B3D-005D3A09A095}" srcOrd="0" destOrd="4" presId="urn:microsoft.com/office/officeart/2005/8/layout/vList2"/>
    <dgm:cxn modelId="{0A434319-0CD1-42E8-8090-CFAC8BFFB236}" srcId="{BFDDCCEA-134B-4542-BC5F-A0CA734A3271}" destId="{29DD1EE4-23AB-4596-8B33-8393DC84D095}" srcOrd="2" destOrd="0" parTransId="{DE91ECE2-B92B-44D3-BB9A-9D403311750E}" sibTransId="{AA2CA161-F85C-4B91-8019-6CCFAE2E9152}"/>
    <dgm:cxn modelId="{C3ADC957-04B2-4C44-B7ED-E56AD222EF46}" type="presOf" srcId="{23FD31B4-D4B2-420E-845F-8E780344FEEC}" destId="{431C68F8-D53F-4963-9130-8B353D1CDBE4}" srcOrd="0" destOrd="0" presId="urn:microsoft.com/office/officeart/2005/8/layout/vList2"/>
    <dgm:cxn modelId="{E35B1385-6443-4DCC-8361-901B206334DB}" type="presParOf" srcId="{431C68F8-D53F-4963-9130-8B353D1CDBE4}" destId="{1ECA04F7-1B1A-4825-81BC-2EE387F1C741}" srcOrd="0" destOrd="0" presId="urn:microsoft.com/office/officeart/2005/8/layout/vList2"/>
    <dgm:cxn modelId="{3BAE2008-4F2B-4DC4-854A-0B950AED3EDD}" type="presParOf" srcId="{431C68F8-D53F-4963-9130-8B353D1CDBE4}" destId="{D5D4E3F4-12AB-4AE7-8B3D-005D3A09A0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A04F7-1B1A-4825-81BC-2EE387F1C741}">
      <dsp:nvSpPr>
        <dsp:cNvPr id="0" name=""/>
        <dsp:cNvSpPr/>
      </dsp:nvSpPr>
      <dsp:spPr>
        <a:xfrm>
          <a:off x="0" y="62827"/>
          <a:ext cx="8477345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Concept / paradigm for ‘floating ice’ support in </a:t>
          </a:r>
          <a:r>
            <a:rPr lang="en-US" sz="3500" b="1" kern="1200" dirty="0" err="1" smtClean="0"/>
            <a:t>Cryonet</a:t>
          </a:r>
          <a:endParaRPr lang="ru-RU" sz="3500" kern="1200" dirty="0"/>
        </a:p>
      </dsp:txBody>
      <dsp:txXfrm>
        <a:off x="67966" y="130793"/>
        <a:ext cx="8341413" cy="1256367"/>
      </dsp:txXfrm>
    </dsp:sp>
    <dsp:sp modelId="{D5D4E3F4-12AB-4AE7-8B3D-005D3A09A095}">
      <dsp:nvSpPr>
        <dsp:cNvPr id="0" name=""/>
        <dsp:cNvSpPr/>
      </dsp:nvSpPr>
      <dsp:spPr>
        <a:xfrm>
          <a:off x="0" y="1455127"/>
          <a:ext cx="8477345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56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Standards  (terminology, best practices &amp; guides, requirements, formats for exchange)</a:t>
          </a:r>
          <a:endParaRPr lang="ru-RU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Data sources (observation sites, monitoring systems) 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Data dissemination (systems, portals for routine access to data)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Data collection (systems for archival)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Managing body (?)</a:t>
          </a:r>
          <a:endParaRPr lang="ru-RU" sz="2700" kern="1200" dirty="0"/>
        </a:p>
      </dsp:txBody>
      <dsp:txXfrm>
        <a:off x="0" y="1455127"/>
        <a:ext cx="8477345" cy="347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BC0110-F31F-4FE1-8099-F57A2871AFC4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D48ED7-D525-4057-9D98-A2A62C5002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7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ru-RU" smtClean="0"/>
          </a:p>
          <a:p>
            <a:pPr eaLnBrk="1" hangingPunct="1">
              <a:spcBef>
                <a:spcPct val="0"/>
              </a:spcBef>
            </a:pPr>
            <a:endParaRPr lang="en-CA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81B233-572F-4493-961A-5089A9254B85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9856-1A2E-4B0A-B9FD-1BE095B0C395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D237-37FB-4D49-B051-1F6BC391BB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7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9CEA-EC75-4F1A-89BB-98DB40FD7BB7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B350-9745-458D-9855-36E9E6BDD2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5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4EB4-AE10-4770-8D8D-79993FBAAA4D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156E-1259-4F23-A789-37A69C0A07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7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416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Arial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9A22F6-4B8B-4808-9630-95ADF874D9C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364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5578A6-A878-490C-80B2-22A3A82CC05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02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F0FDFD-1E37-42A3-B137-CDC07584AD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360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710C79-45A9-4672-8BB8-F212AE40E03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516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9627D8-9798-4462-95B8-0B661EBF793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127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101661-66B8-42C4-928A-4E352CCB42B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043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7DC4E7-52C0-407D-BD7E-E366532A36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638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2D48B4-8619-4A29-96D5-643E45975A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84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3E8C-9B2D-4E09-B582-14BC1870DFC7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B452-237B-4810-AB27-76810264E9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10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ACADB2-781A-4F89-9DB1-C7545AFF92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06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2C9A27-7BDD-47E3-824A-6D295E711DA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248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115888"/>
            <a:ext cx="2087562" cy="613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110288" cy="613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0D2043-40FC-4614-98E0-8F55CF923D4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454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FD33-3186-4D09-A6DE-496E92642C5C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F0B-E61D-4EBF-BCDE-7D9D2BB4E4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72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76AC-7FAF-4547-85CB-C1587DFA059C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31-CE0E-48DF-AAA1-4EE64B8B00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20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0EA1-6728-4778-96BB-83523EDAE420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4763-D2E5-4F5C-BD79-162ADB649F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0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90F-2F34-4D16-826B-EBCD16580FE4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A32B-6B99-4D1E-B62A-96E30329DF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32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1FB1-F483-4E28-9EC9-631965641D7A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245-EA17-4131-9B59-016673F3E3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7DA2-D9AB-4DB5-9612-B642E36900F1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EA31-5E65-408E-BC77-B2800AFDAB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0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509B-49E6-4301-A26B-B91910400EC4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D4D7-9F54-4EF2-B556-E0F1F5E4CB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56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88700-7889-4C6F-AE1C-5F30AFC4DDFD}" type="datetimeFigureOut">
              <a:rPr lang="en-CA"/>
              <a:pPr>
                <a:defRPr/>
              </a:pPr>
              <a:t>22/01/2014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CB1F2-19DD-4A8A-969D-8889B6516A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36" r:id="rId2"/>
    <p:sldLayoutId id="2147484545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6" r:id="rId9"/>
    <p:sldLayoutId id="2147484542" r:id="rId10"/>
    <p:sldLayoutId id="21474845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115888"/>
            <a:ext cx="7772400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1"/>
            <a:r>
              <a:rPr lang="en-US" altLang="ko-KR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88DD156-FC9E-47CA-95A0-6A9C964DA6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232155" y="3744035"/>
            <a:ext cx="8512175" cy="1665185"/>
          </a:xfrm>
        </p:spPr>
        <p:txBody>
          <a:bodyPr/>
          <a:lstStyle/>
          <a:p>
            <a:pPr marR="0" eaLnBrk="1" hangingPunct="1"/>
            <a:r>
              <a:rPr lang="en-US" altLang="ru-RU" sz="2800" dirty="0" err="1" smtClean="0"/>
              <a:t>Vasily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Smolyanitsky</a:t>
            </a:r>
            <a:endParaRPr lang="en-US" altLang="ru-RU" sz="2800" dirty="0"/>
          </a:p>
          <a:p>
            <a:pPr marR="0" eaLnBrk="1" hangingPunct="1"/>
            <a:endParaRPr lang="en-US" altLang="ru-RU" sz="2800" dirty="0" smtClean="0"/>
          </a:p>
          <a:p>
            <a:pPr marR="0" eaLnBrk="1" hangingPunct="1"/>
            <a:r>
              <a:rPr lang="en-US" altLang="ru-RU" sz="1800" dirty="0" smtClean="0"/>
              <a:t>Arctic and Antarctic Research Institute,  </a:t>
            </a:r>
            <a:r>
              <a:rPr lang="en-US" altLang="ru-RU" sz="1800" dirty="0" err="1" smtClean="0"/>
              <a:t>St.Petersburg</a:t>
            </a:r>
            <a:r>
              <a:rPr lang="en-US" altLang="ru-RU" sz="1800" dirty="0" smtClean="0"/>
              <a:t> Russia</a:t>
            </a:r>
          </a:p>
          <a:p>
            <a:pPr marR="0" eaLnBrk="1" hangingPunct="1"/>
            <a:r>
              <a:rPr lang="en-US" sz="1800" dirty="0" smtClean="0">
                <a:latin typeface="Calibri" charset="0"/>
              </a:rPr>
              <a:t>WMO-IOC </a:t>
            </a:r>
            <a:r>
              <a:rPr lang="en-US" sz="1800" dirty="0">
                <a:latin typeface="Calibri" charset="0"/>
              </a:rPr>
              <a:t>JCOMM Expert Team on Sea Ice (ETSI), chair</a:t>
            </a:r>
          </a:p>
          <a:p>
            <a:pPr marR="0" eaLnBrk="1" hangingPunct="1"/>
            <a:r>
              <a:rPr lang="en-US" altLang="ru-RU" sz="1800" dirty="0" smtClean="0"/>
              <a:t> </a:t>
            </a:r>
          </a:p>
          <a:p>
            <a:pPr marR="0" eaLnBrk="1" hangingPunct="1"/>
            <a:endParaRPr lang="en-US" altLang="ru-RU" sz="2400" dirty="0" smtClean="0"/>
          </a:p>
          <a:p>
            <a:pPr marR="0" eaLnBrk="1" hangingPunct="1"/>
            <a:endParaRPr lang="en-US" altLang="ru-RU" sz="2000" dirty="0" smtClean="0"/>
          </a:p>
        </p:txBody>
      </p:sp>
      <p:sp>
        <p:nvSpPr>
          <p:cNvPr id="9221" name="Rectangle 3"/>
          <p:cNvSpPr>
            <a:spLocks noRot="1" noChangeArrowheads="1"/>
          </p:cNvSpPr>
          <p:nvPr/>
        </p:nvSpPr>
        <p:spPr bwMode="auto">
          <a:xfrm>
            <a:off x="514730" y="1898829"/>
            <a:ext cx="8229600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>
              <a:defRPr/>
            </a:pPr>
            <a:r>
              <a:rPr lang="en-US" sz="5000" b="1" dirty="0" smtClean="0">
                <a:solidFill>
                  <a:srgbClr val="85DFD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Sea ice in GCW </a:t>
            </a:r>
            <a:r>
              <a:rPr lang="en-US" sz="5000" b="1" dirty="0" err="1" smtClean="0">
                <a:solidFill>
                  <a:srgbClr val="85DFD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Cryonet</a:t>
            </a:r>
            <a:endParaRPr lang="en-US" sz="5000" b="1" dirty="0" smtClean="0">
              <a:solidFill>
                <a:srgbClr val="85DFD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5DFD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(interaction with sea-ice community)</a:t>
            </a:r>
            <a:endParaRPr lang="en-US" sz="3600" b="1" dirty="0">
              <a:solidFill>
                <a:srgbClr val="85DFD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6" descr="bear_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gcw_logo_3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" y="5643087"/>
            <a:ext cx="1454313" cy="922450"/>
          </a:xfrm>
          <a:prstGeom prst="rect">
            <a:avLst/>
          </a:prstGeom>
        </p:spPr>
      </p:pic>
      <p:pic>
        <p:nvPicPr>
          <p:cNvPr id="6" name="Picture 1" descr="wmo_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51" y="5600256"/>
            <a:ext cx="1008112" cy="1008112"/>
          </a:xfrm>
          <a:prstGeom prst="rect">
            <a:avLst/>
          </a:prstGeom>
          <a:effectLst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06815" y="5744124"/>
            <a:ext cx="3846054" cy="8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r>
              <a:rPr lang="en-US" sz="1600" b="1" dirty="0" err="1"/>
              <a:t>CryoNet</a:t>
            </a:r>
            <a:r>
              <a:rPr lang="en-US" sz="1600" b="1" dirty="0"/>
              <a:t> Team </a:t>
            </a:r>
            <a:r>
              <a:rPr lang="en-US" sz="1600" b="1" dirty="0" smtClean="0"/>
              <a:t>Meeting First </a:t>
            </a:r>
            <a:r>
              <a:rPr lang="en-US" sz="1600" b="1" dirty="0"/>
              <a:t>Session</a:t>
            </a:r>
            <a:endParaRPr lang="ru-RU" sz="1600" dirty="0"/>
          </a:p>
          <a:p>
            <a:r>
              <a:rPr lang="en-US" sz="1600" i="1" dirty="0"/>
              <a:t> </a:t>
            </a:r>
            <a:r>
              <a:rPr lang="en-GB" sz="1600" dirty="0" smtClean="0"/>
              <a:t>Reykjavik</a:t>
            </a:r>
            <a:r>
              <a:rPr lang="en-GB" sz="1600" dirty="0"/>
              <a:t>, </a:t>
            </a:r>
            <a:r>
              <a:rPr lang="en-GB" sz="1600" dirty="0" smtClean="0"/>
              <a:t>Iceland 20-22 </a:t>
            </a:r>
            <a:r>
              <a:rPr lang="en-GB" sz="1600" dirty="0"/>
              <a:t>January 2014</a:t>
            </a:r>
            <a:endParaRPr lang="ru-RU" sz="1600" dirty="0"/>
          </a:p>
          <a:p>
            <a:pPr defTabSz="914305" eaLnBrk="1" hangingPunct="1">
              <a:spcBef>
                <a:spcPct val="20000"/>
              </a:spcBef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" name="Picture 10" descr="JCOMM_en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35" y="226219"/>
            <a:ext cx="3698374" cy="8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34361" y="143635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dirty="0" smtClean="0"/>
              <a:t>Gaps – what is lacking</a:t>
            </a:r>
            <a:endParaRPr lang="ru-RU" sz="39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206515" y="1043735"/>
            <a:ext cx="8477345" cy="5490610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International </a:t>
            </a:r>
            <a:r>
              <a:rPr lang="en-US" sz="2400" dirty="0"/>
              <a:t>standard for distributing </a:t>
            </a:r>
            <a:r>
              <a:rPr lang="en-US" sz="2400" dirty="0" smtClean="0"/>
              <a:t>buoys </a:t>
            </a:r>
            <a:r>
              <a:rPr lang="en-US" sz="2400" dirty="0"/>
              <a:t>information on the </a:t>
            </a:r>
            <a:r>
              <a:rPr lang="en-US" sz="2400" dirty="0" smtClean="0"/>
              <a:t>GTS (</a:t>
            </a:r>
            <a:r>
              <a:rPr lang="en-US" sz="2400" dirty="0"/>
              <a:t>drift, mass-balance, ULS</a:t>
            </a:r>
            <a:r>
              <a:rPr lang="en-US" sz="2400" dirty="0" smtClean="0"/>
              <a:t>)</a:t>
            </a:r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Extension of ice buoys networks</a:t>
            </a:r>
            <a:endParaRPr lang="en-US" sz="2400" dirty="0"/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</a:t>
            </a:r>
            <a:r>
              <a:rPr lang="en-US" sz="2400" dirty="0" smtClean="0"/>
              <a:t>pecifications for ice information (</a:t>
            </a:r>
            <a:r>
              <a:rPr lang="en-US" sz="2400" dirty="0" err="1" smtClean="0"/>
              <a:t>obs</a:t>
            </a:r>
            <a:r>
              <a:rPr lang="en-US" sz="2400" dirty="0" smtClean="0"/>
              <a:t> and products) for WIS</a:t>
            </a:r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WMO approved manual for ice observations (manual for ice observers is still a draft)</a:t>
            </a:r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Data policy (on-line / delayed mode / access to scientific data / data from applied research</a:t>
            </a:r>
            <a:r>
              <a:rPr lang="en-US" sz="2400" dirty="0"/>
              <a:t>) </a:t>
            </a:r>
            <a:endParaRPr lang="en-US" sz="2400" dirty="0" smtClean="0"/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Closer </a:t>
            </a:r>
            <a:r>
              <a:rPr lang="en-US" sz="2400" dirty="0"/>
              <a:t>linkages withy scientific community</a:t>
            </a:r>
          </a:p>
          <a:p>
            <a:pPr marL="285750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defTabSz="1333500">
              <a:lnSpc>
                <a:spcPct val="90000"/>
              </a:lnSpc>
              <a:spcAft>
                <a:spcPct val="20000"/>
              </a:spcAft>
            </a:pPr>
            <a:endParaRPr lang="en-US" sz="2400" dirty="0" smtClean="0"/>
          </a:p>
          <a:p>
            <a:pPr defTabSz="1333500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/>
              <a:t>Do we need to manage ‘floating ice’ or divide it into 2 category (sea ice &amp; ice sheets &amp; icebergs / river &amp; lake) ? </a:t>
            </a:r>
          </a:p>
          <a:p>
            <a:pPr marL="457200" lvl="2" defTabSz="1333500">
              <a:lnSpc>
                <a:spcPct val="90000"/>
              </a:lnSpc>
              <a:spcAft>
                <a:spcPct val="20000"/>
              </a:spcAft>
            </a:pPr>
            <a:endParaRPr lang="en-US" sz="2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18560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76" y="827791"/>
            <a:ext cx="51797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eaLnBrk="1" hangingPunct="1">
              <a:buFont typeface="+mj-lt"/>
              <a:buAutoNum type="arabicPeriod"/>
            </a:pPr>
            <a:r>
              <a:rPr lang="en-US" altLang="ru-RU" sz="2000" b="1" dirty="0" smtClean="0">
                <a:latin typeface="+mj-lt"/>
              </a:rPr>
              <a:t>Based on </a:t>
            </a:r>
            <a:r>
              <a:rPr lang="en-US" altLang="ru-RU" sz="2000" dirty="0" smtClean="0">
                <a:latin typeface="+mj-lt"/>
              </a:rPr>
              <a:t>provision of </a:t>
            </a:r>
            <a:r>
              <a:rPr lang="de-DE" altLang="ru-RU" sz="2000" b="1" dirty="0">
                <a:latin typeface="+mj-lt"/>
              </a:rPr>
              <a:t>Web </a:t>
            </a:r>
            <a:r>
              <a:rPr lang="de-DE" altLang="ru-RU" sz="2000" b="1" dirty="0" err="1">
                <a:latin typeface="+mj-lt"/>
              </a:rPr>
              <a:t>Map</a:t>
            </a:r>
            <a:r>
              <a:rPr lang="de-DE" altLang="ru-RU" sz="2000" b="1" dirty="0">
                <a:latin typeface="+mj-lt"/>
              </a:rPr>
              <a:t> </a:t>
            </a:r>
            <a:r>
              <a:rPr lang="de-DE" altLang="ru-RU" sz="2000" b="1" dirty="0" smtClean="0">
                <a:latin typeface="+mj-lt"/>
              </a:rPr>
              <a:t>Services </a:t>
            </a:r>
            <a:r>
              <a:rPr lang="de-DE" altLang="ru-RU" sz="2000" dirty="0">
                <a:latin typeface="+mj-lt"/>
              </a:rPr>
              <a:t>(WMS) </a:t>
            </a:r>
            <a:r>
              <a:rPr lang="de-DE" altLang="ru-RU" sz="2000" dirty="0" err="1" smtClean="0">
                <a:latin typeface="+mj-lt"/>
              </a:rPr>
              <a:t>for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ice</a:t>
            </a:r>
            <a:r>
              <a:rPr lang="de-DE" altLang="ru-RU" sz="2000" dirty="0" smtClean="0">
                <a:latin typeface="+mj-lt"/>
              </a:rPr>
              <a:t> material</a:t>
            </a:r>
          </a:p>
          <a:p>
            <a:pPr marL="457200" marR="0" indent="-457200" eaLnBrk="1" hangingPunct="1">
              <a:buFont typeface="+mj-lt"/>
              <a:buAutoNum type="arabicPeriod"/>
            </a:pPr>
            <a:r>
              <a:rPr lang="de-DE" altLang="ru-RU" sz="2000" b="1" dirty="0" smtClean="0">
                <a:latin typeface="+mj-lt"/>
              </a:rPr>
              <a:t>Server </a:t>
            </a:r>
            <a:r>
              <a:rPr lang="de-DE" altLang="ru-RU" sz="2000" b="1" dirty="0" err="1" smtClean="0">
                <a:latin typeface="+mj-lt"/>
              </a:rPr>
              <a:t>part</a:t>
            </a:r>
            <a:r>
              <a:rPr lang="de-DE" altLang="ru-RU" sz="2000" b="1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is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implemented</a:t>
            </a:r>
            <a:r>
              <a:rPr lang="de-DE" altLang="ru-RU" sz="2000" dirty="0" smtClean="0">
                <a:latin typeface="+mj-lt"/>
              </a:rPr>
              <a:t> on a </a:t>
            </a:r>
            <a:r>
              <a:rPr lang="de-DE" altLang="ru-RU" sz="2000" dirty="0" err="1" smtClean="0">
                <a:latin typeface="+mj-lt"/>
              </a:rPr>
              <a:t>basis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of</a:t>
            </a:r>
            <a:r>
              <a:rPr lang="de-DE" altLang="ru-RU" sz="2000" dirty="0" smtClean="0">
                <a:latin typeface="+mj-lt"/>
              </a:rPr>
              <a:t> Geoserver open-</a:t>
            </a:r>
            <a:r>
              <a:rPr lang="de-DE" altLang="ru-RU" sz="2000" dirty="0" err="1" smtClean="0">
                <a:latin typeface="+mj-lt"/>
              </a:rPr>
              <a:t>source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software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sz="2000" dirty="0" err="1" smtClean="0">
                <a:latin typeface="+mj-lt"/>
              </a:rPr>
              <a:t>and</a:t>
            </a:r>
            <a:r>
              <a:rPr lang="de-DE" altLang="ru-RU" sz="2000" dirty="0" smtClean="0">
                <a:latin typeface="+mj-lt"/>
              </a:rPr>
              <a:t> </a:t>
            </a:r>
            <a:r>
              <a:rPr lang="de-DE" altLang="ru-RU" dirty="0" smtClean="0">
                <a:latin typeface="+mj-lt"/>
              </a:rPr>
              <a:t>SLD-styling </a:t>
            </a:r>
            <a:r>
              <a:rPr lang="de-DE" altLang="ru-RU" dirty="0" err="1" smtClean="0">
                <a:latin typeface="+mj-lt"/>
              </a:rPr>
              <a:t>for</a:t>
            </a:r>
            <a:r>
              <a:rPr lang="de-DE" altLang="ru-RU" dirty="0" smtClean="0">
                <a:latin typeface="+mj-lt"/>
              </a:rPr>
              <a:t> EGG </a:t>
            </a:r>
            <a:r>
              <a:rPr lang="de-DE" altLang="ru-RU" dirty="0" err="1" smtClean="0">
                <a:latin typeface="+mj-lt"/>
              </a:rPr>
              <a:t>and</a:t>
            </a:r>
            <a:r>
              <a:rPr lang="de-DE" altLang="ru-RU" dirty="0" smtClean="0">
                <a:latin typeface="+mj-lt"/>
              </a:rPr>
              <a:t> </a:t>
            </a:r>
            <a:r>
              <a:rPr lang="en-US" altLang="ru-RU" dirty="0">
                <a:latin typeface="+mj-lt"/>
              </a:rPr>
              <a:t>WMO/Td-No.1215</a:t>
            </a:r>
            <a:endParaRPr lang="de-DE" altLang="ru-RU" dirty="0" smtClean="0">
              <a:latin typeface="+mj-lt"/>
            </a:endParaRPr>
          </a:p>
          <a:p>
            <a:pPr marL="457200" marR="0" indent="-457200" eaLnBrk="1" hangingPunct="1">
              <a:buFont typeface="+mj-lt"/>
              <a:buAutoNum type="arabicPeriod"/>
            </a:pPr>
            <a:r>
              <a:rPr lang="en-US" altLang="ru-RU" sz="2000" b="1" dirty="0" smtClean="0">
                <a:latin typeface="+mj-lt"/>
              </a:rPr>
              <a:t>Data processing (flow) includes semi-</a:t>
            </a:r>
            <a:r>
              <a:rPr lang="en-US" altLang="ru-RU" sz="2000" b="1" dirty="0" err="1" smtClean="0">
                <a:latin typeface="+mj-lt"/>
              </a:rPr>
              <a:t>automatical</a:t>
            </a:r>
            <a:r>
              <a:rPr lang="en-US" altLang="ru-RU" sz="2000" b="1" dirty="0" smtClean="0">
                <a:latin typeface="+mj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collection of ice charts and GTS </a:t>
            </a:r>
            <a:r>
              <a:rPr lang="en-US" altLang="ru-RU" dirty="0" err="1" smtClean="0">
                <a:latin typeface="+mj-lt"/>
              </a:rPr>
              <a:t>obs</a:t>
            </a:r>
            <a:endParaRPr lang="en-US" altLang="ru-RU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post-processing of ice information (normalization to SIGRID-3, calculation of value-add tags </a:t>
            </a:r>
            <a:r>
              <a:rPr lang="en-US" altLang="ru-RU" dirty="0" err="1" smtClean="0">
                <a:latin typeface="+mj-lt"/>
              </a:rPr>
              <a:t>etc</a:t>
            </a:r>
            <a:r>
              <a:rPr lang="en-US" altLang="ru-RU" dirty="0" smtClean="0">
                <a:latin typeface="+mj-lt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registration (publication) at </a:t>
            </a:r>
            <a:r>
              <a:rPr lang="en-US" altLang="ru-RU" dirty="0" err="1" smtClean="0">
                <a:latin typeface="+mj-lt"/>
              </a:rPr>
              <a:t>geoserver</a:t>
            </a:r>
            <a:r>
              <a:rPr lang="en-US" altLang="ru-RU" dirty="0" smtClean="0">
                <a:latin typeface="+mj-lt"/>
              </a:rPr>
              <a:t> </a:t>
            </a:r>
          </a:p>
          <a:p>
            <a:pPr marL="457200" marR="0" indent="-457200" eaLnBrk="1" hangingPunct="1">
              <a:buFont typeface="+mj-lt"/>
              <a:buAutoNum type="arabicPeriod" startAt="4"/>
            </a:pPr>
            <a:r>
              <a:rPr lang="en-US" altLang="ru-RU" sz="2000" b="1" dirty="0" smtClean="0">
                <a:latin typeface="+mj-lt"/>
              </a:rPr>
              <a:t>User-interface </a:t>
            </a:r>
            <a:r>
              <a:rPr lang="en-US" altLang="ru-RU" sz="2000" dirty="0" smtClean="0">
                <a:latin typeface="+mj-lt"/>
              </a:rPr>
              <a:t>is implemented on a basis of </a:t>
            </a:r>
            <a:r>
              <a:rPr lang="en-US" altLang="ru-RU" sz="2000" dirty="0" err="1" smtClean="0">
                <a:latin typeface="+mj-lt"/>
              </a:rPr>
              <a:t>openlayers</a:t>
            </a:r>
            <a:r>
              <a:rPr lang="en-US" altLang="ru-RU" sz="2000" dirty="0" smtClean="0">
                <a:latin typeface="+mj-lt"/>
              </a:rPr>
              <a:t> software, available as a </a:t>
            </a:r>
            <a:r>
              <a:rPr lang="en-US" altLang="ru-RU" sz="2000" b="1" dirty="0" smtClean="0">
                <a:latin typeface="+mj-lt"/>
              </a:rPr>
              <a:t>“Prototype AARI Ice Portal”</a:t>
            </a:r>
            <a:r>
              <a:rPr lang="en-US" altLang="ru-RU" sz="2000" dirty="0" smtClean="0">
                <a:latin typeface="+mj-lt"/>
              </a:rPr>
              <a:t> at gisa.aari.ru and supports: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Access to ice chart collections in vector SIGRID-3 and climatology as vector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Search by agencies/time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ru-RU" dirty="0" smtClean="0">
                <a:latin typeface="+mj-lt"/>
              </a:rPr>
              <a:t>6 fixed projections (N and S)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906338"/>
            <a:ext cx="3780420" cy="31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22" y="4409975"/>
            <a:ext cx="3370468" cy="1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81910" y="152014"/>
            <a:ext cx="8477345" cy="70332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/>
              <a:t>‘Sample’ geo-enabled ice portal (AARI ice portal)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620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34360" y="188640"/>
            <a:ext cx="8477345" cy="70332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dirty="0" smtClean="0"/>
              <a:t>Way forward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34359" y="935023"/>
            <a:ext cx="8603125" cy="4879242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marL="0" lvl="1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b="1" u="sng" dirty="0" smtClean="0"/>
              <a:t>Expert Team on Sea Ice 5</a:t>
            </a:r>
            <a:r>
              <a:rPr lang="en-US" sz="2400" b="1" u="sng" baseline="30000" dirty="0" smtClean="0"/>
              <a:t>th</a:t>
            </a:r>
            <a:r>
              <a:rPr lang="en-US" sz="2400" b="1" u="sng" dirty="0" smtClean="0"/>
              <a:t> session</a:t>
            </a:r>
          </a:p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b="1" dirty="0" smtClean="0"/>
              <a:t>Planned for 25</a:t>
            </a:r>
            <a:r>
              <a:rPr lang="en-US" b="1" baseline="30000" dirty="0" smtClean="0"/>
              <a:t>th</a:t>
            </a:r>
            <a:r>
              <a:rPr lang="en-US" b="1" dirty="0" smtClean="0"/>
              <a:t> -28</a:t>
            </a:r>
            <a:r>
              <a:rPr lang="en-US" b="1" baseline="30000" dirty="0" smtClean="0"/>
              <a:t>th</a:t>
            </a:r>
            <a:r>
              <a:rPr lang="en-US" b="1" dirty="0" smtClean="0"/>
              <a:t> March 2014 (Ottawa, CIS)</a:t>
            </a:r>
          </a:p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b="1" dirty="0" smtClean="0"/>
              <a:t>Draft Agenda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WMO </a:t>
            </a:r>
            <a:r>
              <a:rPr lang="en-US" sz="1600" b="1" dirty="0"/>
              <a:t>sea ice guidance material</a:t>
            </a:r>
            <a:endParaRPr lang="ru-R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Review </a:t>
            </a:r>
            <a:r>
              <a:rPr lang="en-US" sz="1400" dirty="0"/>
              <a:t>of SIGRID-3 version 3 (WMO/TD-No.1214)</a:t>
            </a:r>
            <a:endParaRPr lang="ru-RU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Review </a:t>
            </a:r>
            <a:r>
              <a:rPr lang="en-US" sz="1400" dirty="0"/>
              <a:t>of “Sea ice nomenclature”, vol. I, II, III (WMO-No. 259)</a:t>
            </a:r>
            <a:endParaRPr lang="ru-RU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 </a:t>
            </a:r>
            <a:r>
              <a:rPr lang="en-US" sz="1400" dirty="0"/>
              <a:t>to “Sea ice services in the World” (WMO-No. 574)</a:t>
            </a:r>
            <a:endParaRPr lang="ru-RU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Review </a:t>
            </a:r>
            <a:r>
              <a:rPr lang="en-US" sz="1400" dirty="0"/>
              <a:t>of coding tables related to sea ice in WMO Manual on Codes (WMO–No.306)</a:t>
            </a:r>
            <a:endParaRPr lang="ru-RU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 </a:t>
            </a:r>
            <a:r>
              <a:rPr lang="en-US" sz="1400" dirty="0"/>
              <a:t>publications ( “Old ice in summer”, “Manual for sea-ice observers”,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  <a:endParaRPr lang="ru-RU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Sea </a:t>
            </a:r>
            <a:r>
              <a:rPr lang="en-US" sz="1600" b="1" dirty="0"/>
              <a:t>ice information systems and product delivery</a:t>
            </a:r>
            <a:endParaRPr lang="ru-R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/>
              <a:t>I</a:t>
            </a:r>
            <a:r>
              <a:rPr lang="en-US" sz="1400" dirty="0" err="1" smtClean="0"/>
              <a:t>ce</a:t>
            </a:r>
            <a:r>
              <a:rPr lang="en-US" sz="1400" dirty="0" smtClean="0"/>
              <a:t> </a:t>
            </a:r>
            <a:r>
              <a:rPr lang="en-US" sz="1400" dirty="0"/>
              <a:t>integrating portals (Ice Logistics Portal, </a:t>
            </a:r>
            <a:r>
              <a:rPr lang="en-US" sz="1400" dirty="0" err="1"/>
              <a:t>Polarview</a:t>
            </a:r>
            <a:r>
              <a:rPr lang="en-US" sz="1400" dirty="0"/>
              <a:t>, </a:t>
            </a:r>
            <a:r>
              <a:rPr lang="en-US" sz="1400" dirty="0" err="1" smtClean="0"/>
              <a:t>etc</a:t>
            </a:r>
            <a:r>
              <a:rPr lang="en-US" sz="1400" dirty="0" smtClean="0"/>
              <a:t>)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Sea </a:t>
            </a:r>
            <a:r>
              <a:rPr lang="en-US" sz="1400" dirty="0"/>
              <a:t>ice in </a:t>
            </a:r>
            <a:r>
              <a:rPr lang="en-US" sz="1400" dirty="0" smtClean="0"/>
              <a:t>WIS, assimilation </a:t>
            </a:r>
            <a:r>
              <a:rPr lang="en-US" sz="1400" dirty="0"/>
              <a:t>of ice products in NWP</a:t>
            </a:r>
            <a:endParaRPr lang="ru-RU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13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</a:t>
            </a:r>
            <a:r>
              <a:rPr lang="en-US" sz="1600" b="1" dirty="0"/>
              <a:t>session of the Steering Group for the GDSIDB project </a:t>
            </a:r>
            <a:r>
              <a:rPr lang="en-US" sz="1600" b="1" dirty="0" smtClean="0"/>
              <a:t>(ice </a:t>
            </a:r>
            <a:r>
              <a:rPr lang="en-US" sz="1600" b="1" dirty="0"/>
              <a:t>climatology</a:t>
            </a:r>
            <a:r>
              <a:rPr lang="en-US" sz="1600" b="1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Revision of ice charting and ice </a:t>
            </a:r>
            <a:r>
              <a:rPr lang="en-US" sz="1600" dirty="0" err="1" smtClean="0"/>
              <a:t>obs</a:t>
            </a:r>
            <a:r>
              <a:rPr lang="en-US" sz="1600" dirty="0" smtClean="0"/>
              <a:t> archives, data policy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Requirements </a:t>
            </a:r>
            <a:r>
              <a:rPr lang="en-US" sz="1600" b="1" dirty="0"/>
              <a:t>for sea ice information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Polar </a:t>
            </a:r>
            <a:r>
              <a:rPr lang="en-US" sz="1600" b="1" dirty="0"/>
              <a:t>Initiative activities (EC-PORS, GCW, </a:t>
            </a:r>
            <a:r>
              <a:rPr lang="en-US" sz="1600" b="1" dirty="0" err="1"/>
              <a:t>Cryonet</a:t>
            </a:r>
            <a:r>
              <a:rPr lang="en-US" sz="1600" b="1" dirty="0"/>
              <a:t>, SAON</a:t>
            </a:r>
            <a:r>
              <a:rPr lang="en-US" sz="1600" b="1" dirty="0" smtClean="0"/>
              <a:t>)</a:t>
            </a:r>
          </a:p>
          <a:p>
            <a:r>
              <a:rPr lang="en-US" sz="2400" b="1" u="sng" dirty="0" smtClean="0"/>
              <a:t>15</a:t>
            </a:r>
            <a:r>
              <a:rPr lang="en-US" sz="2400" b="1" u="sng" baseline="30000" dirty="0" smtClean="0"/>
              <a:t>th</a:t>
            </a:r>
            <a:r>
              <a:rPr lang="en-US" sz="2400" b="1" u="sng" dirty="0" smtClean="0"/>
              <a:t> Meeting </a:t>
            </a:r>
            <a:r>
              <a:rPr lang="en-US" sz="2400" b="1" u="sng" dirty="0"/>
              <a:t>I</a:t>
            </a:r>
            <a:r>
              <a:rPr lang="en-US" sz="2400" b="1" u="sng" dirty="0" smtClean="0"/>
              <a:t>nternational Ice Charting Working Group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    Planned for  20-24 October 2014 (Punta-Arenas, Chile)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Draft agenda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Review of standards, docs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Sea ice issues in the Antarctic </a:t>
            </a:r>
            <a:endParaRPr lang="ru-RU" sz="1600" dirty="0"/>
          </a:p>
          <a:p>
            <a:pPr marL="0" lvl="1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607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0571"/>
              </p:ext>
            </p:extLst>
          </p:nvPr>
        </p:nvGraphicFramePr>
        <p:xfrm>
          <a:off x="588730" y="1718810"/>
          <a:ext cx="7892931" cy="455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3" imgW="5989047" imgH="3455404" progId="Word.Document.12">
                  <p:embed/>
                </p:oleObj>
              </mc:Choice>
              <mc:Fallback>
                <p:oleObj name="Документ" r:id="rId3" imgW="5989047" imgH="3455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730" y="1718810"/>
                        <a:ext cx="7892931" cy="4554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олилиния 16"/>
          <p:cNvSpPr/>
          <p:nvPr/>
        </p:nvSpPr>
        <p:spPr>
          <a:xfrm>
            <a:off x="296524" y="278648"/>
            <a:ext cx="8477345" cy="945105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Aft>
                <a:spcPct val="35000"/>
              </a:spcAft>
            </a:pPr>
            <a:r>
              <a:rPr lang="en-GB" sz="3200" b="1" dirty="0" smtClean="0"/>
              <a:t>Areas </a:t>
            </a:r>
            <a:r>
              <a:rPr lang="en-GB" sz="3200" b="1" dirty="0"/>
              <a:t>of the sea ice and icebergs monitoring in the World Ocean</a:t>
            </a:r>
            <a:endParaRPr lang="ru-RU" sz="3200" b="1" kern="1200" dirty="0"/>
          </a:p>
        </p:txBody>
      </p:sp>
    </p:spTree>
    <p:extLst>
      <p:ext uri="{BB962C8B-B14F-4D97-AF65-F5344CB8AC3E}">
        <p14:creationId xmlns:p14="http://schemas.microsoft.com/office/powerpoint/2010/main" val="46746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15298"/>
              </p:ext>
            </p:extLst>
          </p:nvPr>
        </p:nvGraphicFramePr>
        <p:xfrm>
          <a:off x="341530" y="1526117"/>
          <a:ext cx="8494900" cy="5331883"/>
        </p:xfrm>
        <a:graphic>
          <a:graphicData uri="http://schemas.openxmlformats.org/drawingml/2006/table">
            <a:tbl>
              <a:tblPr/>
              <a:tblGrid>
                <a:gridCol w="499614"/>
                <a:gridCol w="2133805"/>
                <a:gridCol w="1953827"/>
                <a:gridCol w="1953827"/>
                <a:gridCol w="1953827"/>
              </a:tblGrid>
              <a:tr h="9532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WMO SEA-ICE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NOMENCLATURE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TERMINOLOGY (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WMO/OMM/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ВМО -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No.259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Edition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1970 -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Linguistic equivalents</a:t>
                      </a: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928">
                <a:tc>
                  <a:txBody>
                    <a:bodyPr/>
                    <a:lstStyle/>
                    <a:p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No.</a:t>
                      </a:r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</a:t>
                      </a:r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37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27" marR="10727" marT="10727" marB="107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Floating 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Any form of ice found floating in water. The principal kinds of floating ice are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 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 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which form by the freezing of water at the surface, and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glacier 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of land origin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formed on land or in an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shelf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concept includes ice that is stranded or grounded.</a:t>
                      </a:r>
                    </a:p>
                  </a:txBody>
                  <a:tcPr marL="10727" marR="10727" marT="10727" marB="107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flottante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Toute glace flottant dans l'eau. Les principales sortes de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flottante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sont la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de lac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de rivière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de mer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se forme par congélation de l'eau de mer en surface, et la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de glacier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d'origine terrestre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formée sur la terre ferme ou provenant d'un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plateau de glace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Ce concept comprend aussi la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 jetée en côte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échouée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727" marR="10727" marT="10727" marB="107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Плавучий лед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Любая форма льда, плавающего в воде. Основными видами 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плавучего льда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являются: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озерный лед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речной лед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морской лед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которые образуются вследствие замерзания воды у поверхности, и 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глетчерный лед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материкового происхождения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образующийся на суше или на ледяном шельфе. Это понятие включает и лед, севший на мель.</a:t>
                      </a:r>
                    </a:p>
                  </a:txBody>
                  <a:tcPr marL="10727" marR="10727" marT="10727" marB="107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Hielo Flotante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Cualquier forma de hielo que se encuentra flotando en el agua. Las principales clases de hielo flotante son el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hielo lacustre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el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hielo fluvial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hielo marino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se forman por la congelación del agua en superficie; y el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hielo de glaciar (hielo de origen terrestre)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formado sobre tierra o en una ,i&gt;meseta de hielo. El concepto incluye hielo encallado o varado.</a:t>
                      </a:r>
                    </a:p>
                  </a:txBody>
                  <a:tcPr marL="10727" marR="10727" marT="10727" marB="107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190618" y="336119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dirty="0" smtClean="0"/>
              <a:t>Terminology</a:t>
            </a:r>
            <a:endParaRPr lang="ru-RU" sz="3900" b="1" kern="1200" dirty="0"/>
          </a:p>
        </p:txBody>
      </p:sp>
    </p:spTree>
    <p:extLst>
      <p:ext uri="{BB962C8B-B14F-4D97-AF65-F5344CB8AC3E}">
        <p14:creationId xmlns:p14="http://schemas.microsoft.com/office/powerpoint/2010/main" val="15476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5344507"/>
              </p:ext>
            </p:extLst>
          </p:nvPr>
        </p:nvGraphicFramePr>
        <p:xfrm>
          <a:off x="341530" y="863715"/>
          <a:ext cx="8477345" cy="499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9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92118" y="2064576"/>
            <a:ext cx="4419875" cy="391988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96924" y="1479801"/>
            <a:ext cx="3311525" cy="2011363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282636" y="1771901"/>
            <a:ext cx="27908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GMDSS polar components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51853" y="1667199"/>
            <a:ext cx="3376612" cy="2287587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556898" y="1669691"/>
            <a:ext cx="2790825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GFCS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GCW-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CryoNet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662004">
            <a:off x="5020876" y="2795962"/>
            <a:ext cx="1189038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Ice charting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obs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Docs</a:t>
            </a:r>
          </a:p>
        </p:txBody>
      </p:sp>
      <p:sp>
        <p:nvSpPr>
          <p:cNvPr id="11" name="Овал 10"/>
          <p:cNvSpPr/>
          <p:nvPr/>
        </p:nvSpPr>
        <p:spPr>
          <a:xfrm rot="19023112">
            <a:off x="2147822" y="2660801"/>
            <a:ext cx="1060450" cy="1387475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893264" y="3318297"/>
            <a:ext cx="16303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Training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8850969">
            <a:off x="2735993" y="2539457"/>
            <a:ext cx="20431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SaftyNet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NAVTEX text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RFx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transmission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991613" y="3228895"/>
            <a:ext cx="27908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Integrated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Services</a:t>
            </a:r>
          </a:p>
          <a:p>
            <a:pPr algn="ctr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Charting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Obs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SAR/Vis/IR imagery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forecasts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MetOcean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Docs</a:t>
            </a:r>
          </a:p>
        </p:txBody>
      </p:sp>
      <p:sp>
        <p:nvSpPr>
          <p:cNvPr id="15" name="Овал 14"/>
          <p:cNvSpPr/>
          <p:nvPr/>
        </p:nvSpPr>
        <p:spPr>
          <a:xfrm>
            <a:off x="5905207" y="3061669"/>
            <a:ext cx="2636481" cy="271303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925098">
            <a:off x="6711984" y="3229553"/>
            <a:ext cx="800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obs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Docs</a:t>
            </a: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5961428" y="4014597"/>
            <a:ext cx="279082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Scientific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community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Obs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Docs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 rot="1346172">
            <a:off x="5576960" y="3857620"/>
            <a:ext cx="1060450" cy="1387475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5231681" y="4307405"/>
            <a:ext cx="16303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Training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73515" y="5034906"/>
            <a:ext cx="2908208" cy="1516308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1282634" y="5816831"/>
            <a:ext cx="27908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-navigation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 rot="1938820">
            <a:off x="2321771" y="5233589"/>
            <a:ext cx="169227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ENC/ECDIS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79971" y="261963"/>
            <a:ext cx="8747524" cy="87178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/>
              <a:t>Concept of linkages of integrated ice services - national practices – scientific community – </a:t>
            </a:r>
            <a:r>
              <a:rPr lang="en-US" sz="2400" b="1" dirty="0" err="1"/>
              <a:t>CryoNet</a:t>
            </a:r>
            <a:r>
              <a:rPr lang="en-US" sz="2400" b="1" dirty="0"/>
              <a:t> - GCW</a:t>
            </a:r>
            <a:endParaRPr lang="ru-RU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42077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96525" y="278650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kern="1200" dirty="0" smtClean="0"/>
              <a:t>Standards</a:t>
            </a:r>
            <a:endParaRPr lang="ru-RU" sz="39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161510" y="1180867"/>
            <a:ext cx="8650196" cy="5443488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kern="1200" dirty="0" smtClean="0"/>
              <a:t>Terminology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GB" sz="2000" dirty="0"/>
              <a:t>WMO Sea ice Nomenclature, </a:t>
            </a:r>
            <a:r>
              <a:rPr lang="en-GB" sz="2000" dirty="0" smtClean="0"/>
              <a:t>WMO-No.259  (</a:t>
            </a:r>
            <a:r>
              <a:rPr lang="en-GB" sz="2000" dirty="0" err="1" smtClean="0"/>
              <a:t>Vol</a:t>
            </a:r>
            <a:r>
              <a:rPr lang="en-GB" sz="2000" dirty="0" smtClean="0"/>
              <a:t> </a:t>
            </a:r>
            <a:r>
              <a:rPr lang="en-GB" sz="2000" dirty="0"/>
              <a:t>I </a:t>
            </a:r>
            <a:r>
              <a:rPr lang="en-GB" sz="2000" dirty="0" smtClean="0"/>
              <a:t>– III)</a:t>
            </a:r>
          </a:p>
          <a:p>
            <a:pPr lvl="1" indent="-4572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GB" sz="2400" b="1" dirty="0" smtClean="0"/>
              <a:t>Best practices and </a:t>
            </a:r>
            <a:r>
              <a:rPr lang="en-US" sz="2400" b="1" dirty="0" smtClean="0"/>
              <a:t>Guides</a:t>
            </a:r>
            <a:endParaRPr lang="en-GB" sz="2400" b="1" dirty="0" smtClean="0"/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GB" sz="2000" dirty="0" smtClean="0"/>
              <a:t>Sea </a:t>
            </a:r>
            <a:r>
              <a:rPr lang="en-GB" sz="2000" dirty="0"/>
              <a:t>ice Information Services in the World, </a:t>
            </a:r>
            <a:r>
              <a:rPr lang="en-GB" sz="2000" dirty="0" smtClean="0"/>
              <a:t>WMO-No.574</a:t>
            </a:r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Understanding </a:t>
            </a:r>
            <a:r>
              <a:rPr lang="en-GB" sz="2000" dirty="0"/>
              <a:t>and Identifying Old Ice in </a:t>
            </a:r>
            <a:r>
              <a:rPr lang="en-GB" sz="2000" dirty="0" smtClean="0"/>
              <a:t>Summer (WMO TBD)</a:t>
            </a:r>
            <a:endParaRPr lang="en-GB" sz="2000" dirty="0"/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Nat’l manuals for ice observations (</a:t>
            </a:r>
            <a:r>
              <a:rPr lang="en-GB" sz="2000" dirty="0" err="1" smtClean="0"/>
              <a:t>ASPeCT</a:t>
            </a:r>
            <a:r>
              <a:rPr lang="en-GB" sz="2000" dirty="0" smtClean="0"/>
              <a:t>, Canada, Russia, USA)</a:t>
            </a:r>
            <a:endParaRPr lang="en-US" sz="2000" b="1" kern="1200" dirty="0" smtClean="0"/>
          </a:p>
          <a:p>
            <a:pPr lvl="1" indent="-4572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kern="1200" dirty="0" smtClean="0"/>
              <a:t>Requirements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GB" sz="2000" dirty="0"/>
              <a:t>IICWG “Ice Information Services: Socio-Economic Benefits and Earth Observation Requirements</a:t>
            </a:r>
            <a:r>
              <a:rPr lang="en-GB" sz="2000" dirty="0" smtClean="0"/>
              <a:t>”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GB" sz="2000" dirty="0" smtClean="0"/>
              <a:t>GCW and WMO RRR requirements</a:t>
            </a:r>
            <a:endParaRPr lang="en-US" sz="2000" kern="1200" dirty="0" smtClean="0"/>
          </a:p>
          <a:p>
            <a:pPr lvl="1" indent="-4572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/>
              <a:t>Formats for provision of data</a:t>
            </a:r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kern="1200" dirty="0" smtClean="0"/>
              <a:t>SIGRID-3 rev 3(Sea Ice </a:t>
            </a:r>
            <a:r>
              <a:rPr lang="en-US" sz="2000" kern="1200" dirty="0" err="1" smtClean="0"/>
              <a:t>GeoReferenced</a:t>
            </a:r>
            <a:r>
              <a:rPr lang="en-US" sz="2000" kern="1200" dirty="0" smtClean="0"/>
              <a:t> Information and Data) – </a:t>
            </a:r>
            <a:r>
              <a:rPr lang="en-US" sz="2000" u="sng" kern="1200" dirty="0" smtClean="0"/>
              <a:t>now supporting </a:t>
            </a:r>
            <a:r>
              <a:rPr lang="en-US" sz="2000" u="sng" kern="1200" dirty="0" err="1" smtClean="0"/>
              <a:t>obs</a:t>
            </a:r>
            <a:r>
              <a:rPr lang="en-US" sz="2000" u="sng" kern="1200" dirty="0" smtClean="0"/>
              <a:t> &amp; charting &amp; sea-fresh water ice</a:t>
            </a:r>
            <a:r>
              <a:rPr lang="en-US" sz="2000" kern="1200" dirty="0" smtClean="0"/>
              <a:t> </a:t>
            </a:r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WMO Manual on Codes , WMO-No.306</a:t>
            </a:r>
            <a:endParaRPr lang="en-US" sz="2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20970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507215" y="1371879"/>
            <a:ext cx="2486995" cy="4217361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34361" y="233645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defTabSz="173355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/>
              <a:t>Data </a:t>
            </a:r>
            <a:r>
              <a:rPr lang="en-US" sz="4000" b="1" dirty="0" smtClean="0"/>
              <a:t>sources</a:t>
            </a:r>
            <a:endParaRPr lang="ru-RU" sz="4000" dirty="0"/>
          </a:p>
        </p:txBody>
      </p:sp>
      <p:sp>
        <p:nvSpPr>
          <p:cNvPr id="6" name="Полилиния 5"/>
          <p:cNvSpPr/>
          <p:nvPr/>
        </p:nvSpPr>
        <p:spPr>
          <a:xfrm>
            <a:off x="248968" y="1026977"/>
            <a:ext cx="8648130" cy="5130570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kern="1200" dirty="0" smtClean="0"/>
              <a:t>Umbrella </a:t>
            </a:r>
            <a:r>
              <a:rPr lang="en-US" sz="2400" b="1" dirty="0" smtClean="0"/>
              <a:t>?</a:t>
            </a:r>
            <a:endParaRPr lang="en-US" sz="2400" b="1" kern="1200" dirty="0" smtClean="0"/>
          </a:p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kern="1200" dirty="0" smtClean="0"/>
              <a:t>Observation sites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b="1" dirty="0" smtClean="0"/>
              <a:t>Drifting buoys: </a:t>
            </a:r>
            <a:r>
              <a:rPr lang="en-US" b="1" dirty="0" err="1"/>
              <a:t>meteo</a:t>
            </a:r>
            <a:r>
              <a:rPr lang="en-US" b="1" dirty="0"/>
              <a:t>, IMB, floats </a:t>
            </a:r>
            <a:endParaRPr lang="en-US" b="1" dirty="0" smtClean="0"/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drift, mass-balance, temp profile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b="1" dirty="0" smtClean="0"/>
              <a:t>Moored buoys: ULS</a:t>
            </a:r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ice draft</a:t>
            </a:r>
            <a:endParaRPr lang="en-US" sz="1400" dirty="0" smtClean="0"/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b="1" dirty="0" err="1" smtClean="0"/>
              <a:t>Shipborne</a:t>
            </a:r>
            <a:r>
              <a:rPr lang="en-US" b="1" dirty="0" smtClean="0"/>
              <a:t> observations (routine and scientific)</a:t>
            </a:r>
            <a:endParaRPr lang="en-US" dirty="0" smtClean="0"/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CT, </a:t>
            </a:r>
            <a:r>
              <a:rPr lang="en-US" sz="1600" dirty="0" err="1" smtClean="0"/>
              <a:t>SoD</a:t>
            </a:r>
            <a:r>
              <a:rPr lang="en-US" sz="1600" dirty="0" smtClean="0"/>
              <a:t>, thickness, icebergs, snow, surface, dynamics)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FontTx/>
              <a:buChar char="••"/>
            </a:pPr>
            <a:r>
              <a:rPr lang="en-US" b="1" dirty="0" smtClean="0"/>
              <a:t>Coastal stations/posts </a:t>
            </a:r>
            <a:endParaRPr lang="en-US" dirty="0" smtClean="0"/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CT</a:t>
            </a:r>
            <a:r>
              <a:rPr lang="en-US" sz="1600" dirty="0"/>
              <a:t>, </a:t>
            </a:r>
            <a:r>
              <a:rPr lang="en-US" sz="1600" dirty="0" err="1"/>
              <a:t>SoD</a:t>
            </a:r>
            <a:r>
              <a:rPr lang="en-US" sz="1600" dirty="0" smtClean="0"/>
              <a:t>,  mass-balance, snow</a:t>
            </a:r>
            <a:r>
              <a:rPr lang="en-US" sz="1600" dirty="0"/>
              <a:t>, </a:t>
            </a:r>
            <a:r>
              <a:rPr lang="en-US" sz="1600" dirty="0" smtClean="0"/>
              <a:t>phenomena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FontTx/>
              <a:buChar char="••"/>
            </a:pPr>
            <a:r>
              <a:rPr lang="en-US" b="1" dirty="0" smtClean="0"/>
              <a:t>Aircraft reconnaissance (instrumental, manual)  </a:t>
            </a:r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CT, </a:t>
            </a:r>
            <a:r>
              <a:rPr lang="en-US" sz="1600" dirty="0" err="1"/>
              <a:t>SoD</a:t>
            </a:r>
            <a:r>
              <a:rPr lang="en-US" sz="1600" dirty="0"/>
              <a:t>, </a:t>
            </a:r>
            <a:r>
              <a:rPr lang="en-US" sz="1600" dirty="0" smtClean="0"/>
              <a:t>icebergs, snow</a:t>
            </a:r>
            <a:r>
              <a:rPr lang="en-US" sz="1600" dirty="0"/>
              <a:t>, </a:t>
            </a:r>
            <a:r>
              <a:rPr lang="en-US" sz="1600" dirty="0" smtClean="0"/>
              <a:t>surface, dynamics, thickness</a:t>
            </a:r>
            <a:endParaRPr lang="en-US" sz="1600" b="1" dirty="0" smtClean="0"/>
          </a:p>
          <a:p>
            <a:pPr lvl="1" indent="-4572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/>
              <a:t>Monitoring systems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FontTx/>
              <a:buChar char="••"/>
            </a:pPr>
            <a:r>
              <a:rPr lang="en-US" b="1" dirty="0" smtClean="0"/>
              <a:t>Ice charting </a:t>
            </a:r>
            <a:endParaRPr lang="en-US" dirty="0"/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ice edge, CT</a:t>
            </a:r>
            <a:r>
              <a:rPr lang="en-US" dirty="0"/>
              <a:t>, </a:t>
            </a:r>
            <a:r>
              <a:rPr lang="en-US" dirty="0" err="1"/>
              <a:t>SoD</a:t>
            </a:r>
            <a:r>
              <a:rPr lang="en-US" dirty="0"/>
              <a:t>, </a:t>
            </a:r>
            <a:r>
              <a:rPr lang="en-US" dirty="0" smtClean="0"/>
              <a:t>surface, phenomena</a:t>
            </a:r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Spaceborne</a:t>
            </a:r>
            <a:r>
              <a:rPr lang="en-US" b="1" dirty="0" smtClean="0"/>
              <a:t> products</a:t>
            </a:r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Ice edge, CT, </a:t>
            </a:r>
            <a:r>
              <a:rPr lang="en-US" dirty="0" err="1" smtClean="0"/>
              <a:t>SoD</a:t>
            </a:r>
            <a:r>
              <a:rPr lang="en-US" dirty="0" smtClean="0"/>
              <a:t>, other geophysical parameters </a:t>
            </a:r>
            <a:endParaRPr lang="en-US" dirty="0"/>
          </a:p>
          <a:p>
            <a:pPr marL="457200" lvl="2" defTabSz="1333500">
              <a:lnSpc>
                <a:spcPct val="90000"/>
              </a:lnSpc>
              <a:spcAft>
                <a:spcPct val="20000"/>
              </a:spcAft>
            </a:pPr>
            <a:endParaRPr lang="en-US" sz="2800" b="1" kern="1200" dirty="0" smtClean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486554" y="1942547"/>
            <a:ext cx="250177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obs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 point are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CryoNet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charting is a part of GCW and is it a part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CryoNet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34361" y="278650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dirty="0" smtClean="0"/>
              <a:t>Data dissemination and collection</a:t>
            </a:r>
            <a:endParaRPr lang="ru-RU" sz="39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329004" y="1133745"/>
            <a:ext cx="8608481" cy="5490610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Systems</a:t>
            </a:r>
            <a:endParaRPr lang="en-US" sz="2800" b="1" kern="1200" dirty="0" smtClean="0"/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b="1" dirty="0" smtClean="0"/>
              <a:t>WMO GTS</a:t>
            </a:r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b="1" dirty="0" smtClean="0"/>
              <a:t>Station reports, MSI information, products for NWP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b="1" dirty="0" smtClean="0"/>
              <a:t>WMO WIS</a:t>
            </a:r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Under development</a:t>
            </a:r>
          </a:p>
          <a:p>
            <a:pPr marL="1200150" lvl="3" indent="-2857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Replication (but not full) of the WMO GTS</a:t>
            </a:r>
          </a:p>
          <a:p>
            <a:pPr marL="514350" lvl="1" indent="-51435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Portals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Web-portals</a:t>
            </a:r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International observation programs (JCOMM Ice logistics portal, IIP, IABP, IPAB, SAON, </a:t>
            </a:r>
            <a:r>
              <a:rPr lang="en-US" sz="2000" dirty="0" err="1" smtClean="0"/>
              <a:t>ASPeCT</a:t>
            </a:r>
            <a:r>
              <a:rPr lang="en-US" sz="2000" dirty="0" smtClean="0"/>
              <a:t>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Geo-portal (providing WMS, WCS, WFS, </a:t>
            </a:r>
            <a:r>
              <a:rPr lang="en-US" sz="2000" dirty="0" err="1" smtClean="0"/>
              <a:t>geoRSS</a:t>
            </a:r>
            <a:r>
              <a:rPr lang="en-US" sz="2000" dirty="0" smtClean="0"/>
              <a:t>…. services)</a:t>
            </a:r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National ice services portals (e.g. www.natice.noaa.gov,  portal.aari.ru, met.no, </a:t>
            </a:r>
            <a:r>
              <a:rPr lang="ru-RU" dirty="0"/>
              <a:t>arcticweb.e-navigation.net/</a:t>
            </a:r>
            <a:r>
              <a:rPr lang="ru-RU" dirty="0" err="1"/>
              <a:t>arcticweb</a:t>
            </a:r>
            <a:r>
              <a:rPr lang="ru-RU" dirty="0"/>
              <a:t>/</a:t>
            </a:r>
            <a:r>
              <a:rPr lang="en-US" dirty="0" smtClean="0"/>
              <a:t>)</a:t>
            </a:r>
          </a:p>
          <a:p>
            <a:pPr marL="1257300" lvl="3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kern="1200" dirty="0" smtClean="0"/>
              <a:t>Integrated portals (e.g. polarview.aq)</a:t>
            </a:r>
          </a:p>
          <a:p>
            <a:pPr marL="342900" lvl="1" indent="-3429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  Data centers</a:t>
            </a:r>
          </a:p>
          <a:p>
            <a:pPr marL="800100" lvl="2" indent="-342900" defTabSz="133350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NSIDC (</a:t>
            </a:r>
            <a:r>
              <a:rPr lang="en-US" sz="2000" dirty="0" err="1" smtClean="0"/>
              <a:t>obs</a:t>
            </a:r>
            <a:r>
              <a:rPr lang="en-US" sz="2000" dirty="0" smtClean="0"/>
              <a:t>, charting, space products)/ GDSIDB (ice charting) / ?</a:t>
            </a:r>
            <a:endParaRPr lang="en-US" sz="2800" b="1" dirty="0" smtClean="0"/>
          </a:p>
          <a:p>
            <a:pPr marL="457200" lvl="2" defTabSz="1333500">
              <a:lnSpc>
                <a:spcPct val="90000"/>
              </a:lnSpc>
              <a:spcAft>
                <a:spcPct val="20000"/>
              </a:spcAft>
            </a:pPr>
            <a:endParaRPr lang="en-US" sz="2000" b="1" kern="1200" dirty="0" smtClean="0"/>
          </a:p>
        </p:txBody>
      </p:sp>
    </p:spTree>
    <p:extLst>
      <p:ext uri="{BB962C8B-B14F-4D97-AF65-F5344CB8AC3E}">
        <p14:creationId xmlns:p14="http://schemas.microsoft.com/office/powerpoint/2010/main" val="2885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34361" y="143635"/>
            <a:ext cx="8477345" cy="793332"/>
          </a:xfrm>
          <a:custGeom>
            <a:avLst/>
            <a:gdLst>
              <a:gd name="connsiteX0" fmla="*/ 0 w 8477345"/>
              <a:gd name="connsiteY0" fmla="*/ 155906 h 935415"/>
              <a:gd name="connsiteX1" fmla="*/ 155906 w 8477345"/>
              <a:gd name="connsiteY1" fmla="*/ 0 h 935415"/>
              <a:gd name="connsiteX2" fmla="*/ 8321439 w 8477345"/>
              <a:gd name="connsiteY2" fmla="*/ 0 h 935415"/>
              <a:gd name="connsiteX3" fmla="*/ 8477345 w 8477345"/>
              <a:gd name="connsiteY3" fmla="*/ 155906 h 935415"/>
              <a:gd name="connsiteX4" fmla="*/ 8477345 w 8477345"/>
              <a:gd name="connsiteY4" fmla="*/ 779509 h 935415"/>
              <a:gd name="connsiteX5" fmla="*/ 8321439 w 8477345"/>
              <a:gd name="connsiteY5" fmla="*/ 935415 h 935415"/>
              <a:gd name="connsiteX6" fmla="*/ 155906 w 8477345"/>
              <a:gd name="connsiteY6" fmla="*/ 935415 h 935415"/>
              <a:gd name="connsiteX7" fmla="*/ 0 w 8477345"/>
              <a:gd name="connsiteY7" fmla="*/ 779509 h 935415"/>
              <a:gd name="connsiteX8" fmla="*/ 0 w 8477345"/>
              <a:gd name="connsiteY8" fmla="*/ 155906 h 9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345" h="935415">
                <a:moveTo>
                  <a:pt x="0" y="155906"/>
                </a:moveTo>
                <a:cubicBezTo>
                  <a:pt x="0" y="69801"/>
                  <a:pt x="69801" y="0"/>
                  <a:pt x="155906" y="0"/>
                </a:cubicBezTo>
                <a:lnTo>
                  <a:pt x="8321439" y="0"/>
                </a:lnTo>
                <a:cubicBezTo>
                  <a:pt x="8407544" y="0"/>
                  <a:pt x="8477345" y="69801"/>
                  <a:pt x="8477345" y="155906"/>
                </a:cubicBezTo>
                <a:lnTo>
                  <a:pt x="8477345" y="779509"/>
                </a:lnTo>
                <a:cubicBezTo>
                  <a:pt x="8477345" y="865614"/>
                  <a:pt x="8407544" y="935415"/>
                  <a:pt x="8321439" y="935415"/>
                </a:cubicBezTo>
                <a:lnTo>
                  <a:pt x="155906" y="935415"/>
                </a:lnTo>
                <a:cubicBezTo>
                  <a:pt x="69801" y="935415"/>
                  <a:pt x="0" y="865614"/>
                  <a:pt x="0" y="779509"/>
                </a:cubicBezTo>
                <a:lnTo>
                  <a:pt x="0" y="155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253" tIns="194253" rIns="194253" bIns="194253" numCol="1" spcCol="1270" anchor="ctr" anchorCtr="0">
            <a:noAutofit/>
          </a:bodyPr>
          <a:lstStyle/>
          <a:p>
            <a:pPr lvl="0" algn="l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dirty="0" smtClean="0"/>
              <a:t>Managing bodies</a:t>
            </a:r>
            <a:endParaRPr lang="ru-RU" sz="39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206515" y="1043735"/>
            <a:ext cx="8477345" cy="5490610"/>
          </a:xfrm>
          <a:custGeom>
            <a:avLst/>
            <a:gdLst>
              <a:gd name="connsiteX0" fmla="*/ 0 w 8477345"/>
              <a:gd name="connsiteY0" fmla="*/ 0 h 3309930"/>
              <a:gd name="connsiteX1" fmla="*/ 8477345 w 8477345"/>
              <a:gd name="connsiteY1" fmla="*/ 0 h 3309930"/>
              <a:gd name="connsiteX2" fmla="*/ 8477345 w 8477345"/>
              <a:gd name="connsiteY2" fmla="*/ 3309930 h 3309930"/>
              <a:gd name="connsiteX3" fmla="*/ 0 w 8477345"/>
              <a:gd name="connsiteY3" fmla="*/ 3309930 h 3309930"/>
              <a:gd name="connsiteX4" fmla="*/ 0 w 8477345"/>
              <a:gd name="connsiteY4" fmla="*/ 0 h 33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345" h="3309930">
                <a:moveTo>
                  <a:pt x="0" y="0"/>
                </a:moveTo>
                <a:lnTo>
                  <a:pt x="8477345" y="0"/>
                </a:lnTo>
                <a:lnTo>
                  <a:pt x="8477345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6" tIns="49530" rIns="277368" bIns="49530" numCol="1" spcCol="1270" anchor="t" anchorCtr="0">
            <a:noAutofit/>
          </a:bodyPr>
          <a:lstStyle/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Impetus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User community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International Ice Charting Working Group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GCW </a:t>
            </a:r>
            <a:r>
              <a:rPr lang="en-US" sz="2000" dirty="0" err="1" smtClean="0"/>
              <a:t>Cryonet</a:t>
            </a:r>
            <a:r>
              <a:rPr lang="en-US" sz="2000" dirty="0" smtClean="0"/>
              <a:t> Team</a:t>
            </a:r>
          </a:p>
          <a:p>
            <a:pPr lvl="1" indent="-457200" algn="l" defTabSz="1333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Technical work</a:t>
            </a:r>
            <a:endParaRPr lang="en-US" sz="2800" b="1" kern="1200" dirty="0" smtClean="0"/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International Ice Charting 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JCOMM ETSI</a:t>
            </a:r>
          </a:p>
          <a:p>
            <a:pPr lvl="1" indent="-457200" defTabSz="133350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Formalization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JCOMM ETSI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en-US" sz="2000" dirty="0" smtClean="0"/>
              <a:t>CBS</a:t>
            </a:r>
          </a:p>
          <a:p>
            <a:pPr marL="742950" lvl="2" indent="-285750" defTabSz="1333500">
              <a:lnSpc>
                <a:spcPct val="90000"/>
              </a:lnSpc>
              <a:spcAft>
                <a:spcPct val="20000"/>
              </a:spcAft>
              <a:buFontTx/>
              <a:buChar char="••"/>
            </a:pPr>
            <a:r>
              <a:rPr lang="en-US" sz="2000" dirty="0"/>
              <a:t>GCW </a:t>
            </a:r>
            <a:r>
              <a:rPr lang="en-US" sz="2000" dirty="0" err="1"/>
              <a:t>Cryonet</a:t>
            </a:r>
            <a:r>
              <a:rPr lang="en-US" sz="2000" dirty="0"/>
              <a:t> </a:t>
            </a:r>
            <a:r>
              <a:rPr lang="en-US" sz="2000" dirty="0" smtClean="0"/>
              <a:t>Team (data policy)</a:t>
            </a:r>
          </a:p>
          <a:p>
            <a:pPr marL="457200" lvl="2" defTabSz="1333500">
              <a:lnSpc>
                <a:spcPct val="90000"/>
              </a:lnSpc>
              <a:spcAft>
                <a:spcPct val="20000"/>
              </a:spcAft>
            </a:pPr>
            <a:endParaRPr lang="en-US" sz="2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20711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GIWG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DGIWG Presentation</Template>
  <TotalTime>154138</TotalTime>
  <Words>1256</Words>
  <Application>Microsoft Office PowerPoint</Application>
  <PresentationFormat>Экран (4:3)</PresentationFormat>
  <Paragraphs>164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DGIWG Presentation</vt:lpstr>
      <vt:lpstr>Blank Presentation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Information for Electronic Navigation Systems</dc:title>
  <dc:creator>John Falkingham;Konstantin Ivanov</dc:creator>
  <cp:keywords>ECDIS</cp:keywords>
  <cp:lastModifiedBy>Vasily Smolyanitsky</cp:lastModifiedBy>
  <cp:revision>278</cp:revision>
  <dcterms:created xsi:type="dcterms:W3CDTF">2010-10-01T14:00:38Z</dcterms:created>
  <dcterms:modified xsi:type="dcterms:W3CDTF">2014-01-22T10:51:43Z</dcterms:modified>
</cp:coreProperties>
</file>