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sldIdLst>
    <p:sldId id="258" r:id="rId2"/>
    <p:sldId id="261" r:id="rId3"/>
    <p:sldId id="262" r:id="rId4"/>
    <p:sldId id="267" r:id="rId5"/>
    <p:sldId id="263" r:id="rId6"/>
    <p:sldId id="264" r:id="rId7"/>
    <p:sldId id="265" r:id="rId8"/>
    <p:sldId id="266" r:id="rId9"/>
    <p:sldId id="25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115" y="-75"/>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C729766-560C-4F2E-A1ED-C3C3B8043FE8}"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75A6EC3-D417-46B0-8DED-CFAE7CD106EF}"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4325D79-B61A-44C4-BBEA-670721A13955}"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CA"/>
          </a:p>
        </p:txBody>
      </p:sp>
      <p:sp>
        <p:nvSpPr>
          <p:cNvPr id="3" name="Chart Placeholder 2"/>
          <p:cNvSpPr>
            <a:spLocks noGrp="1"/>
          </p:cNvSpPr>
          <p:nvPr>
            <p:ph type="chart" idx="1"/>
          </p:nvPr>
        </p:nvSpPr>
        <p:spPr>
          <a:xfrm>
            <a:off x="685800" y="1981200"/>
            <a:ext cx="7772400" cy="4114800"/>
          </a:xfrm>
        </p:spPr>
        <p:txBody>
          <a:bodyPr/>
          <a:lstStyle/>
          <a:p>
            <a:endParaRPr lang="en-CA"/>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6B866C47-A6CD-4DE0-8A21-2AE8906A798A}"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a:xfrm>
            <a:off x="685800" y="6248400"/>
            <a:ext cx="1905000" cy="457200"/>
          </a:xfrm>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a:xfrm>
            <a:off x="3124200" y="6248400"/>
            <a:ext cx="2895600" cy="457200"/>
          </a:xfrm>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a:xfrm>
            <a:off x="6553200" y="6248400"/>
            <a:ext cx="1905000" cy="457200"/>
          </a:xfrm>
        </p:spPr>
        <p:txBody>
          <a:bodyPr/>
          <a:lstStyle>
            <a:lvl1pPr>
              <a:defRPr/>
            </a:lvl1pPr>
          </a:lstStyle>
          <a:p>
            <a:fld id="{5C258E09-1BD3-4B82-9013-F3EEDA3E718C}"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C683D28-8167-40D7-9479-DE7D5EFC3CB0}"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0527CCD-01A2-4D10-BEF7-116EE68516FC}"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C974C0B-70F4-492E-8791-C07DB69B5127}"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42F11EBF-459A-40EA-BDB6-3B09A4AE229E}"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888AAAC3-0045-4774-946D-5FC2FCD43680}"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65D7C1DB-8539-4B17-9708-C1DFB26258BC}"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101AEE94-3B3B-44F1-B7FD-04BBAF65B43D}"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56848CE-8057-4DB6-BE83-F78C2508CA87}" type="slidenum">
              <a:rPr lang="en-US">
                <a:solidFill>
                  <a:srgbClr val="000000"/>
                </a:solidFill>
              </a:rPr>
              <a:pPr/>
              <a:t>‹#›</a:t>
            </a:fld>
            <a:endParaRPr lang="en-US">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72F5D696-EB53-458B-805C-3FADC8B8DAAA}" type="slidenum">
              <a:rPr lang="en-US">
                <a:solidFill>
                  <a:srgbClr val="000000"/>
                </a:solidFill>
              </a:rPr>
              <a:pPr fontAlgn="base">
                <a:spcBef>
                  <a:spcPct val="0"/>
                </a:spcBef>
                <a:spcAft>
                  <a:spcPct val="0"/>
                </a:spcAft>
              </a:pPr>
              <a:t>‹#›</a:t>
            </a:fld>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381000"/>
            <a:ext cx="7772400" cy="1295400"/>
          </a:xfrm>
        </p:spPr>
        <p:txBody>
          <a:bodyPr/>
          <a:lstStyle/>
          <a:p>
            <a:r>
              <a:rPr lang="en-US" sz="3600" b="1" dirty="0" smtClean="0">
                <a:solidFill>
                  <a:srgbClr val="FF3300"/>
                </a:solidFill>
                <a:effectLst>
                  <a:outerShdw blurRad="38100" dist="38100" dir="2700000" algn="tl">
                    <a:srgbClr val="000000">
                      <a:alpha val="43137"/>
                    </a:srgbClr>
                  </a:outerShdw>
                </a:effectLst>
                <a:latin typeface="Tahoma" pitchFamily="34" charset="0"/>
              </a:rPr>
              <a:t>GCW SNOW WATCH WORKSHOP</a:t>
            </a:r>
            <a:endParaRPr lang="en-US" sz="3600" b="1" dirty="0">
              <a:solidFill>
                <a:srgbClr val="FF3300"/>
              </a:solidFill>
              <a:effectLst>
                <a:outerShdw blurRad="38100" dist="38100" dir="2700000" algn="tl">
                  <a:srgbClr val="000000">
                    <a:alpha val="43137"/>
                  </a:srgbClr>
                </a:outerShdw>
              </a:effectLst>
              <a:latin typeface="Tahoma" pitchFamily="34" charset="0"/>
            </a:endParaRPr>
          </a:p>
        </p:txBody>
      </p:sp>
      <p:sp>
        <p:nvSpPr>
          <p:cNvPr id="2051" name="Rectangle 3"/>
          <p:cNvSpPr>
            <a:spLocks noGrp="1" noChangeArrowheads="1"/>
          </p:cNvSpPr>
          <p:nvPr>
            <p:ph type="subTitle" idx="1"/>
          </p:nvPr>
        </p:nvSpPr>
        <p:spPr>
          <a:xfrm>
            <a:off x="539552" y="4797152"/>
            <a:ext cx="8280400" cy="1371600"/>
          </a:xfrm>
        </p:spPr>
        <p:txBody>
          <a:bodyPr/>
          <a:lstStyle/>
          <a:p>
            <a:r>
              <a:rPr lang="en-US" sz="2800" b="1" i="1" dirty="0">
                <a:solidFill>
                  <a:srgbClr val="FF3300"/>
                </a:solidFill>
                <a:latin typeface="Arial" pitchFamily="34" charset="0"/>
              </a:rPr>
              <a:t>Barry </a:t>
            </a:r>
            <a:r>
              <a:rPr lang="en-US" sz="2800" b="1" i="1" dirty="0" smtClean="0">
                <a:solidFill>
                  <a:srgbClr val="FF3300"/>
                </a:solidFill>
                <a:latin typeface="Arial" pitchFamily="34" charset="0"/>
              </a:rPr>
              <a:t>Goodison, GCW Advisor</a:t>
            </a:r>
            <a:endParaRPr lang="en-US" sz="2800" b="1" i="1" dirty="0">
              <a:solidFill>
                <a:srgbClr val="FF3300"/>
              </a:solidFill>
              <a:latin typeface="Arial" pitchFamily="34" charset="0"/>
            </a:endParaRPr>
          </a:p>
          <a:p>
            <a:pPr>
              <a:spcBef>
                <a:spcPts val="0"/>
              </a:spcBef>
            </a:pPr>
            <a:r>
              <a:rPr lang="en-US" sz="1800" b="1" i="1" dirty="0" smtClean="0">
                <a:solidFill>
                  <a:srgbClr val="FF3300"/>
                </a:solidFill>
                <a:latin typeface="Arial" pitchFamily="34" charset="0"/>
              </a:rPr>
              <a:t>(on behalf of Kari Luojus (FMI), Ross Brown (Environment Canada), </a:t>
            </a:r>
          </a:p>
          <a:p>
            <a:pPr>
              <a:spcBef>
                <a:spcPts val="0"/>
              </a:spcBef>
            </a:pPr>
            <a:r>
              <a:rPr lang="en-US" sz="1800" b="1" i="1" dirty="0" smtClean="0">
                <a:solidFill>
                  <a:srgbClr val="FF3300"/>
                </a:solidFill>
                <a:latin typeface="Arial" pitchFamily="34" charset="0"/>
              </a:rPr>
              <a:t>Eric Brun (</a:t>
            </a:r>
            <a:r>
              <a:rPr lang="en-US" sz="1800" b="1" i="1" dirty="0" err="1" smtClean="0">
                <a:solidFill>
                  <a:srgbClr val="FF3300"/>
                </a:solidFill>
                <a:latin typeface="Arial" pitchFamily="34" charset="0"/>
              </a:rPr>
              <a:t>MeteoFrance</a:t>
            </a:r>
            <a:r>
              <a:rPr lang="en-US" sz="1800" b="1" i="1" dirty="0" smtClean="0">
                <a:solidFill>
                  <a:srgbClr val="FF3300"/>
                </a:solidFill>
                <a:latin typeface="Arial" pitchFamily="34" charset="0"/>
              </a:rPr>
              <a:t>), Gianpaolo Balsamo (ECMWF</a:t>
            </a:r>
            <a:r>
              <a:rPr lang="en-US" sz="1800" b="1" i="1" dirty="0" smtClean="0">
                <a:solidFill>
                  <a:srgbClr val="FF3300"/>
                </a:solidFill>
                <a:latin typeface="Arial" pitchFamily="34" charset="0"/>
              </a:rPr>
              <a:t>))</a:t>
            </a:r>
          </a:p>
          <a:p>
            <a:pPr>
              <a:spcBef>
                <a:spcPts val="0"/>
              </a:spcBef>
            </a:pPr>
            <a:endParaRPr lang="en-US" sz="1800" b="1" i="1" dirty="0" smtClean="0">
              <a:solidFill>
                <a:srgbClr val="FF3300"/>
              </a:solidFill>
              <a:latin typeface="Arial" pitchFamily="34" charset="0"/>
            </a:endParaRPr>
          </a:p>
          <a:p>
            <a:pPr>
              <a:spcBef>
                <a:spcPts val="0"/>
              </a:spcBef>
            </a:pPr>
            <a:r>
              <a:rPr lang="en-US" sz="1800" b="1" i="1" dirty="0" smtClean="0">
                <a:solidFill>
                  <a:srgbClr val="FF3300"/>
                </a:solidFill>
                <a:latin typeface="Arial" pitchFamily="34" charset="0"/>
              </a:rPr>
              <a:t>CryoNet Team Meeting, Reykjavik, Iceland, January 20-22, 2014</a:t>
            </a:r>
            <a:endParaRPr lang="en-US" sz="2400" b="1" i="1" dirty="0">
              <a:solidFill>
                <a:srgbClr val="FF3300"/>
              </a:solidFill>
              <a:latin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7772400" cy="1143000"/>
          </a:xfrm>
        </p:spPr>
        <p:txBody>
          <a:bodyPr/>
          <a:lstStyle/>
          <a:p>
            <a:r>
              <a:rPr lang="en-US" sz="3200" b="1" i="1" dirty="0" smtClean="0">
                <a:effectLst>
                  <a:outerShdw blurRad="38100" dist="38100" dir="2700000" algn="tl">
                    <a:srgbClr val="000000">
                      <a:alpha val="43137"/>
                    </a:srgbClr>
                  </a:outerShdw>
                </a:effectLst>
                <a:latin typeface="Calibri" pitchFamily="34" charset="0"/>
              </a:rPr>
              <a:t>Background</a:t>
            </a:r>
            <a:endParaRPr lang="en-CA" sz="3200" b="1" i="1" dirty="0">
              <a:effectLst>
                <a:outerShdw blurRad="38100" dist="38100" dir="2700000" algn="tl">
                  <a:srgbClr val="000000">
                    <a:alpha val="43137"/>
                  </a:srgbClr>
                </a:outerShdw>
              </a:effectLst>
              <a:latin typeface="Calibri" pitchFamily="34" charset="0"/>
            </a:endParaRPr>
          </a:p>
        </p:txBody>
      </p:sp>
      <p:sp>
        <p:nvSpPr>
          <p:cNvPr id="3" name="Content Placeholder 2"/>
          <p:cNvSpPr>
            <a:spLocks noGrp="1"/>
          </p:cNvSpPr>
          <p:nvPr>
            <p:ph idx="1"/>
          </p:nvPr>
        </p:nvSpPr>
        <p:spPr>
          <a:xfrm>
            <a:off x="685800" y="1340768"/>
            <a:ext cx="7772400" cy="4755232"/>
          </a:xfrm>
        </p:spPr>
        <p:txBody>
          <a:bodyPr/>
          <a:lstStyle/>
          <a:p>
            <a:r>
              <a:rPr lang="en-CA" sz="2400" dirty="0" smtClean="0">
                <a:latin typeface="Calibri" pitchFamily="34" charset="0"/>
              </a:rPr>
              <a:t>First workshop on implementing a </a:t>
            </a:r>
            <a:r>
              <a:rPr lang="en-CA" sz="2400" i="1" dirty="0" smtClean="0">
                <a:latin typeface="Calibri" pitchFamily="34" charset="0"/>
              </a:rPr>
              <a:t>Snow Watch</a:t>
            </a:r>
            <a:r>
              <a:rPr lang="en-CA" sz="2400" dirty="0" smtClean="0">
                <a:latin typeface="Calibri" pitchFamily="34" charset="0"/>
              </a:rPr>
              <a:t> component of GCW hosted by Environment Canada at Toronto, Canada from January 28-30, 2013.</a:t>
            </a:r>
          </a:p>
          <a:p>
            <a:r>
              <a:rPr lang="en-CA" sz="2400" dirty="0" smtClean="0">
                <a:latin typeface="Calibri" pitchFamily="34" charset="0"/>
              </a:rPr>
              <a:t> Twenty-eight scientists from nine countries (Austria, Canada, Finland, Italy, France, Norway, Switzerland, United Kingdom and USA) participated</a:t>
            </a:r>
          </a:p>
          <a:p>
            <a:r>
              <a:rPr lang="en-CA" sz="2400" b="1" dirty="0" smtClean="0">
                <a:latin typeface="Calibri" pitchFamily="34" charset="0"/>
              </a:rPr>
              <a:t>Aim: </a:t>
            </a:r>
          </a:p>
          <a:p>
            <a:pPr lvl="1"/>
            <a:r>
              <a:rPr lang="en-CA" sz="2000" dirty="0" smtClean="0">
                <a:latin typeface="Calibri" pitchFamily="34" charset="0"/>
              </a:rPr>
              <a:t>to determine the current state of global snow monitoring, </a:t>
            </a:r>
          </a:p>
          <a:p>
            <a:pPr lvl="1"/>
            <a:r>
              <a:rPr lang="en-CA" sz="2000" dirty="0" smtClean="0">
                <a:latin typeface="Calibri" pitchFamily="34" charset="0"/>
              </a:rPr>
              <a:t>to identify critical issues affecting the ability to provide authoritative information on the current state of snow cover, </a:t>
            </a:r>
          </a:p>
          <a:p>
            <a:pPr lvl="1"/>
            <a:r>
              <a:rPr lang="en-CA" sz="2000" dirty="0" smtClean="0">
                <a:latin typeface="Calibri" pitchFamily="34" charset="0"/>
              </a:rPr>
              <a:t>to initiate GCW </a:t>
            </a:r>
            <a:r>
              <a:rPr lang="en-CA" sz="2000" i="1" dirty="0" smtClean="0">
                <a:latin typeface="Calibri" pitchFamily="34" charset="0"/>
              </a:rPr>
              <a:t>Snow Watch</a:t>
            </a:r>
            <a:r>
              <a:rPr lang="en-CA" sz="2000" dirty="0" smtClean="0">
                <a:latin typeface="Calibri" pitchFamily="34" charset="0"/>
              </a:rPr>
              <a:t> projects to address priority areas. </a:t>
            </a:r>
            <a:endParaRPr lang="en-CA" sz="2000" dirty="0">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568952" cy="659160"/>
          </a:xfrm>
        </p:spPr>
        <p:txBody>
          <a:bodyPr/>
          <a:lstStyle/>
          <a:p>
            <a:pPr algn="l"/>
            <a:r>
              <a:rPr lang="en-CA" sz="2400" b="1" i="1" dirty="0" smtClean="0">
                <a:effectLst>
                  <a:outerShdw blurRad="38100" dist="38100" dir="2700000" algn="tl">
                    <a:srgbClr val="000000">
                      <a:alpha val="43137"/>
                    </a:srgbClr>
                  </a:outerShdw>
                </a:effectLst>
                <a:latin typeface="Calibri" pitchFamily="34" charset="0"/>
              </a:rPr>
              <a:t>Improve real time flow and access to in-situ snow measurements:</a:t>
            </a:r>
            <a:br>
              <a:rPr lang="en-CA" sz="2400" b="1" i="1" dirty="0" smtClean="0">
                <a:effectLst>
                  <a:outerShdw blurRad="38100" dist="38100" dir="2700000" algn="tl">
                    <a:srgbClr val="000000">
                      <a:alpha val="43137"/>
                    </a:srgbClr>
                  </a:outerShdw>
                </a:effectLst>
                <a:latin typeface="Calibri" pitchFamily="34" charset="0"/>
              </a:rPr>
            </a:br>
            <a:endParaRPr lang="en-CA" sz="2400"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95536" y="836712"/>
            <a:ext cx="8280920" cy="4690864"/>
          </a:xfrm>
        </p:spPr>
        <p:txBody>
          <a:bodyPr/>
          <a:lstStyle/>
          <a:p>
            <a:r>
              <a:rPr lang="en-CA" sz="2000" dirty="0" smtClean="0">
                <a:latin typeface="Calibri" pitchFamily="34" charset="0"/>
              </a:rPr>
              <a:t>Specific issues raised with respect to in-situ data included:</a:t>
            </a:r>
          </a:p>
          <a:p>
            <a:pPr lvl="1"/>
            <a:r>
              <a:rPr lang="en-CA" sz="1600" dirty="0" smtClean="0">
                <a:latin typeface="Calibri" pitchFamily="34" charset="0"/>
              </a:rPr>
              <a:t> </a:t>
            </a:r>
            <a:r>
              <a:rPr lang="en-CA" sz="1800" dirty="0" smtClean="0">
                <a:latin typeface="Calibri" pitchFamily="34" charset="0"/>
              </a:rPr>
              <a:t>the lack of zero-depth reporting on the GTS network, </a:t>
            </a:r>
          </a:p>
          <a:p>
            <a:pPr lvl="1"/>
            <a:r>
              <a:rPr lang="en-CA" sz="1800" dirty="0" smtClean="0">
                <a:latin typeface="Calibri" pitchFamily="34" charset="0"/>
              </a:rPr>
              <a:t>non-reporting of snow depth observations by some countries,</a:t>
            </a:r>
          </a:p>
          <a:p>
            <a:pPr lvl="1"/>
            <a:r>
              <a:rPr lang="en-CA" sz="1800" dirty="0" smtClean="0">
                <a:latin typeface="Calibri" pitchFamily="34" charset="0"/>
              </a:rPr>
              <a:t> small numbers of US snow depth reports in SYNO messages, </a:t>
            </a:r>
          </a:p>
          <a:p>
            <a:pPr lvl="1"/>
            <a:r>
              <a:rPr lang="en-CA" sz="1800" dirty="0" smtClean="0">
                <a:latin typeface="Calibri" pitchFamily="34" charset="0"/>
              </a:rPr>
              <a:t>a need for standardized QC of snow depths from </a:t>
            </a:r>
            <a:r>
              <a:rPr lang="en-CA" sz="1800" dirty="0" err="1" smtClean="0">
                <a:latin typeface="Calibri" pitchFamily="34" charset="0"/>
              </a:rPr>
              <a:t>autostations</a:t>
            </a:r>
            <a:r>
              <a:rPr lang="en-CA" sz="1800" dirty="0" smtClean="0">
                <a:latin typeface="Calibri" pitchFamily="34" charset="0"/>
              </a:rPr>
              <a:t>, and</a:t>
            </a:r>
          </a:p>
          <a:p>
            <a:pPr lvl="1"/>
            <a:r>
              <a:rPr lang="en-CA" sz="1800" dirty="0" smtClean="0">
                <a:latin typeface="Calibri" pitchFamily="34" charset="0"/>
              </a:rPr>
              <a:t> the development of a global historical in situ snow data archive to support climate monitoring, model evaluation and process studies. </a:t>
            </a:r>
          </a:p>
          <a:p>
            <a:r>
              <a:rPr lang="en-US" sz="2000" dirty="0" smtClean="0">
                <a:latin typeface="Calibri" pitchFamily="34" charset="0"/>
              </a:rPr>
              <a:t>Eric Brun (Meteo-France) led a team to improve data exchange on the GTS, to demonstrate the advantages to NWP of zero-snow depth reporting, and to brief EC-PORS and get their support.</a:t>
            </a:r>
          </a:p>
          <a:p>
            <a:r>
              <a:rPr lang="en-US" sz="2000" dirty="0" smtClean="0">
                <a:latin typeface="Calibri" pitchFamily="34" charset="0"/>
              </a:rPr>
              <a:t>Team produced document describing various aspects of the initiative. The most recent draft report (V4) is provided in Appendix A in Doc3.1.3</a:t>
            </a:r>
          </a:p>
          <a:p>
            <a:r>
              <a:rPr lang="en-US" sz="2000" dirty="0" smtClean="0">
                <a:latin typeface="Calibri" pitchFamily="34" charset="0"/>
              </a:rPr>
              <a:t>No response from WMO on who should help with the technical issues of snow data </a:t>
            </a:r>
            <a:r>
              <a:rPr lang="en-US" sz="2000" dirty="0" smtClean="0">
                <a:latin typeface="Calibri" pitchFamily="34" charset="0"/>
              </a:rPr>
              <a:t>dissemination, but CBS should be engaged fully for success.</a:t>
            </a:r>
            <a:endParaRPr lang="en-US" sz="2000" dirty="0" smtClean="0">
              <a:latin typeface="Calibri" pitchFamily="34" charset="0"/>
            </a:endParaRPr>
          </a:p>
          <a:p>
            <a:r>
              <a:rPr lang="en-US" sz="2000" dirty="0" smtClean="0">
                <a:latin typeface="Calibri" pitchFamily="34" charset="0"/>
              </a:rPr>
              <a:t>Issue is relevant to CryoNet as delivery of data from the sites to users via WIS is an important issue. CBS and CCl will have direct interest in these two aspects.</a:t>
            </a:r>
          </a:p>
          <a:p>
            <a:endParaRPr lang="en-CA" sz="2000" dirty="0" smtClean="0">
              <a:latin typeface="Calibri" pitchFamily="34" charset="0"/>
            </a:endParaRPr>
          </a:p>
          <a:p>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568952" cy="847800"/>
          </a:xfrm>
        </p:spPr>
        <p:txBody>
          <a:bodyPr/>
          <a:lstStyle/>
          <a:p>
            <a:r>
              <a:rPr lang="en-US" sz="2400" b="1" i="1" dirty="0" smtClean="0">
                <a:effectLst>
                  <a:outerShdw blurRad="38100" dist="38100" dir="2700000" algn="tl">
                    <a:srgbClr val="000000">
                      <a:alpha val="43137"/>
                    </a:srgbClr>
                  </a:outerShdw>
                </a:effectLst>
                <a:latin typeface="Calibri" pitchFamily="34" charset="0"/>
              </a:rPr>
              <a:t/>
            </a:r>
            <a:br>
              <a:rPr lang="en-US" sz="2400" b="1" i="1" dirty="0" smtClean="0">
                <a:effectLst>
                  <a:outerShdw blurRad="38100" dist="38100" dir="2700000" algn="tl">
                    <a:srgbClr val="000000">
                      <a:alpha val="43137"/>
                    </a:srgbClr>
                  </a:outerShdw>
                </a:effectLst>
                <a:latin typeface="Calibri" pitchFamily="34" charset="0"/>
              </a:rPr>
            </a:br>
            <a:r>
              <a:rPr lang="en-US" sz="2400" b="1" i="1" dirty="0" smtClean="0">
                <a:effectLst>
                  <a:outerShdw blurRad="38100" dist="38100" dir="2700000" algn="tl">
                    <a:srgbClr val="000000">
                      <a:alpha val="43137"/>
                    </a:srgbClr>
                  </a:outerShdw>
                </a:effectLst>
                <a:latin typeface="Calibri" pitchFamily="34" charset="0"/>
              </a:rPr>
              <a:t>Improving in-situ snow observations and their access</a:t>
            </a:r>
            <a:br>
              <a:rPr lang="en-US" sz="2400" b="1" i="1" dirty="0" smtClean="0">
                <a:effectLst>
                  <a:outerShdw blurRad="38100" dist="38100" dir="2700000" algn="tl">
                    <a:srgbClr val="000000">
                      <a:alpha val="43137"/>
                    </a:srgbClr>
                  </a:outerShdw>
                </a:effectLst>
                <a:latin typeface="Calibri" pitchFamily="34" charset="0"/>
              </a:rPr>
            </a:br>
            <a:r>
              <a:rPr lang="en-US" sz="2400" b="1" i="1" dirty="0" smtClean="0">
                <a:effectLst>
                  <a:outerShdw blurRad="38100" dist="38100" dir="2700000" algn="tl">
                    <a:srgbClr val="000000">
                      <a:alpha val="43137"/>
                    </a:srgbClr>
                  </a:outerShdw>
                </a:effectLst>
                <a:latin typeface="Calibri" pitchFamily="34" charset="0"/>
              </a:rPr>
              <a:t>Rescuing/collecting historical in-situ snow data</a:t>
            </a:r>
          </a:p>
        </p:txBody>
      </p:sp>
      <p:sp>
        <p:nvSpPr>
          <p:cNvPr id="3" name="Content Placeholder 2"/>
          <p:cNvSpPr>
            <a:spLocks noGrp="1"/>
          </p:cNvSpPr>
          <p:nvPr>
            <p:ph idx="1"/>
          </p:nvPr>
        </p:nvSpPr>
        <p:spPr>
          <a:xfrm>
            <a:off x="395536" y="1196752"/>
            <a:ext cx="8424936" cy="4690864"/>
          </a:xfrm>
        </p:spPr>
        <p:txBody>
          <a:bodyPr/>
          <a:lstStyle/>
          <a:p>
            <a:pPr lvl="0"/>
            <a:r>
              <a:rPr lang="en-GB" sz="2000" b="1" dirty="0" smtClean="0">
                <a:latin typeface="Calibri" pitchFamily="34" charset="0"/>
              </a:rPr>
              <a:t>Issue 1</a:t>
            </a:r>
            <a:r>
              <a:rPr lang="en-GB" sz="2000" dirty="0" smtClean="0">
                <a:latin typeface="Calibri" pitchFamily="34" charset="0"/>
              </a:rPr>
              <a:t>:  In snow covered regions, many SYNOP messages omit SD obs when snow is not present on the ground. It is therefore very difficult to unambiguously identify the onset and vanishing dates of the snowpack, making it difficult to analyse the snow cover in NWP and reanalyses systems. In addition, scarcity of SYNOP reports of SD (even in snow covered conditions) in large areas such as the US, UK, China, and southern hemisphere is an issue for NWP and other near-real time applications.</a:t>
            </a:r>
            <a:endParaRPr lang="en-CA" sz="1000" dirty="0" smtClean="0">
              <a:latin typeface="Calibri" pitchFamily="34" charset="0"/>
            </a:endParaRPr>
          </a:p>
          <a:p>
            <a:pPr lvl="0"/>
            <a:r>
              <a:rPr lang="en-GB" sz="2000" b="1" dirty="0" smtClean="0">
                <a:latin typeface="Calibri" pitchFamily="34" charset="0"/>
              </a:rPr>
              <a:t>Issue 2</a:t>
            </a:r>
            <a:r>
              <a:rPr lang="en-GB" sz="2000" dirty="0" smtClean="0">
                <a:latin typeface="Calibri" pitchFamily="34" charset="0"/>
              </a:rPr>
              <a:t>: Occasional errors occur in SYNOP SD observations, which impact the analysis of SD in NWP systems and in some satellite-based snow products. </a:t>
            </a:r>
            <a:endParaRPr lang="en-CA" sz="2000" dirty="0" smtClean="0">
              <a:latin typeface="Calibri" pitchFamily="34" charset="0"/>
            </a:endParaRPr>
          </a:p>
          <a:p>
            <a:pPr lvl="0"/>
            <a:r>
              <a:rPr lang="en-GB" sz="2000" b="1" dirty="0" smtClean="0">
                <a:latin typeface="Calibri" pitchFamily="34" charset="0"/>
              </a:rPr>
              <a:t>Issue 3</a:t>
            </a:r>
            <a:r>
              <a:rPr lang="en-GB" sz="2000" dirty="0" smtClean="0">
                <a:latin typeface="Calibri" pitchFamily="34" charset="0"/>
              </a:rPr>
              <a:t>:  SD observations from automatic stations often show an offset of a few centimetres which limits the possibility to detect the onset or the vanishing dates of the snowpack.</a:t>
            </a:r>
            <a:endParaRPr lang="en-CA" sz="2000" dirty="0" smtClean="0">
              <a:latin typeface="Calibri" pitchFamily="34" charset="0"/>
            </a:endParaRPr>
          </a:p>
          <a:p>
            <a:r>
              <a:rPr lang="en-GB" sz="2000" b="1" dirty="0" smtClean="0">
                <a:latin typeface="Calibri" pitchFamily="34" charset="0"/>
              </a:rPr>
              <a:t>Issue 4</a:t>
            </a:r>
            <a:r>
              <a:rPr lang="en-GB" sz="2000" dirty="0" smtClean="0">
                <a:latin typeface="Calibri" pitchFamily="34" charset="0"/>
              </a:rPr>
              <a:t>:  Scarcity in SWE observations collocated with SD observations, which are critical for creation of many products (hydrology / NWP analysis and others) as well as for the evaluation of satellite-based  products.</a:t>
            </a:r>
            <a:endParaRPr lang="en-CA" sz="2000" dirty="0" smtClean="0">
              <a:latin typeface="Calibri" pitchFamily="34" charset="0"/>
            </a:endParaRPr>
          </a:p>
          <a:p>
            <a:endParaRPr lang="en-CA"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731168"/>
          </a:xfrm>
        </p:spPr>
        <p:txBody>
          <a:bodyPr/>
          <a:lstStyle/>
          <a:p>
            <a:r>
              <a:rPr lang="en-CA" sz="2400" b="1" i="1" dirty="0" smtClean="0">
                <a:effectLst>
                  <a:outerShdw blurRad="38100" dist="38100" dir="2700000" algn="tl">
                    <a:srgbClr val="000000">
                      <a:alpha val="43137"/>
                    </a:srgbClr>
                  </a:outerShdw>
                </a:effectLst>
                <a:latin typeface="Calibri" pitchFamily="34" charset="0"/>
              </a:rPr>
              <a:t>Initiate a satellite snow products evaluation/intercomparison activity</a:t>
            </a:r>
            <a:r>
              <a:rPr lang="en-CA" dirty="0" smtClean="0"/>
              <a:t/>
            </a:r>
            <a:br>
              <a:rPr lang="en-CA" dirty="0" smtClean="0"/>
            </a:br>
            <a:endParaRPr lang="en-CA" dirty="0"/>
          </a:p>
        </p:txBody>
      </p:sp>
      <p:sp>
        <p:nvSpPr>
          <p:cNvPr id="3" name="Content Placeholder 2"/>
          <p:cNvSpPr>
            <a:spLocks noGrp="1"/>
          </p:cNvSpPr>
          <p:nvPr>
            <p:ph idx="1"/>
          </p:nvPr>
        </p:nvSpPr>
        <p:spPr>
          <a:xfrm>
            <a:off x="539552" y="1196752"/>
            <a:ext cx="8136904" cy="4899248"/>
          </a:xfrm>
        </p:spPr>
        <p:txBody>
          <a:bodyPr/>
          <a:lstStyle/>
          <a:p>
            <a:r>
              <a:rPr lang="en-US" sz="2000" dirty="0" smtClean="0">
                <a:latin typeface="Calibri" pitchFamily="34" charset="0"/>
              </a:rPr>
              <a:t>Agreed that comprehensive evaluation/intercomparison of snow cover products was a high priority for GCW given the increase in the number of products in recent years and the need to provide uncertainty estimates for assimilation of data into operational snow analysis schemes.</a:t>
            </a:r>
          </a:p>
          <a:p>
            <a:r>
              <a:rPr lang="en-US" sz="2000" dirty="0" smtClean="0">
                <a:latin typeface="Calibri" pitchFamily="34" charset="0"/>
              </a:rPr>
              <a:t>ESA has offered to organize and support a “Satellite Snow Products intercomparison and evaluation </a:t>
            </a:r>
            <a:r>
              <a:rPr lang="en-US" sz="2000" dirty="0" err="1" smtClean="0">
                <a:latin typeface="Calibri" pitchFamily="34" charset="0"/>
              </a:rPr>
              <a:t>EXercise</a:t>
            </a:r>
            <a:r>
              <a:rPr lang="en-US" sz="2000" dirty="0" smtClean="0">
                <a:latin typeface="Calibri" pitchFamily="34" charset="0"/>
              </a:rPr>
              <a:t> – </a:t>
            </a:r>
            <a:r>
              <a:rPr lang="en-US" sz="2000" dirty="0" err="1" smtClean="0">
                <a:latin typeface="Calibri" pitchFamily="34" charset="0"/>
              </a:rPr>
              <a:t>SnowPEX</a:t>
            </a:r>
            <a:r>
              <a:rPr lang="en-US" sz="2000" dirty="0" smtClean="0">
                <a:latin typeface="Calibri" pitchFamily="34" charset="0"/>
              </a:rPr>
              <a:t>” project to be carried out by a team of international experts beginning in 2014. The project will intercompare and validate current global/hemispheric satellite snow products for assessing their quality and for better quantifying the uncertainty of long term trends of the seasonal snow pack deduced from satellite data. Thomas Nagler has led the preparation of a proposal for ESA.</a:t>
            </a:r>
          </a:p>
          <a:p>
            <a:r>
              <a:rPr lang="en-CA" sz="2000" dirty="0" smtClean="0">
                <a:latin typeface="Calibri" pitchFamily="34" charset="0"/>
              </a:rPr>
              <a:t>Relevant for CryoNet as independent and integrated CryoNet sites could serve as important independent data sources for such intercomparisons of not only snow but also other cryosphere </a:t>
            </a:r>
            <a:r>
              <a:rPr lang="en-CA" sz="2000" dirty="0" smtClean="0">
                <a:latin typeface="Calibri" pitchFamily="34" charset="0"/>
              </a:rPr>
              <a:t>components</a:t>
            </a:r>
          </a:p>
          <a:p>
            <a:r>
              <a:rPr lang="en-US" sz="2000" dirty="0" smtClean="0">
                <a:latin typeface="Calibri" pitchFamily="34" charset="0"/>
              </a:rPr>
              <a:t>This also links to the use of CryoNet sites as intercomparison experiment sites, such as SPICE</a:t>
            </a:r>
            <a:endParaRPr lang="en-CA" sz="2000" dirty="0">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60648"/>
            <a:ext cx="7772400" cy="1143000"/>
          </a:xfrm>
        </p:spPr>
        <p:txBody>
          <a:bodyPr/>
          <a:lstStyle/>
          <a:p>
            <a:r>
              <a:rPr lang="en-US" sz="2400" b="1" i="1" dirty="0" smtClean="0">
                <a:effectLst>
                  <a:outerShdw blurRad="38100" dist="38100" dir="2700000" algn="tl">
                    <a:srgbClr val="000000">
                      <a:alpha val="43137"/>
                    </a:srgbClr>
                  </a:outerShdw>
                </a:effectLst>
                <a:latin typeface="Calibri" pitchFamily="34" charset="0"/>
              </a:rPr>
              <a:t>Development of hemispheric "snow anomaly trackers" for SE and SWE</a:t>
            </a:r>
            <a:endParaRPr lang="en-CA" sz="2400" b="1" i="1" dirty="0">
              <a:effectLst>
                <a:outerShdw blurRad="38100" dist="38100" dir="2700000" algn="tl">
                  <a:srgbClr val="000000">
                    <a:alpha val="43137"/>
                  </a:srgbClr>
                </a:outerShdw>
              </a:effectLst>
              <a:latin typeface="Calibri" pitchFamily="34" charset="0"/>
            </a:endParaRPr>
          </a:p>
        </p:txBody>
      </p:sp>
      <p:sp>
        <p:nvSpPr>
          <p:cNvPr id="3" name="Content Placeholder 2"/>
          <p:cNvSpPr>
            <a:spLocks noGrp="1"/>
          </p:cNvSpPr>
          <p:nvPr>
            <p:ph idx="1"/>
          </p:nvPr>
        </p:nvSpPr>
        <p:spPr>
          <a:xfrm>
            <a:off x="395536" y="1484784"/>
            <a:ext cx="8280920" cy="4114800"/>
          </a:xfrm>
        </p:spPr>
        <p:txBody>
          <a:bodyPr/>
          <a:lstStyle/>
          <a:p>
            <a:r>
              <a:rPr lang="en-GB" sz="2000" dirty="0" smtClean="0"/>
              <a:t>The </a:t>
            </a:r>
            <a:r>
              <a:rPr lang="en-GB" sz="2000" i="1" dirty="0" smtClean="0"/>
              <a:t>Snow Watch Group</a:t>
            </a:r>
            <a:r>
              <a:rPr lang="en-GB" sz="2000" dirty="0" smtClean="0"/>
              <a:t> stimulated the development of new daily “trackers” for Northern Hemisphere snow extent and snow water equivalent. </a:t>
            </a:r>
          </a:p>
          <a:p>
            <a:r>
              <a:rPr lang="en-GB" sz="2000" dirty="0" smtClean="0"/>
              <a:t>Snow trackers have been developed for GCW by the Finnish Meteorological Institute and Environment Canada. The FMI SWE tracker used SWE algorithms developed by GlobSnow, was initially developed shortly after the meeting. These products are available in near real-time on the GCW </a:t>
            </a:r>
            <a:r>
              <a:rPr lang="en-GB" sz="2000" dirty="0" smtClean="0"/>
              <a:t>and </a:t>
            </a:r>
            <a:r>
              <a:rPr lang="en-GB" sz="2000" dirty="0" err="1" smtClean="0"/>
              <a:t>Globsnow</a:t>
            </a:r>
            <a:r>
              <a:rPr lang="en-GB" sz="2000" dirty="0" smtClean="0"/>
              <a:t> websites. </a:t>
            </a:r>
            <a:r>
              <a:rPr lang="en-GB" sz="2000" dirty="0" smtClean="0"/>
              <a:t>Satellite, in-situ and operational NWP analyses contribute to the development of these snow products.</a:t>
            </a:r>
          </a:p>
          <a:p>
            <a:r>
              <a:rPr lang="en-GB" sz="2000" dirty="0" smtClean="0"/>
              <a:t> These products are relevant to CryoNet, since in-situ snow depth data are used in the algorithm to generate SWE. Hence standards, guidelines and exchange of data in real-time for snow depth measurements are very important for development and validation of products. </a:t>
            </a:r>
            <a:endParaRPr lang="en-CA" sz="2000" dirty="0" smtClean="0"/>
          </a:p>
          <a:p>
            <a:endParaRPr lang="en-CA" sz="2000" dirty="0">
              <a:latin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C:\Documents and Settings\Administrator\My Documents\Portable March 15 2009\My Pictures\fmi_swe_tracker2013 corrected.jpg"/>
          <p:cNvPicPr>
            <a:picLocks noChangeAspect="1" noChangeArrowheads="1"/>
          </p:cNvPicPr>
          <p:nvPr/>
        </p:nvPicPr>
        <p:blipFill>
          <a:blip r:embed="rId2" cstate="print"/>
          <a:srcRect/>
          <a:stretch>
            <a:fillRect/>
          </a:stretch>
        </p:blipFill>
        <p:spPr bwMode="auto">
          <a:xfrm>
            <a:off x="0" y="0"/>
            <a:ext cx="4572000" cy="3429743"/>
          </a:xfrm>
          <a:prstGeom prst="rect">
            <a:avLst/>
          </a:prstGeom>
          <a:noFill/>
        </p:spPr>
      </p:pic>
      <p:pic>
        <p:nvPicPr>
          <p:cNvPr id="20483" name="Picture 3" descr="C:\Documents and Settings\Administrator\My Documents\Portable March 15 2009\My Pictures\ec-tracker_nh_sce.png"/>
          <p:cNvPicPr>
            <a:picLocks noChangeAspect="1" noChangeArrowheads="1"/>
          </p:cNvPicPr>
          <p:nvPr/>
        </p:nvPicPr>
        <p:blipFill>
          <a:blip r:embed="rId3" cstate="print"/>
          <a:srcRect/>
          <a:stretch>
            <a:fillRect/>
          </a:stretch>
        </p:blipFill>
        <p:spPr bwMode="auto">
          <a:xfrm>
            <a:off x="2339752" y="3717032"/>
            <a:ext cx="4644008" cy="2653719"/>
          </a:xfrm>
          <a:prstGeom prst="rect">
            <a:avLst/>
          </a:prstGeom>
          <a:noFill/>
        </p:spPr>
      </p:pic>
      <p:pic>
        <p:nvPicPr>
          <p:cNvPr id="20484" name="Picture 4" descr="C:\Documents and Settings\Administrator\My Documents\Portable March 15 2009\My Pictures\ec-tracker_nh_swe.png"/>
          <p:cNvPicPr>
            <a:picLocks noChangeAspect="1" noChangeArrowheads="1"/>
          </p:cNvPicPr>
          <p:nvPr/>
        </p:nvPicPr>
        <p:blipFill>
          <a:blip r:embed="rId4" cstate="print"/>
          <a:srcRect/>
          <a:stretch>
            <a:fillRect/>
          </a:stretch>
        </p:blipFill>
        <p:spPr bwMode="auto">
          <a:xfrm>
            <a:off x="4355468" y="260648"/>
            <a:ext cx="4788532" cy="273630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640960" cy="1143000"/>
          </a:xfrm>
        </p:spPr>
        <p:txBody>
          <a:bodyPr/>
          <a:lstStyle/>
          <a:p>
            <a:r>
              <a:rPr lang="en-US" sz="2400" b="1" i="1" dirty="0" smtClean="0">
                <a:effectLst>
                  <a:outerShdw blurRad="38100" dist="38100" dir="2700000" algn="tl">
                    <a:srgbClr val="000000">
                      <a:alpha val="43137"/>
                    </a:srgbClr>
                  </a:outerShdw>
                </a:effectLst>
                <a:latin typeface="Calibri" pitchFamily="34" charset="0"/>
              </a:rPr>
              <a:t>Initiate activity to standardize snow-related nomenclature, and promote standards and best practices as a contribution to CryoNet</a:t>
            </a:r>
          </a:p>
        </p:txBody>
      </p:sp>
      <p:sp>
        <p:nvSpPr>
          <p:cNvPr id="3" name="Content Placeholder 2"/>
          <p:cNvSpPr>
            <a:spLocks noGrp="1"/>
          </p:cNvSpPr>
          <p:nvPr>
            <p:ph idx="1"/>
          </p:nvPr>
        </p:nvSpPr>
        <p:spPr>
          <a:xfrm>
            <a:off x="395536" y="1124744"/>
            <a:ext cx="8280920" cy="4114800"/>
          </a:xfrm>
        </p:spPr>
        <p:txBody>
          <a:bodyPr/>
          <a:lstStyle/>
          <a:p>
            <a:r>
              <a:rPr lang="en-CA" sz="2000" dirty="0" smtClean="0">
                <a:latin typeface="Calibri" pitchFamily="34" charset="0"/>
              </a:rPr>
              <a:t>Standardization of observing practices and snow-related nomenclature was considered a high priority activity in the questionnaire particularly for snowfall and solid precipitation where practices vary widely between countries. </a:t>
            </a:r>
          </a:p>
          <a:p>
            <a:r>
              <a:rPr lang="en-CA" sz="2000" dirty="0" smtClean="0">
                <a:latin typeface="Calibri" pitchFamily="34" charset="0"/>
                <a:ea typeface="SimSun"/>
              </a:rPr>
              <a:t>Jeff Key has led the compilation of standards and best practices for cryospheric measurements for GCW, including snow measurements. GCW is drawing on existing measurement methods where possible and where a scientific consensus has been or can be reached. An initial inventory of existing documents describing measurement practices is given on the GCW website, under CryoNet </a:t>
            </a:r>
          </a:p>
          <a:p>
            <a:r>
              <a:rPr lang="en-US" sz="2000" dirty="0" smtClean="0">
                <a:latin typeface="Calibri" pitchFamily="34" charset="0"/>
              </a:rPr>
              <a:t>A glossary has also being initiated for GCW by Jeff Key and currently has over 2000 entries from several sources</a:t>
            </a:r>
          </a:p>
          <a:p>
            <a:r>
              <a:rPr lang="en-CA" sz="2000" dirty="0" smtClean="0"/>
              <a:t>Action is a contribution to CryoNet development which aims to establish a network of cold region reference sites with sustained, standardized observing programmes for climate and cryospheric variables.</a:t>
            </a:r>
          </a:p>
          <a:p>
            <a:r>
              <a:rPr lang="en-CA" sz="2000" dirty="0" smtClean="0"/>
              <a:t>Action will also contribute to the work of the </a:t>
            </a:r>
            <a:r>
              <a:rPr lang="en-CA" sz="2000" i="1" dirty="0" smtClean="0"/>
              <a:t>Infrastructure and Practices Team</a:t>
            </a:r>
            <a:r>
              <a:rPr lang="en-CA" sz="2000" dirty="0" smtClean="0"/>
              <a:t>. </a:t>
            </a:r>
            <a:endParaRPr lang="en-US" sz="2000" dirty="0" smtClean="0">
              <a:latin typeface="Calibri" pitchFamily="34" charset="0"/>
            </a:endParaRPr>
          </a:p>
          <a:p>
            <a:endParaRPr lang="en-CA" sz="2000" dirty="0">
              <a:latin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3568" y="404664"/>
            <a:ext cx="7772400" cy="4114800"/>
          </a:xfrm>
        </p:spPr>
        <p:txBody>
          <a:bodyPr/>
          <a:lstStyle/>
          <a:p>
            <a:pPr>
              <a:buNone/>
            </a:pPr>
            <a:r>
              <a:rPr lang="en-GB" b="1" dirty="0" smtClean="0"/>
              <a:t> </a:t>
            </a:r>
            <a:endParaRPr lang="en-CA" dirty="0" smtClean="0"/>
          </a:p>
          <a:p>
            <a:pPr>
              <a:buNone/>
            </a:pPr>
            <a:r>
              <a:rPr lang="en-GB" sz="2000" b="1" dirty="0" smtClean="0">
                <a:latin typeface="Calibri" pitchFamily="34" charset="0"/>
              </a:rPr>
              <a:t>ISSUES TO BE DISCUSSED:</a:t>
            </a:r>
            <a:endParaRPr lang="en-CA" sz="2000" dirty="0" smtClean="0">
              <a:latin typeface="Calibri" pitchFamily="34" charset="0"/>
            </a:endParaRPr>
          </a:p>
          <a:p>
            <a:pPr>
              <a:buNone/>
            </a:pPr>
            <a:r>
              <a:rPr lang="en-GB" sz="2000" dirty="0" smtClean="0">
                <a:latin typeface="Calibri" pitchFamily="34" charset="0"/>
              </a:rPr>
              <a:t> 	</a:t>
            </a:r>
            <a:r>
              <a:rPr lang="en-US" sz="2000" dirty="0" smtClean="0">
                <a:latin typeface="Calibri" pitchFamily="34" charset="0"/>
              </a:rPr>
              <a:t>Document 3.1.3 provides a summary of the recommended actions from the GCW Snow Watch workshop and the current status of these actions. </a:t>
            </a:r>
            <a:endParaRPr lang="en-CA" sz="2000" dirty="0" smtClean="0">
              <a:latin typeface="Calibri" pitchFamily="34" charset="0"/>
            </a:endParaRPr>
          </a:p>
          <a:p>
            <a:pPr>
              <a:buNone/>
            </a:pPr>
            <a:r>
              <a:rPr lang="en-GB" sz="2000" dirty="0" smtClean="0">
                <a:latin typeface="Calibri" pitchFamily="34" charset="0"/>
              </a:rPr>
              <a:t> </a:t>
            </a:r>
            <a:endParaRPr lang="en-CA" sz="2000" dirty="0" smtClean="0">
              <a:latin typeface="Calibri" pitchFamily="34" charset="0"/>
            </a:endParaRPr>
          </a:p>
          <a:p>
            <a:pPr>
              <a:buNone/>
            </a:pPr>
            <a:r>
              <a:rPr lang="en-GB" sz="2000" b="1" dirty="0" smtClean="0">
                <a:latin typeface="Calibri" pitchFamily="34" charset="0"/>
              </a:rPr>
              <a:t>DECISIONS/ACTIONS REQUIRED: </a:t>
            </a:r>
            <a:endParaRPr lang="en-CA" sz="2000" dirty="0" smtClean="0">
              <a:latin typeface="Calibri" pitchFamily="34" charset="0"/>
            </a:endParaRPr>
          </a:p>
          <a:p>
            <a:r>
              <a:rPr lang="en-US" sz="2000" dirty="0" smtClean="0">
                <a:latin typeface="Calibri" pitchFamily="34" charset="0"/>
              </a:rPr>
              <a:t>1. Identify mutual interests and actions between CryoNet and Snow Watch requiring further action.</a:t>
            </a:r>
            <a:endParaRPr lang="en-CA" sz="2000" dirty="0" smtClean="0">
              <a:latin typeface="Calibri" pitchFamily="34" charset="0"/>
            </a:endParaRPr>
          </a:p>
          <a:p>
            <a:r>
              <a:rPr lang="en-US" sz="2000" dirty="0" smtClean="0">
                <a:latin typeface="Calibri" pitchFamily="34" charset="0"/>
              </a:rPr>
              <a:t>2. Recommend issues for which CryoNet could/should take the lead for implementing, and those where CryoNet would partner with Snow Watch on implementation. </a:t>
            </a:r>
            <a:endParaRPr lang="en-CA" sz="2000" dirty="0" smtClean="0">
              <a:latin typeface="Calibri" pitchFamily="34" charset="0"/>
            </a:endParaRPr>
          </a:p>
          <a:p>
            <a:r>
              <a:rPr lang="en-US" sz="2000" dirty="0" smtClean="0">
                <a:latin typeface="Calibri" pitchFamily="34" charset="0"/>
              </a:rPr>
              <a:t>3. Identify interested experts to contribute to all Snow Watch recommendations.</a:t>
            </a:r>
            <a:endParaRPr lang="en-CA" sz="2000" dirty="0" smtClean="0">
              <a:latin typeface="Calibri" pitchFamily="34" charset="0"/>
            </a:endParaRPr>
          </a:p>
          <a:p>
            <a:endParaRPr lang="en-CA" sz="2000" dirty="0" smtClean="0">
              <a:latin typeface="Calibri" pitchFamily="34" charset="0"/>
            </a:endParaRPr>
          </a:p>
          <a:p>
            <a:endParaRPr lang="en-C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222</TotalTime>
  <Words>917</Words>
  <Application>Microsoft Office PowerPoint</Application>
  <PresentationFormat>On-screen Show (4:3)</PresentationFormat>
  <Paragraphs>52</Paragraphs>
  <Slides>9</Slides>
  <Notes>0</Notes>
  <HiddenSlides>1</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1_Default Design</vt:lpstr>
      <vt:lpstr>GCW SNOW WATCH WORKSHOP</vt:lpstr>
      <vt:lpstr>Background</vt:lpstr>
      <vt:lpstr>Improve real time flow and access to in-situ snow measurements: </vt:lpstr>
      <vt:lpstr> Improving in-situ snow observations and their access Rescuing/collecting historical in-situ snow data</vt:lpstr>
      <vt:lpstr>Initiate a satellite snow products evaluation/intercomparison activity </vt:lpstr>
      <vt:lpstr>Development of hemispheric "snow anomaly trackers" for SE and SWE</vt:lpstr>
      <vt:lpstr>Slide 7</vt:lpstr>
      <vt:lpstr>Initiate activity to standardize snow-related nomenclature, and promote standards and best practices as a contribution to CryoNet</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GCW SNOW WATCH WORKSHOP</dc:title>
  <dc:creator> B Goodison</dc:creator>
  <cp:lastModifiedBy> B Goodison</cp:lastModifiedBy>
  <cp:revision>5</cp:revision>
  <dcterms:created xsi:type="dcterms:W3CDTF">2014-01-19T08:33:34Z</dcterms:created>
  <dcterms:modified xsi:type="dcterms:W3CDTF">2014-01-19T17:22:35Z</dcterms:modified>
</cp:coreProperties>
</file>