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58" r:id="rId4"/>
    <p:sldId id="268" r:id="rId5"/>
    <p:sldId id="270" r:id="rId6"/>
    <p:sldId id="264" r:id="rId7"/>
    <p:sldId id="267" r:id="rId8"/>
    <p:sldId id="266" r:id="rId9"/>
    <p:sldId id="262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802E1-09CF-794C-A79C-03F1117DC04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F5D7-3799-0B4D-8182-1B5C609A9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523C0D-992D-8F43-8F77-BE67702C95CF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http://</a:t>
            </a:r>
            <a:r>
              <a:rPr lang="en-US" baseline="0" dirty="0" err="1" smtClean="0"/>
              <a:t>globalcryospherewatch.org</a:t>
            </a:r>
            <a:r>
              <a:rPr lang="en-US" baseline="0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9E0C-4917-664E-BD3B-E3148FAF14C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2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9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3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FCCC-6BA9-984C-9D23-81BD737EC305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72CCE-BA4B-E748-A0C7-155EC0B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globalcryospherewatch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4" descr="fremont_pass_snowpack_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4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0572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4327793" y="6297537"/>
            <a:ext cx="3774408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defTabSz="914305"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GCW Steering Group Meeting, Boulder, Dec 2015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7112" name="Picture 13" descr="arctic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49451"/>
            <a:ext cx="307498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905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9" descr="nasa_arcti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43400"/>
            <a:ext cx="19399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24" descr="Seajul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343400"/>
            <a:ext cx="14938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wmo_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576064" cy="576064"/>
          </a:xfrm>
          <a:prstGeom prst="rect">
            <a:avLst/>
          </a:prstGeom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025B0-C645-2A44-8F19-D43688122AA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4" name="Picture 13" descr="gcw_logo_3c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021288"/>
            <a:ext cx="1115615" cy="70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702" y="382815"/>
            <a:ext cx="7855024" cy="1569650"/>
          </a:xfrm>
          <a:prstGeom prst="rect">
            <a:avLst/>
          </a:prstGeom>
          <a:solidFill>
            <a:srgbClr val="002850"/>
          </a:solidFill>
          <a:ln w="10000" cap="flat" cmpd="sng" algn="ctr">
            <a:solidFill>
              <a:srgbClr val="39639D"/>
            </a:solidFill>
            <a:prstDash val="solid"/>
          </a:ln>
          <a:effectLst>
            <a:softEdge rad="1016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txBody>
          <a:bodyPr wrap="square" lIns="91430" tIns="45715" rIns="91430" bIns="45715">
            <a:spAutoFit/>
          </a:bodyPr>
          <a:lstStyle/>
          <a:p>
            <a:pPr algn="ctr" defTabSz="914305">
              <a:defRPr/>
            </a:pPr>
            <a:r>
              <a:rPr lang="en-US" sz="3200" b="1" kern="0" dirty="0" smtClean="0">
                <a:solidFill>
                  <a:sysClr val="window" lastClr="FFFFFF"/>
                </a:solidFill>
                <a:latin typeface="TradeGothic"/>
                <a:ea typeface="ＭＳ Ｐゴシック"/>
                <a:cs typeface="ＭＳ Ｐゴシック"/>
              </a:rPr>
              <a:t>Recent Progress by the </a:t>
            </a:r>
          </a:p>
          <a:p>
            <a:pPr algn="ctr" defTabSz="914305">
              <a:defRPr/>
            </a:pPr>
            <a:r>
              <a:rPr lang="en-US" sz="3200" b="1" kern="0" dirty="0" smtClean="0">
                <a:solidFill>
                  <a:sysClr val="window" lastClr="FFFFFF"/>
                </a:solidFill>
                <a:latin typeface="TradeGothic"/>
                <a:ea typeface="ＭＳ Ｐゴシック"/>
                <a:cs typeface="ＭＳ Ｐゴシック"/>
              </a:rPr>
              <a:t>Website and Outreach Team and the Terminology Team</a:t>
            </a:r>
          </a:p>
        </p:txBody>
      </p:sp>
    </p:spTree>
    <p:extLst>
      <p:ext uri="{BB962C8B-B14F-4D97-AF65-F5344CB8AC3E}">
        <p14:creationId xmlns:p14="http://schemas.microsoft.com/office/powerpoint/2010/main" val="5479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2323" y="199708"/>
            <a:ext cx="4186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  <a:cs typeface="Arial"/>
              </a:rPr>
              <a:t>Possibilities and Needs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120" y="1185412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Possibilities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Resource database (w/CliC)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GCW newsletter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effectLst/>
              </a:rPr>
              <a:t>Recreate global cryosphere map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Survey of user needs (e.g., IICWG and CryoLand)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Make website more mobile-friendly (longer term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GCW mobile </a:t>
            </a:r>
            <a:r>
              <a:rPr lang="en-US" sz="2000" dirty="0" smtClean="0"/>
              <a:t>app</a:t>
            </a:r>
            <a:endParaRPr lang="en-US" sz="2000" dirty="0" smtClean="0">
              <a:effectLst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r>
              <a:rPr lang="en-US" sz="2000" u="sng" dirty="0" smtClean="0"/>
              <a:t>Needs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More team members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Contributors for </a:t>
            </a:r>
            <a:r>
              <a:rPr lang="en-US" sz="2000" dirty="0" smtClean="0"/>
              <a:t>assessments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Near real-time graphics for glaciers, permafrost and anything for the SH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More pics and videos</a:t>
            </a:r>
          </a:p>
        </p:txBody>
      </p:sp>
      <p:pic>
        <p:nvPicPr>
          <p:cNvPr id="7" name="Picture 6" descr="gcw_logo_3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" y="188640"/>
            <a:ext cx="1059427" cy="6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0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604" y="148042"/>
            <a:ext cx="3400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  <a:cs typeface="Arial"/>
              </a:rPr>
              <a:t>Team Membership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990" y="572636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 members: Jeff Key (lead), Rick Thoman (NOAA NWS AK). Jenny Baeseman was part of the team when with CliC.  </a:t>
            </a:r>
            <a:endParaRPr lang="en-US" sz="2000" dirty="0" smtClean="0">
              <a:effectLst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7" name="Picture 6" descr="gcw_logo_3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" y="188640"/>
            <a:ext cx="1059427" cy="6719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98" y="1053551"/>
            <a:ext cx="6325482" cy="44697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5197" y="4910262"/>
            <a:ext cx="1328962" cy="73753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9652" y="4641944"/>
            <a:ext cx="1690704" cy="73841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7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2520280" cy="122413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Website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76872"/>
            <a:ext cx="29523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cs typeface="+mn-cs"/>
              </a:rPr>
              <a:t>The website </a:t>
            </a: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differs from the METNO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+mn-cs"/>
              </a:rPr>
              <a:t> GCW data </a:t>
            </a: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portal in that it 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+mn-cs"/>
              </a:rPr>
              <a:t>contains </a:t>
            </a: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more 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+mn-cs"/>
              </a:rPr>
              <a:t>dynamic information (news, state of the cryosphere plots, highlights, calendar), as well as background, </a:t>
            </a: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higher-level 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+mn-cs"/>
              </a:rPr>
              <a:t>information, GCW </a:t>
            </a: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documents, and outreach material. It 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+mn-cs"/>
              </a:rPr>
              <a:t>links </a:t>
            </a: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to the METNO data 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cs typeface="+mn-cs"/>
              </a:rPr>
              <a:t>portal.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055" y="188640"/>
            <a:ext cx="562894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021288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Arial"/>
                <a:cs typeface="Arial"/>
                <a:hlinkClick r:id="rId4"/>
              </a:rPr>
              <a:t>http://globalcryospherewatch.org</a:t>
            </a:r>
            <a:endParaRPr lang="en-US" sz="18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83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3338" y="264884"/>
            <a:ext cx="794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Arial"/>
              </a:rPr>
              <a:t>Website and Outreach Team Work Plan (2015-2016)</a:t>
            </a:r>
          </a:p>
        </p:txBody>
      </p:sp>
      <p:pic>
        <p:nvPicPr>
          <p:cNvPr id="7" name="Picture 6" descr="gcw_logo_3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" y="188640"/>
            <a:ext cx="1059427" cy="671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501" y="4652806"/>
            <a:ext cx="84947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Progress</a:t>
            </a:r>
            <a:endParaRPr lang="en-US" sz="2000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#13, site categories: DONE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#14, Snow Watch inventory: DONE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#15, trackers: In progress (see slide)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#16, glossary: See next slide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42321"/>
              </p:ext>
            </p:extLst>
          </p:nvPr>
        </p:nvGraphicFramePr>
        <p:xfrm>
          <a:off x="-1289050" y="985903"/>
          <a:ext cx="117602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5" imgW="10121900" imgH="3187700" progId="Word.Document.12">
                  <p:embed/>
                </p:oleObj>
              </mc:Choice>
              <mc:Fallback>
                <p:oleObj name="Document" r:id="rId5" imgW="101219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289050" y="985903"/>
                        <a:ext cx="11760200" cy="370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94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3905" y="318924"/>
            <a:ext cx="646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Arial"/>
              </a:rPr>
              <a:t>Terminology Team Work Plan (2015-2016) </a:t>
            </a:r>
          </a:p>
        </p:txBody>
      </p:sp>
      <p:pic>
        <p:nvPicPr>
          <p:cNvPr id="7" name="Picture 6" descr="gcw_logo_3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" y="188640"/>
            <a:ext cx="1059427" cy="671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805" y="4450156"/>
            <a:ext cx="849476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Progress</a:t>
            </a:r>
            <a:endParaRPr lang="en-US" sz="2000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#17, partnerships: Partnership with IACS not established. No other partnerships have been established.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#18, Update glossary</a:t>
            </a:r>
            <a:r>
              <a:rPr lang="en-US" sz="2000" dirty="0"/>
              <a:t>: Ongoing; added 96 terms from 4 new sources (Clément Hutin). Gino suggested additional resources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09504"/>
              </p:ext>
            </p:extLst>
          </p:nvPr>
        </p:nvGraphicFramePr>
        <p:xfrm>
          <a:off x="-1465263" y="1235529"/>
          <a:ext cx="11544301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5" imgW="10121900" imgH="2438400" progId="Word.Document.12">
                  <p:embed/>
                </p:oleObj>
              </mc:Choice>
              <mc:Fallback>
                <p:oleObj name="Document" r:id="rId5" imgW="10121900" imgH="243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65263" y="1235529"/>
                        <a:ext cx="11544301" cy="278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7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3839" y="188640"/>
            <a:ext cx="27069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  <a:cs typeface="Arial"/>
              </a:rPr>
              <a:t>Progress, cont.</a:t>
            </a:r>
          </a:p>
        </p:txBody>
      </p:sp>
      <p:pic>
        <p:nvPicPr>
          <p:cNvPr id="7" name="Picture 6" descr="gcw_logo_3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" y="188640"/>
            <a:ext cx="1059427" cy="671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24" y="1424785"/>
            <a:ext cx="84947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Progress, cont.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The station/site </a:t>
            </a:r>
            <a:r>
              <a:rPr lang="en-US" sz="2000" u="sng" dirty="0" smtClean="0"/>
              <a:t>questionnaire</a:t>
            </a:r>
            <a:r>
              <a:rPr lang="en-US" sz="2000" dirty="0" smtClean="0"/>
              <a:t> underwent some significant changes after the Copenhagen meeting. Additional changes will be required as a result of this week’s redefinitions of stations and sites.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The code for the “</a:t>
            </a:r>
            <a:r>
              <a:rPr lang="en-US" sz="2000" u="sng" dirty="0" smtClean="0"/>
              <a:t>Cryosphere in the News</a:t>
            </a:r>
            <a:r>
              <a:rPr lang="en-US" sz="2000" dirty="0" smtClean="0"/>
              <a:t>” news feed has been completely rewritten due to the termination of Yahoo Pipes.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A few products have been added to “</a:t>
            </a:r>
            <a:r>
              <a:rPr lang="en-US" sz="2000" u="sng" dirty="0" smtClean="0"/>
              <a:t>Cryosphere Now</a:t>
            </a:r>
            <a:r>
              <a:rPr lang="en-US" sz="2000" dirty="0" smtClean="0"/>
              <a:t>”; e.g., Cryosat-2 and SMOS ice </a:t>
            </a:r>
            <a:r>
              <a:rPr lang="en-US" sz="2000" dirty="0" smtClean="0"/>
              <a:t>thickness, AARI/NIC/NMI </a:t>
            </a:r>
            <a:r>
              <a:rPr lang="en-US" sz="2000" dirty="0" smtClean="0"/>
              <a:t>Antarctic sea </a:t>
            </a:r>
            <a:r>
              <a:rPr lang="en-US" sz="2000" dirty="0" smtClean="0"/>
              <a:t>ice.</a:t>
            </a:r>
            <a:endParaRPr lang="en-US" sz="2000" dirty="0" smtClean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GCW </a:t>
            </a:r>
            <a:r>
              <a:rPr lang="en-US" sz="2000" u="sng" dirty="0" smtClean="0"/>
              <a:t>handouts</a:t>
            </a:r>
            <a:r>
              <a:rPr lang="en-US" sz="2000" dirty="0" smtClean="0"/>
              <a:t> and poster have been updated (handouts available here)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831" y="3129473"/>
            <a:ext cx="635606" cy="423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4974" y="3144596"/>
            <a:ext cx="221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Put it on your phone!</a:t>
            </a:r>
            <a:endParaRPr lang="en-US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3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32" y="420916"/>
            <a:ext cx="8229600" cy="56991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fi-FI" sz="3200" dirty="0" err="1" smtClean="0">
                <a:solidFill>
                  <a:schemeClr val="tx1"/>
                </a:solidFill>
                <a:latin typeface="Arial" charset="0"/>
              </a:rPr>
              <a:t>Snow</a:t>
            </a:r>
            <a:r>
              <a:rPr lang="fi-FI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i-FI" sz="3200" dirty="0" err="1" smtClean="0">
                <a:solidFill>
                  <a:schemeClr val="tx1"/>
                </a:solidFill>
                <a:latin typeface="Arial" charset="0"/>
              </a:rPr>
              <a:t>Dataset</a:t>
            </a:r>
            <a:r>
              <a:rPr lang="fi-FI" sz="3200" dirty="0" smtClean="0">
                <a:solidFill>
                  <a:schemeClr val="tx1"/>
                </a:solidFill>
                <a:latin typeface="Arial" charset="0"/>
              </a:rPr>
              <a:t> Inventory</a:t>
            </a:r>
            <a:endParaRPr lang="en-GB" sz="3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 descr="Screen Shot 2015-09-08 at 5.42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2472"/>
            <a:ext cx="7740352" cy="52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1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8295" y="241701"/>
            <a:ext cx="50046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  <a:cs typeface="Arial"/>
              </a:rPr>
              <a:t>New Trackers (coming soon)</a:t>
            </a:r>
          </a:p>
        </p:txBody>
      </p:sp>
      <p:pic>
        <p:nvPicPr>
          <p:cNvPr id="7" name="Picture 6" descr="gcw_logo_3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" y="188640"/>
            <a:ext cx="1059427" cy="671979"/>
          </a:xfrm>
          <a:prstGeom prst="rect">
            <a:avLst/>
          </a:prstGeom>
        </p:spPr>
      </p:pic>
      <p:pic>
        <p:nvPicPr>
          <p:cNvPr id="2" name="Picture 1" descr="reprocessed_temp_tracker_from_id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369"/>
            <a:ext cx="4438612" cy="2961540"/>
          </a:xfrm>
          <a:prstGeom prst="rect">
            <a:avLst/>
          </a:prstGeom>
        </p:spPr>
      </p:pic>
      <p:pic>
        <p:nvPicPr>
          <p:cNvPr id="5" name="Picture 4" descr="reprocessed_albedo_tracker_from_id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08" y="1833164"/>
            <a:ext cx="4815277" cy="3212859"/>
          </a:xfrm>
          <a:prstGeom prst="rect">
            <a:avLst/>
          </a:prstGeom>
        </p:spPr>
      </p:pic>
      <p:pic>
        <p:nvPicPr>
          <p:cNvPr id="6" name="Picture 5" descr="reprocessed_icethk_tracker_from_id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065"/>
            <a:ext cx="4333866" cy="28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4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5674" y="23656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  <a:cs typeface="Arial"/>
              </a:rPr>
              <a:t>Plans</a:t>
            </a:r>
          </a:p>
        </p:txBody>
      </p:sp>
      <p:pic>
        <p:nvPicPr>
          <p:cNvPr id="7" name="Picture 6" descr="gcw_logo_3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" y="188640"/>
            <a:ext cx="1059427" cy="67197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56951"/>
              </p:ext>
            </p:extLst>
          </p:nvPr>
        </p:nvGraphicFramePr>
        <p:xfrm>
          <a:off x="463449" y="1082743"/>
          <a:ext cx="8348312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059"/>
                <a:gridCol w="3207846"/>
                <a:gridCol w="1741403"/>
                <a:gridCol w="1545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Update questionnaire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station and site definitions require changes in questionnaire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January</a:t>
                      </a:r>
                      <a:r>
                        <a:rPr lang="en-US" sz="1600" baseline="0" dirty="0" smtClean="0"/>
                        <a:t>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Jeff Key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products to Cryosphere Now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new products,</a:t>
                      </a:r>
                      <a:r>
                        <a:rPr lang="en-US" sz="1600" baseline="0" dirty="0" smtClean="0"/>
                        <a:t> as suggested by M. Drinkwater, to the Cryosphere Now pages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January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Jeff Key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new trackers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Trackers</a:t>
                      </a:r>
                      <a:r>
                        <a:rPr lang="en-US" sz="1600" baseline="0" dirty="0" smtClean="0"/>
                        <a:t> for albedo, temperature, and ice thickness are being developed.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February</a:t>
                      </a:r>
                      <a:r>
                        <a:rPr lang="en-US" sz="1600" baseline="0" dirty="0" smtClean="0"/>
                        <a:t>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Jeff Key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Update handouts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Update the handouts to reflect</a:t>
                      </a:r>
                      <a:r>
                        <a:rPr lang="en-US" sz="1600" baseline="0" dirty="0" smtClean="0"/>
                        <a:t> changes in CryoNet. Add a creation date to each handout.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January</a:t>
                      </a:r>
                      <a:r>
                        <a:rPr lang="en-US" sz="1600" baseline="0" dirty="0" smtClean="0"/>
                        <a:t>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Jeff Key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Expand glossary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additional glossary sources</a:t>
                      </a:r>
                      <a:r>
                        <a:rPr lang="en-US" sz="1600" baseline="0" dirty="0" smtClean="0"/>
                        <a:t> and terms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Jeff Key, Gino Casassa, Clément Hutin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60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516</Words>
  <Application>Microsoft Macintosh PowerPoint</Application>
  <PresentationFormat>On-screen Show (4:3)</PresentationFormat>
  <Paragraphs>70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PowerPoint Presentation</vt:lpstr>
      <vt:lpstr>PowerPoint Presentation</vt:lpstr>
      <vt:lpstr>Information Website</vt:lpstr>
      <vt:lpstr>PowerPoint Presentation</vt:lpstr>
      <vt:lpstr>PowerPoint Presentation</vt:lpstr>
      <vt:lpstr>PowerPoint Presentation</vt:lpstr>
      <vt:lpstr>Snow Dataset Inventory</vt:lpstr>
      <vt:lpstr>PowerPoint Presentation</vt:lpstr>
      <vt:lpstr>PowerPoint Presentation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Key</dc:creator>
  <cp:lastModifiedBy>Jeff Key</cp:lastModifiedBy>
  <cp:revision>49</cp:revision>
  <cp:lastPrinted>2015-12-08T22:01:23Z</cp:lastPrinted>
  <dcterms:created xsi:type="dcterms:W3CDTF">2015-01-21T08:24:17Z</dcterms:created>
  <dcterms:modified xsi:type="dcterms:W3CDTF">2015-12-11T00:10:54Z</dcterms:modified>
</cp:coreProperties>
</file>