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58" r:id="rId5"/>
    <p:sldId id="262" r:id="rId6"/>
    <p:sldId id="264" r:id="rId7"/>
    <p:sldId id="269" r:id="rId8"/>
    <p:sldId id="283" r:id="rId9"/>
    <p:sldId id="284" r:id="rId10"/>
    <p:sldId id="292" r:id="rId11"/>
    <p:sldId id="294" r:id="rId12"/>
    <p:sldId id="293" r:id="rId13"/>
    <p:sldId id="299" r:id="rId14"/>
    <p:sldId id="300" r:id="rId15"/>
    <p:sldId id="298" r:id="rId16"/>
    <p:sldId id="301" r:id="rId17"/>
    <p:sldId id="302" r:id="rId18"/>
    <p:sldId id="289" r:id="rId19"/>
    <p:sldId id="295" r:id="rId20"/>
    <p:sldId id="297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14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9712" autoAdjust="0"/>
  </p:normalViewPr>
  <p:slideViewPr>
    <p:cSldViewPr>
      <p:cViewPr>
        <p:scale>
          <a:sx n="79" d="100"/>
          <a:sy n="79" d="100"/>
        </p:scale>
        <p:origin x="-82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C27FA-3D2C-4AE2-B200-57E21C13C3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752FBB1-1696-489B-B342-7E0A45F6996A}">
      <dgm:prSet phldrT="[Text]"/>
      <dgm:spPr/>
      <dgm:t>
        <a:bodyPr/>
        <a:lstStyle/>
        <a:p>
          <a:r>
            <a:rPr lang="en-CA" dirty="0" smtClean="0"/>
            <a:t>Bush Gauge</a:t>
          </a:r>
          <a:endParaRPr lang="en-CA" dirty="0"/>
        </a:p>
      </dgm:t>
    </dgm:pt>
    <dgm:pt modelId="{8B019E7D-8EDB-469D-A9F6-E24996109BBD}" type="parTrans" cxnId="{7F092812-651B-41BB-BFC4-560CEF0DB65A}">
      <dgm:prSet/>
      <dgm:spPr/>
      <dgm:t>
        <a:bodyPr/>
        <a:lstStyle/>
        <a:p>
          <a:endParaRPr lang="en-CA"/>
        </a:p>
      </dgm:t>
    </dgm:pt>
    <dgm:pt modelId="{34EF4C96-ECDB-4E7A-818D-A56D85D19E14}" type="sibTrans" cxnId="{7F092812-651B-41BB-BFC4-560CEF0DB65A}">
      <dgm:prSet/>
      <dgm:spPr/>
      <dgm:t>
        <a:bodyPr/>
        <a:lstStyle/>
        <a:p>
          <a:endParaRPr lang="en-CA"/>
        </a:p>
      </dgm:t>
    </dgm:pt>
    <dgm:pt modelId="{55AA986B-3997-4887-9129-1C4CC4E4B36F}">
      <dgm:prSet phldrT="[Text]"/>
      <dgm:spPr/>
      <dgm:t>
        <a:bodyPr/>
        <a:lstStyle/>
        <a:p>
          <a:r>
            <a:rPr lang="en-CA" dirty="0" smtClean="0"/>
            <a:t>DFIR</a:t>
          </a:r>
          <a:endParaRPr lang="en-CA" dirty="0"/>
        </a:p>
      </dgm:t>
    </dgm:pt>
    <dgm:pt modelId="{E85EBB58-2B57-4257-8507-CB3E31C3F002}" type="parTrans" cxnId="{38FA5C4F-6CE4-4282-B431-09AD9577FF37}">
      <dgm:prSet/>
      <dgm:spPr/>
      <dgm:t>
        <a:bodyPr/>
        <a:lstStyle/>
        <a:p>
          <a:endParaRPr lang="en-CA"/>
        </a:p>
      </dgm:t>
    </dgm:pt>
    <dgm:pt modelId="{A0317448-9037-4B05-A668-5F20328FBA49}" type="sibTrans" cxnId="{38FA5C4F-6CE4-4282-B431-09AD9577FF37}">
      <dgm:prSet/>
      <dgm:spPr/>
      <dgm:t>
        <a:bodyPr/>
        <a:lstStyle/>
        <a:p>
          <a:endParaRPr lang="en-CA"/>
        </a:p>
      </dgm:t>
    </dgm:pt>
    <dgm:pt modelId="{33799F72-4EA6-4C15-B2C6-F301AB8B164B}">
      <dgm:prSet phldrT="[Text]"/>
      <dgm:spPr/>
      <dgm:t>
        <a:bodyPr/>
        <a:lstStyle/>
        <a:p>
          <a:r>
            <a:rPr lang="en-CA" dirty="0" smtClean="0"/>
            <a:t>DFAR</a:t>
          </a:r>
          <a:endParaRPr lang="en-CA" dirty="0"/>
        </a:p>
      </dgm:t>
    </dgm:pt>
    <dgm:pt modelId="{712A72EE-4693-43A3-863F-0D0549AD6514}" type="parTrans" cxnId="{ECFA5BBA-F87D-4626-8FD7-0F4BDD6167E5}">
      <dgm:prSet/>
      <dgm:spPr/>
      <dgm:t>
        <a:bodyPr/>
        <a:lstStyle/>
        <a:p>
          <a:endParaRPr lang="en-CA"/>
        </a:p>
      </dgm:t>
    </dgm:pt>
    <dgm:pt modelId="{7211E15D-FD2A-488C-85D2-D958AEF79BAF}" type="sibTrans" cxnId="{ECFA5BBA-F87D-4626-8FD7-0F4BDD6167E5}">
      <dgm:prSet/>
      <dgm:spPr/>
      <dgm:t>
        <a:bodyPr/>
        <a:lstStyle/>
        <a:p>
          <a:endParaRPr lang="en-CA"/>
        </a:p>
      </dgm:t>
    </dgm:pt>
    <dgm:pt modelId="{7A3417DA-7856-4AB4-84A9-9951DCA2A8E5}" type="pres">
      <dgm:prSet presAssocID="{E75C27FA-3D2C-4AE2-B200-57E21C13C39A}" presName="Name0" presStyleCnt="0">
        <dgm:presLayoutVars>
          <dgm:dir/>
          <dgm:resizeHandles val="exact"/>
        </dgm:presLayoutVars>
      </dgm:prSet>
      <dgm:spPr/>
    </dgm:pt>
    <dgm:pt modelId="{31793323-792D-4B34-A50B-7F5F21AD603D}" type="pres">
      <dgm:prSet presAssocID="{F752FBB1-1696-489B-B342-7E0A45F699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F48DEB9-ED4A-4F5F-BDB4-D46CCC359427}" type="pres">
      <dgm:prSet presAssocID="{34EF4C96-ECDB-4E7A-818D-A56D85D19E14}" presName="sibTrans" presStyleLbl="sibTrans2D1" presStyleIdx="0" presStyleCnt="2"/>
      <dgm:spPr/>
      <dgm:t>
        <a:bodyPr/>
        <a:lstStyle/>
        <a:p>
          <a:endParaRPr lang="de-CH"/>
        </a:p>
      </dgm:t>
    </dgm:pt>
    <dgm:pt modelId="{EC71C0AC-3033-400F-9CA3-F517940A5B41}" type="pres">
      <dgm:prSet presAssocID="{34EF4C96-ECDB-4E7A-818D-A56D85D19E14}" presName="connectorText" presStyleLbl="sibTrans2D1" presStyleIdx="0" presStyleCnt="2"/>
      <dgm:spPr/>
      <dgm:t>
        <a:bodyPr/>
        <a:lstStyle/>
        <a:p>
          <a:endParaRPr lang="de-CH"/>
        </a:p>
      </dgm:t>
    </dgm:pt>
    <dgm:pt modelId="{B66F1F49-D34B-43BB-8041-005E038069B1}" type="pres">
      <dgm:prSet presAssocID="{55AA986B-3997-4887-9129-1C4CC4E4B3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970E09E-A5DC-4892-B501-95561945B556}" type="pres">
      <dgm:prSet presAssocID="{A0317448-9037-4B05-A668-5F20328FBA49}" presName="sibTrans" presStyleLbl="sibTrans2D1" presStyleIdx="1" presStyleCnt="2"/>
      <dgm:spPr/>
      <dgm:t>
        <a:bodyPr/>
        <a:lstStyle/>
        <a:p>
          <a:endParaRPr lang="de-CH"/>
        </a:p>
      </dgm:t>
    </dgm:pt>
    <dgm:pt modelId="{451BD530-974E-43BF-8249-153FB3D65846}" type="pres">
      <dgm:prSet presAssocID="{A0317448-9037-4B05-A668-5F20328FBA49}" presName="connectorText" presStyleLbl="sibTrans2D1" presStyleIdx="1" presStyleCnt="2"/>
      <dgm:spPr/>
      <dgm:t>
        <a:bodyPr/>
        <a:lstStyle/>
        <a:p>
          <a:endParaRPr lang="de-CH"/>
        </a:p>
      </dgm:t>
    </dgm:pt>
    <dgm:pt modelId="{4F7ABB8C-5E83-47A4-B114-3507C0CCAABC}" type="pres">
      <dgm:prSet presAssocID="{33799F72-4EA6-4C15-B2C6-F301AB8B16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AD481DA7-EC78-4E8E-BA27-4B7066D740F0}" type="presOf" srcId="{E75C27FA-3D2C-4AE2-B200-57E21C13C39A}" destId="{7A3417DA-7856-4AB4-84A9-9951DCA2A8E5}" srcOrd="0" destOrd="0" presId="urn:microsoft.com/office/officeart/2005/8/layout/process1"/>
    <dgm:cxn modelId="{0EDDA31F-0565-4585-A654-C0B587D589FB}" type="presOf" srcId="{34EF4C96-ECDB-4E7A-818D-A56D85D19E14}" destId="{EC71C0AC-3033-400F-9CA3-F517940A5B41}" srcOrd="1" destOrd="0" presId="urn:microsoft.com/office/officeart/2005/8/layout/process1"/>
    <dgm:cxn modelId="{78B8431A-F2EF-40E4-A271-5AF17564DCAF}" type="presOf" srcId="{A0317448-9037-4B05-A668-5F20328FBA49}" destId="{451BD530-974E-43BF-8249-153FB3D65846}" srcOrd="1" destOrd="0" presId="urn:microsoft.com/office/officeart/2005/8/layout/process1"/>
    <dgm:cxn modelId="{3ED83DF1-A75D-4A9F-B31A-13A54412E6A8}" type="presOf" srcId="{A0317448-9037-4B05-A668-5F20328FBA49}" destId="{0970E09E-A5DC-4892-B501-95561945B556}" srcOrd="0" destOrd="0" presId="urn:microsoft.com/office/officeart/2005/8/layout/process1"/>
    <dgm:cxn modelId="{1E4E4959-8A4C-41AE-85C3-262814947187}" type="presOf" srcId="{55AA986B-3997-4887-9129-1C4CC4E4B36F}" destId="{B66F1F49-D34B-43BB-8041-005E038069B1}" srcOrd="0" destOrd="0" presId="urn:microsoft.com/office/officeart/2005/8/layout/process1"/>
    <dgm:cxn modelId="{38FA5C4F-6CE4-4282-B431-09AD9577FF37}" srcId="{E75C27FA-3D2C-4AE2-B200-57E21C13C39A}" destId="{55AA986B-3997-4887-9129-1C4CC4E4B36F}" srcOrd="1" destOrd="0" parTransId="{E85EBB58-2B57-4257-8507-CB3E31C3F002}" sibTransId="{A0317448-9037-4B05-A668-5F20328FBA49}"/>
    <dgm:cxn modelId="{ECFA5BBA-F87D-4626-8FD7-0F4BDD6167E5}" srcId="{E75C27FA-3D2C-4AE2-B200-57E21C13C39A}" destId="{33799F72-4EA6-4C15-B2C6-F301AB8B164B}" srcOrd="2" destOrd="0" parTransId="{712A72EE-4693-43A3-863F-0D0549AD6514}" sibTransId="{7211E15D-FD2A-488C-85D2-D958AEF79BAF}"/>
    <dgm:cxn modelId="{7F092812-651B-41BB-BFC4-560CEF0DB65A}" srcId="{E75C27FA-3D2C-4AE2-B200-57E21C13C39A}" destId="{F752FBB1-1696-489B-B342-7E0A45F6996A}" srcOrd="0" destOrd="0" parTransId="{8B019E7D-8EDB-469D-A9F6-E24996109BBD}" sibTransId="{34EF4C96-ECDB-4E7A-818D-A56D85D19E14}"/>
    <dgm:cxn modelId="{F2A7CCFC-421A-45B6-AF52-7D6E1B80CA10}" type="presOf" srcId="{34EF4C96-ECDB-4E7A-818D-A56D85D19E14}" destId="{4F48DEB9-ED4A-4F5F-BDB4-D46CCC359427}" srcOrd="0" destOrd="0" presId="urn:microsoft.com/office/officeart/2005/8/layout/process1"/>
    <dgm:cxn modelId="{2BF597B2-7D4A-4643-B1B7-DCD64F36A825}" type="presOf" srcId="{33799F72-4EA6-4C15-B2C6-F301AB8B164B}" destId="{4F7ABB8C-5E83-47A4-B114-3507C0CCAABC}" srcOrd="0" destOrd="0" presId="urn:microsoft.com/office/officeart/2005/8/layout/process1"/>
    <dgm:cxn modelId="{B389874E-844C-4185-95BF-A5E9F3166E94}" type="presOf" srcId="{F752FBB1-1696-489B-B342-7E0A45F6996A}" destId="{31793323-792D-4B34-A50B-7F5F21AD603D}" srcOrd="0" destOrd="0" presId="urn:microsoft.com/office/officeart/2005/8/layout/process1"/>
    <dgm:cxn modelId="{FB3F7521-1F37-4A9B-8F17-25EB2DB92293}" type="presParOf" srcId="{7A3417DA-7856-4AB4-84A9-9951DCA2A8E5}" destId="{31793323-792D-4B34-A50B-7F5F21AD603D}" srcOrd="0" destOrd="0" presId="urn:microsoft.com/office/officeart/2005/8/layout/process1"/>
    <dgm:cxn modelId="{0A3F37A1-6F60-4AC8-8336-1CB8D81A4246}" type="presParOf" srcId="{7A3417DA-7856-4AB4-84A9-9951DCA2A8E5}" destId="{4F48DEB9-ED4A-4F5F-BDB4-D46CCC359427}" srcOrd="1" destOrd="0" presId="urn:microsoft.com/office/officeart/2005/8/layout/process1"/>
    <dgm:cxn modelId="{A9C9EDC2-FAC3-44A9-83CC-1BBF10D28401}" type="presParOf" srcId="{4F48DEB9-ED4A-4F5F-BDB4-D46CCC359427}" destId="{EC71C0AC-3033-400F-9CA3-F517940A5B41}" srcOrd="0" destOrd="0" presId="urn:microsoft.com/office/officeart/2005/8/layout/process1"/>
    <dgm:cxn modelId="{2E2581FE-02F4-4CAB-904B-B4824668BC28}" type="presParOf" srcId="{7A3417DA-7856-4AB4-84A9-9951DCA2A8E5}" destId="{B66F1F49-D34B-43BB-8041-005E038069B1}" srcOrd="2" destOrd="0" presId="urn:microsoft.com/office/officeart/2005/8/layout/process1"/>
    <dgm:cxn modelId="{F25E24A3-DEC2-4654-B9D0-96ABBC4B5239}" type="presParOf" srcId="{7A3417DA-7856-4AB4-84A9-9951DCA2A8E5}" destId="{0970E09E-A5DC-4892-B501-95561945B556}" srcOrd="3" destOrd="0" presId="urn:microsoft.com/office/officeart/2005/8/layout/process1"/>
    <dgm:cxn modelId="{4A65367D-BD69-4CA0-AA3D-2BB4FC2CA068}" type="presParOf" srcId="{0970E09E-A5DC-4892-B501-95561945B556}" destId="{451BD530-974E-43BF-8249-153FB3D65846}" srcOrd="0" destOrd="0" presId="urn:microsoft.com/office/officeart/2005/8/layout/process1"/>
    <dgm:cxn modelId="{07C94271-2DC3-4053-9790-E699301EBC1C}" type="presParOf" srcId="{7A3417DA-7856-4AB4-84A9-9951DCA2A8E5}" destId="{4F7ABB8C-5E83-47A4-B114-3507C0CCAA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3323-792D-4B34-A50B-7F5F21AD603D}">
      <dsp:nvSpPr>
        <dsp:cNvPr id="0" name=""/>
        <dsp:cNvSpPr/>
      </dsp:nvSpPr>
      <dsp:spPr>
        <a:xfrm>
          <a:off x="3683" y="812713"/>
          <a:ext cx="1100956" cy="660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Bush Gauge</a:t>
          </a:r>
          <a:endParaRPr lang="en-CA" sz="1800" kern="1200" dirty="0"/>
        </a:p>
      </dsp:txBody>
      <dsp:txXfrm>
        <a:off x="23031" y="832061"/>
        <a:ext cx="1062260" cy="621877"/>
      </dsp:txXfrm>
    </dsp:sp>
    <dsp:sp modelId="{4F48DEB9-ED4A-4F5F-BDB4-D46CCC359427}">
      <dsp:nvSpPr>
        <dsp:cNvPr id="0" name=""/>
        <dsp:cNvSpPr/>
      </dsp:nvSpPr>
      <dsp:spPr>
        <a:xfrm>
          <a:off x="1214735" y="1006481"/>
          <a:ext cx="233402" cy="273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/>
        </a:p>
      </dsp:txBody>
      <dsp:txXfrm>
        <a:off x="1214735" y="1061088"/>
        <a:ext cx="163381" cy="163823"/>
      </dsp:txXfrm>
    </dsp:sp>
    <dsp:sp modelId="{B66F1F49-D34B-43BB-8041-005E038069B1}">
      <dsp:nvSpPr>
        <dsp:cNvPr id="0" name=""/>
        <dsp:cNvSpPr/>
      </dsp:nvSpPr>
      <dsp:spPr>
        <a:xfrm>
          <a:off x="1545021" y="812713"/>
          <a:ext cx="1100956" cy="660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DFIR</a:t>
          </a:r>
          <a:endParaRPr lang="en-CA" sz="1800" kern="1200" dirty="0"/>
        </a:p>
      </dsp:txBody>
      <dsp:txXfrm>
        <a:off x="1564369" y="832061"/>
        <a:ext cx="1062260" cy="621877"/>
      </dsp:txXfrm>
    </dsp:sp>
    <dsp:sp modelId="{0970E09E-A5DC-4892-B501-95561945B556}">
      <dsp:nvSpPr>
        <dsp:cNvPr id="0" name=""/>
        <dsp:cNvSpPr/>
      </dsp:nvSpPr>
      <dsp:spPr>
        <a:xfrm>
          <a:off x="2756073" y="1006481"/>
          <a:ext cx="233402" cy="2730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/>
        </a:p>
      </dsp:txBody>
      <dsp:txXfrm>
        <a:off x="2756073" y="1061088"/>
        <a:ext cx="163381" cy="163823"/>
      </dsp:txXfrm>
    </dsp:sp>
    <dsp:sp modelId="{4F7ABB8C-5E83-47A4-B114-3507C0CCAABC}">
      <dsp:nvSpPr>
        <dsp:cNvPr id="0" name=""/>
        <dsp:cNvSpPr/>
      </dsp:nvSpPr>
      <dsp:spPr>
        <a:xfrm>
          <a:off x="3086360" y="812713"/>
          <a:ext cx="1100956" cy="660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DFAR</a:t>
          </a:r>
          <a:endParaRPr lang="en-CA" sz="1800" kern="1200" dirty="0"/>
        </a:p>
      </dsp:txBody>
      <dsp:txXfrm>
        <a:off x="3105708" y="832061"/>
        <a:ext cx="1062260" cy="62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2136BA3-B252-4978-AD5C-C449FAF41C33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780B690-C6C5-494E-8746-B5096245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77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3270B2A-96DF-45DC-8561-B2CB40E02243}" type="slidenum">
              <a:rPr lang="en-US" altLang="de-DE" sz="1200"/>
              <a:pPr/>
              <a:t>4</a:t>
            </a:fld>
            <a:endParaRPr lang="en-US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DECD-F9B7-469F-8C32-788980E2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3B862-BE23-43DE-9ED4-C5B948D7D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5C9E-4588-43EA-9EEA-7A543632F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2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CF1C-4C79-42D4-ADC2-CAB8983E5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00CF-B32D-4E83-B6A9-79225FDAC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3EB0-79EF-4C60-9B01-68D0F29E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2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5416-D5C1-4CB3-963E-2A43083F1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11D7-A65B-47FE-B20E-B58A80CB6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1E32-6F09-4767-9F05-A2F0088E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8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0FC07-1573-498B-8B79-D115ACD4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8420-19BA-4A4C-AB8E-F5D817BBC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13 October 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WMO-CIMO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040A136D-A7CE-45AA-8D11-4B527D197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WMO_PPT_next.jpg                                               00280FE2Macintosh HD                   BFA7C5BF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pages/prog/www/IMOP/intercomparisons/SPICE/SPICE.html" TargetMode="External"/><Relationship Id="rId2" Type="http://schemas.openxmlformats.org/officeDocument/2006/relationships/hyperlink" Target="mailto:Rodica.nitu@ec.gc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MO_PPT_first.jpg                                              00280FE2Macintosh HD                   BFA7C5B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de-DE" sz="3200" smtClean="0">
                <a:solidFill>
                  <a:schemeClr val="bg1"/>
                </a:solidFill>
                <a:latin typeface="Arial Narrow" pitchFamily="34" charset="0"/>
              </a:rPr>
              <a:t>World Meteorological Organization</a:t>
            </a:r>
            <a:br>
              <a:rPr lang="en-US" altLang="de-DE" sz="320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altLang="de-DE" sz="1800" smtClean="0">
                <a:solidFill>
                  <a:schemeClr val="bg1"/>
                </a:solidFill>
                <a:latin typeface="Arial Narrow" pitchFamily="34" charset="0"/>
              </a:rPr>
              <a:t>Working together in weather, climate and water</a:t>
            </a:r>
            <a:endParaRPr lang="en-US" altLang="de-DE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04206" y="2133600"/>
            <a:ext cx="5372894" cy="1219994"/>
          </a:xfrm>
        </p:spPr>
        <p:txBody>
          <a:bodyPr anchor="ctr"/>
          <a:lstStyle/>
          <a:p>
            <a:r>
              <a:rPr lang="en-US" b="1" dirty="0" smtClean="0"/>
              <a:t>Preliminary </a:t>
            </a:r>
            <a:r>
              <a:rPr lang="en-US" b="1" dirty="0"/>
              <a:t>results from the WMO/CIMO SPICE </a:t>
            </a:r>
            <a:r>
              <a:rPr lang="en-US" b="1" dirty="0" smtClean="0"/>
              <a:t>Project</a:t>
            </a:r>
            <a:endParaRPr lang="fr-CA" altLang="de-DE" sz="2000" b="1" dirty="0" smtClean="0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6200" y="64770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400">
                <a:latin typeface="Arial" charset="0"/>
              </a:rPr>
              <a:t>WMO; Commission for Instruments and Methods of Observation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de-DE" sz="1400">
                <a:latin typeface="Arial" charset="0"/>
              </a:rPr>
              <a:t>www.wmo.int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28600" y="1371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de-DE" sz="1800">
                <a:solidFill>
                  <a:schemeClr val="bg1"/>
                </a:solidFill>
                <a:latin typeface="Arial Black" pitchFamily="34" charset="0"/>
              </a:rPr>
              <a:t>WMO</a:t>
            </a:r>
            <a:endParaRPr lang="en-US" altLang="de-DE" sz="1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971800" y="3959185"/>
            <a:ext cx="5861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400" b="1" i="1" dirty="0" smtClean="0"/>
              <a:t>Presentation at the Global Cryosphere Meeting</a:t>
            </a:r>
            <a:endParaRPr lang="en-US" sz="1800" dirty="0"/>
          </a:p>
          <a:p>
            <a:r>
              <a:rPr lang="de-CH" sz="1400" b="1" dirty="0"/>
              <a:t>9</a:t>
            </a:r>
            <a:r>
              <a:rPr lang="de-CH" sz="1400" b="1" dirty="0" smtClean="0"/>
              <a:t> </a:t>
            </a:r>
            <a:r>
              <a:rPr lang="de-CH" sz="1400" b="1" dirty="0"/>
              <a:t>December </a:t>
            </a:r>
            <a:r>
              <a:rPr lang="de-CH" sz="1400" b="1" dirty="0" smtClean="0"/>
              <a:t>2015</a:t>
            </a:r>
            <a:r>
              <a:rPr lang="de-CH" sz="1800" dirty="0"/>
              <a:t>	</a:t>
            </a:r>
            <a:endParaRPr lang="de-CH" sz="1800" dirty="0"/>
          </a:p>
          <a:p>
            <a:r>
              <a:rPr lang="en-CA" altLang="de-DE" sz="1600" dirty="0" smtClean="0"/>
              <a:t>Roy Rasmussen (NCAR) and </a:t>
            </a:r>
            <a:r>
              <a:rPr lang="en-CA" altLang="de-DE" sz="1600" dirty="0" err="1" smtClean="0"/>
              <a:t>Rodica</a:t>
            </a:r>
            <a:r>
              <a:rPr lang="en-CA" altLang="de-DE" sz="1600" dirty="0" smtClean="0"/>
              <a:t> </a:t>
            </a:r>
            <a:r>
              <a:rPr lang="en-CA" altLang="de-DE" sz="1600" dirty="0" err="1" smtClean="0"/>
              <a:t>Nitu</a:t>
            </a:r>
            <a:r>
              <a:rPr lang="en-CA" altLang="de-DE" sz="1600" dirty="0" smtClean="0"/>
              <a:t> </a:t>
            </a:r>
            <a:r>
              <a:rPr lang="en-CA" altLang="de-DE" sz="1600" dirty="0" smtClean="0"/>
              <a:t>(Environment </a:t>
            </a:r>
            <a:r>
              <a:rPr lang="en-CA" altLang="de-DE" sz="1600" dirty="0" smtClean="0"/>
              <a:t>Canada and SPICE chair)</a:t>
            </a:r>
            <a:endParaRPr lang="en-CA" alt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xfrm>
            <a:off x="-252413" y="44450"/>
            <a:ext cx="9793288" cy="706438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latin typeface="Times New Roman" pitchFamily="18" charset="0"/>
                <a:ea typeface="굴림" charset="-127"/>
                <a:cs typeface="Times New Roman" pitchFamily="18" charset="0"/>
              </a:rPr>
              <a:t>Methodology</a:t>
            </a:r>
            <a:endParaRPr lang="ko-KR" altLang="en-US" sz="400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6388" y="692150"/>
            <a:ext cx="3387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ko-KR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statistical measures</a:t>
            </a:r>
            <a:endParaRPr lang="ko-KR" altLang="en-US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1628800"/>
            <a:ext cx="3024336" cy="369332"/>
          </a:xfrm>
          <a:prstGeom prst="rect">
            <a:avLst/>
          </a:prstGeom>
          <a:blipFill rotWithShape="1">
            <a:blip r:embed="rId2"/>
            <a:stretch>
              <a:fillRect b="-36066"/>
            </a:stretch>
          </a:blipFill>
        </p:spPr>
        <p:txBody>
          <a:bodyPr/>
          <a:lstStyle/>
          <a:p>
            <a:r>
              <a:rPr lang="en-CA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1580" y="1062028"/>
            <a:ext cx="7956884" cy="4541693"/>
          </a:xfrm>
          <a:prstGeom prst="rect">
            <a:avLst/>
          </a:prstGeom>
          <a:blipFill rotWithShape="1">
            <a:blip r:embed="rId3"/>
            <a:stretch>
              <a:fillRect l="-383" t="-403"/>
            </a:stretch>
          </a:blipFill>
        </p:spPr>
        <p:txBody>
          <a:bodyPr/>
          <a:lstStyle/>
          <a:p>
            <a:r>
              <a:rPr lang="en-CA">
                <a:noFill/>
              </a:rPr>
              <a:t> </a:t>
            </a:r>
          </a:p>
        </p:txBody>
      </p:sp>
      <p:sp>
        <p:nvSpPr>
          <p:cNvPr id="112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B82C6E1-B08F-4EC9-9FE0-6F3AF99D828F}" type="slidenum">
              <a:rPr lang="en-US" altLang="de-DE" sz="1400" smtClean="0"/>
              <a:pPr/>
              <a:t>10</a:t>
            </a:fld>
            <a:endParaRPr lang="en-US" altLang="de-DE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CA" altLang="de-DE" smtClean="0"/>
              <a:t>Data Quality Control Workflow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1958975"/>
            <a:ext cx="8951912" cy="3675063"/>
          </a:xfrm>
        </p:spPr>
      </p:pic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88893EB-0FA5-4C7C-A26C-AA7758699C35}" type="slidenum">
              <a:rPr lang="en-US" altLang="de-DE" sz="1400" smtClean="0"/>
              <a:pPr/>
              <a:t>11</a:t>
            </a:fld>
            <a:endParaRPr lang="en-US" altLang="de-DE" sz="1400" smtClean="0"/>
          </a:p>
        </p:txBody>
      </p:sp>
    </p:spTree>
    <p:extLst>
      <p:ext uri="{BB962C8B-B14F-4D97-AF65-F5344CB8AC3E}">
        <p14:creationId xmlns:p14="http://schemas.microsoft.com/office/powerpoint/2010/main" val="37496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n-CA" altLang="de-DE" sz="3600" dirty="0" smtClean="0"/>
              <a:t>Data Quality Control Flags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4845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/>
                <a:gridCol w="2133600"/>
                <a:gridCol w="5638800"/>
              </a:tblGrid>
              <a:tr h="30476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Flag value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Data Classification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Data Characterization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</a:tr>
              <a:tr h="1836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‘’Good’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No issues detected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36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‘Inconsistent’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One or more parameters are inconsistent (e.g. wind direction ≠ 0 when wind speed = 0)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71776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‘Suspect 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Gauge diagnostic parameters indicate potential data issue</a:t>
                      </a:r>
                      <a:endParaRPr lang="en-CA" sz="10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Geonor gauge performance threshold(s) exceeded (see Section 5.2.5.3)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9013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‘Erroneous’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Gauge diagnostic parameters indicate gauge or data error</a:t>
                      </a:r>
                      <a:endParaRPr lang="en-CA" sz="10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Value(s) outside of gauge operational range, as defined by max/min values and max variation from point to point (identified by plausible value check; see Section 5.2.2)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10849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‘Missing’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Missing data point (for datasets with sampling intervals of 1 min or longer)</a:t>
                      </a:r>
                      <a:endParaRPr lang="en-CA" sz="100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Insufficient number of samples used to compute minutely value (for datasets with sampling intervals less than 1 minute )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36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‘Site’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Adapted from site logs; data points flagged by site to reflect maintenance, malfunction, power outage, etc.</a:t>
                      </a:r>
                      <a:endParaRPr lang="en-C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430" marR="65430" marT="0" marB="0"/>
                </a:tc>
              </a:tr>
              <a:tr h="36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‘Baseline shift’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Baseline shift present (see Section 5.2.2); data should be checked manually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</a:tr>
              <a:tr h="5508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>
                          <a:effectLst/>
                        </a:rPr>
                        <a:t>‘Potential capping’</a:t>
                      </a:r>
                      <a:endParaRPr lang="en-CA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Data within specified proximity of baseline shift, which may be impacted by gauge capping (see Section 5.2.2); data should be checked manually</a:t>
                      </a:r>
                      <a:endParaRPr lang="en-CA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5430" marR="65430" marT="0" marB="0"/>
                </a:tc>
              </a:tr>
            </a:tbl>
          </a:graphicData>
        </a:graphic>
      </p:graphicFrame>
      <p:sp>
        <p:nvSpPr>
          <p:cNvPr id="154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0EC5BB-9FFB-4FE4-9B9C-BC2D950DA048}" type="slidenum">
              <a:rPr lang="en-US" altLang="de-DE" sz="1400" smtClean="0"/>
              <a:pPr/>
              <a:t>12</a:t>
            </a:fld>
            <a:endParaRPr lang="en-US" altLang="de-DE" sz="1400" smtClean="0"/>
          </a:p>
        </p:txBody>
      </p:sp>
    </p:spTree>
    <p:extLst>
      <p:ext uri="{BB962C8B-B14F-4D97-AF65-F5344CB8AC3E}">
        <p14:creationId xmlns:p14="http://schemas.microsoft.com/office/powerpoint/2010/main" val="2921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CA" altLang="de-DE" sz="2800" dirty="0" err="1"/>
              <a:t>Intercomparison</a:t>
            </a:r>
            <a:r>
              <a:rPr lang="en-CA" altLang="de-DE" sz="2800" dirty="0"/>
              <a:t> Results (</a:t>
            </a:r>
            <a:r>
              <a:rPr lang="en-CA" altLang="de-DE" sz="2800" dirty="0" smtClean="0"/>
              <a:t>I): One </a:t>
            </a:r>
            <a:r>
              <a:rPr lang="en-CA" altLang="de-DE" sz="2800" dirty="0"/>
              <a:t>instrument (weighing </a:t>
            </a:r>
            <a:r>
              <a:rPr lang="en-CA" altLang="de-DE" sz="2800" dirty="0" smtClean="0"/>
              <a:t>gauge), three </a:t>
            </a:r>
            <a:r>
              <a:rPr lang="en-CA" altLang="de-DE" sz="2800" dirty="0"/>
              <a:t>sites, three climate </a:t>
            </a:r>
            <a:r>
              <a:rPr lang="en-CA" altLang="de-DE" sz="2800" dirty="0" smtClean="0"/>
              <a:t>regimes</a:t>
            </a:r>
            <a:endParaRPr lang="de-CH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Content Placeholder 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09700"/>
            <a:ext cx="3810000" cy="2857500"/>
          </a:xfrm>
        </p:spPr>
      </p:pic>
      <p:pic>
        <p:nvPicPr>
          <p:cNvPr id="7" name="Content Placeholder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6225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84638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28600" y="4360863"/>
            <a:ext cx="893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/>
              <a:t>Site 2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8099425" y="4191000"/>
            <a:ext cx="89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dirty="0"/>
              <a:t>Site 3</a:t>
            </a:r>
          </a:p>
        </p:txBody>
      </p:sp>
      <p:sp>
        <p:nvSpPr>
          <p:cNvPr id="11" name="Content Placeholder 44"/>
          <p:cNvSpPr>
            <a:spLocks noGrp="1"/>
          </p:cNvSpPr>
          <p:nvPr>
            <p:ph sz="half" idx="2"/>
          </p:nvPr>
        </p:nvSpPr>
        <p:spPr>
          <a:xfrm>
            <a:off x="4675188" y="1381125"/>
            <a:ext cx="4368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Catch ratios of 30 minute accumulation </a:t>
            </a:r>
            <a:r>
              <a:rPr lang="en-US" sz="1800" dirty="0" smtClean="0"/>
              <a:t>(ratio of sensor </a:t>
            </a:r>
            <a:r>
              <a:rPr lang="en-US" sz="1800" dirty="0"/>
              <a:t>under test/reference</a:t>
            </a:r>
            <a:r>
              <a:rPr lang="en-US" sz="1800" dirty="0" smtClean="0"/>
              <a:t>), </a:t>
            </a:r>
            <a:r>
              <a:rPr lang="en-US" sz="1800" dirty="0"/>
              <a:t>as a function of mean wind speed </a:t>
            </a:r>
            <a:r>
              <a:rPr lang="en-US" sz="1800" dirty="0" smtClean="0"/>
              <a:t>(season 2014/2015), with:</a:t>
            </a:r>
          </a:p>
          <a:p>
            <a:pPr lvl="1" eaLnBrk="1" hangingPunct="1">
              <a:defRPr/>
            </a:pPr>
            <a:r>
              <a:rPr lang="en-US" sz="1800" dirty="0" smtClean="0"/>
              <a:t>reference </a:t>
            </a:r>
            <a:r>
              <a:rPr lang="en-US" sz="1800" dirty="0"/>
              <a:t>accumulation &gt; 0.25 mm 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mean </a:t>
            </a:r>
            <a:r>
              <a:rPr lang="en-US" sz="1800" dirty="0"/>
              <a:t>temperature &lt; -2 °C</a:t>
            </a:r>
            <a:r>
              <a:rPr lang="en-US" sz="1800" dirty="0" smtClean="0"/>
              <a:t>,.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The </a:t>
            </a:r>
            <a:r>
              <a:rPr lang="en-US" sz="1800" dirty="0"/>
              <a:t>mean temperature for each event is indicated by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(</a:t>
            </a:r>
            <a:r>
              <a:rPr lang="en-US" sz="1800" dirty="0" err="1" smtClean="0"/>
              <a:t>colour</a:t>
            </a:r>
            <a:r>
              <a:rPr lang="en-US" sz="1800" dirty="0" smtClean="0"/>
              <a:t> bar).</a:t>
            </a:r>
            <a:endParaRPr lang="en-CA" sz="1800" dirty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2" name="TextBox 46"/>
          <p:cNvSpPr txBox="1">
            <a:spLocks noChangeArrowheads="1"/>
          </p:cNvSpPr>
          <p:nvPr/>
        </p:nvSpPr>
        <p:spPr bwMode="auto">
          <a:xfrm>
            <a:off x="190500" y="1533525"/>
            <a:ext cx="89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/>
              <a:t>Site 1</a:t>
            </a:r>
          </a:p>
        </p:txBody>
      </p:sp>
    </p:spTree>
    <p:extLst>
      <p:ext uri="{BB962C8B-B14F-4D97-AF65-F5344CB8AC3E}">
        <p14:creationId xmlns:p14="http://schemas.microsoft.com/office/powerpoint/2010/main" val="9542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CA" altLang="de-DE" sz="2800" dirty="0" err="1"/>
              <a:t>Intercomparison</a:t>
            </a:r>
            <a:r>
              <a:rPr lang="en-CA" altLang="de-DE" sz="2800" dirty="0"/>
              <a:t> Results (</a:t>
            </a:r>
            <a:r>
              <a:rPr lang="en-CA" altLang="de-DE" sz="2800" dirty="0" smtClean="0"/>
              <a:t>II): </a:t>
            </a:r>
            <a:r>
              <a:rPr lang="en-CA" altLang="de-DE" sz="2800" dirty="0"/>
              <a:t>One instrument (weighing gauge), three sites, three climate regimes</a:t>
            </a:r>
            <a:endParaRPr lang="de-CH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1371600"/>
            <a:ext cx="7315200" cy="5486400"/>
            <a:chOff x="1143000" y="1371600"/>
            <a:chExt cx="7315200" cy="5486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1600"/>
              <a:ext cx="7315200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2819400" y="1534888"/>
              <a:ext cx="4800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00800" y="1905000"/>
              <a:ext cx="1295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8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CA" altLang="de-DE" sz="2800" dirty="0" err="1"/>
              <a:t>Intercomparison</a:t>
            </a:r>
            <a:r>
              <a:rPr lang="en-CA" altLang="de-DE" sz="2800" dirty="0"/>
              <a:t> Results </a:t>
            </a:r>
            <a:r>
              <a:rPr lang="en-CA" altLang="de-DE" sz="2800"/>
              <a:t>(</a:t>
            </a:r>
            <a:r>
              <a:rPr lang="en-CA" altLang="de-DE" sz="2800" smtClean="0"/>
              <a:t>III): </a:t>
            </a:r>
            <a:r>
              <a:rPr lang="en-CA" altLang="de-DE" sz="2800" dirty="0"/>
              <a:t>One instrument (weighing gauge), three sites, three climate regimes</a:t>
            </a:r>
            <a:endParaRPr lang="de-CH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466850"/>
            <a:ext cx="7086600" cy="5314950"/>
            <a:chOff x="1295400" y="1466850"/>
            <a:chExt cx="7086600" cy="5314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466850"/>
              <a:ext cx="7086600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2819400" y="1624692"/>
              <a:ext cx="4800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324600" y="1973036"/>
              <a:ext cx="1295400" cy="533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8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CA" altLang="de-DE" sz="2800" dirty="0" err="1"/>
              <a:t>Intercomparison</a:t>
            </a:r>
            <a:r>
              <a:rPr lang="en-CA" altLang="de-DE" sz="2800" dirty="0"/>
              <a:t> Results (</a:t>
            </a:r>
            <a:r>
              <a:rPr lang="en-CA" altLang="de-DE" sz="2800" dirty="0" smtClean="0"/>
              <a:t>IV): </a:t>
            </a:r>
            <a:r>
              <a:rPr lang="en-CA" altLang="de-DE" sz="2800" dirty="0"/>
              <a:t>One instrument </a:t>
            </a:r>
            <a:r>
              <a:rPr lang="en-CA" altLang="de-DE" sz="2800" dirty="0" smtClean="0"/>
              <a:t>(non-catchment type), two sites</a:t>
            </a:r>
            <a:r>
              <a:rPr lang="en-CA" altLang="de-DE" sz="2800" dirty="0"/>
              <a:t>, </a:t>
            </a:r>
            <a:r>
              <a:rPr lang="en-CA" altLang="de-DE" sz="2800" dirty="0" smtClean="0"/>
              <a:t>two climate regime</a:t>
            </a:r>
            <a:endParaRPr lang="de-CH" sz="2800" dirty="0"/>
          </a:p>
        </p:txBody>
      </p:sp>
      <p:pic>
        <p:nvPicPr>
          <p:cNvPr id="9" name="Content Placeholder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95800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5486400"/>
            <a:ext cx="832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2000" dirty="0"/>
              <a:t>Catch ratios of 30 min accumulation (sensor under test/reference), as a function of mean wind speed and mean </a:t>
            </a:r>
            <a:r>
              <a:rPr lang="en-US" altLang="de-DE" sz="2000" dirty="0" smtClean="0"/>
              <a:t>temperature (color code)</a:t>
            </a:r>
            <a:endParaRPr lang="de-CH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7892" y="3962400"/>
            <a:ext cx="3352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173436" y="3962400"/>
            <a:ext cx="31323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25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CA" altLang="de-DE" sz="2800" dirty="0" err="1"/>
              <a:t>Intercomparison</a:t>
            </a:r>
            <a:r>
              <a:rPr lang="en-CA" altLang="de-DE" sz="2800" dirty="0"/>
              <a:t> Results </a:t>
            </a:r>
            <a:r>
              <a:rPr lang="en-CA" altLang="de-DE" sz="2800" dirty="0" smtClean="0"/>
              <a:t>(V): </a:t>
            </a:r>
            <a:r>
              <a:rPr lang="en-CA" altLang="de-DE" sz="2800" dirty="0"/>
              <a:t>One instrument </a:t>
            </a:r>
            <a:r>
              <a:rPr lang="en-CA" altLang="de-DE" sz="2800" dirty="0" smtClean="0"/>
              <a:t>(non-catchment type), two sites</a:t>
            </a:r>
            <a:r>
              <a:rPr lang="en-CA" altLang="de-DE" sz="2800" dirty="0"/>
              <a:t>, </a:t>
            </a:r>
            <a:r>
              <a:rPr lang="en-CA" altLang="de-DE" sz="2800" dirty="0" smtClean="0"/>
              <a:t>two climate regime</a:t>
            </a:r>
            <a:endParaRPr lang="de-CH" sz="2800" dirty="0"/>
          </a:p>
        </p:txBody>
      </p:sp>
      <p:pic>
        <p:nvPicPr>
          <p:cNvPr id="7" name="Content Placeholder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71600"/>
            <a:ext cx="4648200" cy="4191000"/>
          </a:xfrm>
        </p:spPr>
      </p:pic>
      <p:pic>
        <p:nvPicPr>
          <p:cNvPr id="8" name="Content Placeholder 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800600" cy="4267200"/>
          </a:xfrm>
        </p:spPr>
      </p:pic>
      <p:cxnSp>
        <p:nvCxnSpPr>
          <p:cNvPr id="9" name="Straight Connector 8"/>
          <p:cNvCxnSpPr/>
          <p:nvPr/>
        </p:nvCxnSpPr>
        <p:spPr bwMode="auto">
          <a:xfrm>
            <a:off x="549728" y="4683580"/>
            <a:ext cx="3429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4623708"/>
            <a:ext cx="3276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33400" y="5486400"/>
            <a:ext cx="832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2000" dirty="0"/>
              <a:t>Catch ratios of 30 min accumulation (sensor under test/reference), as a function of mean wind speed and mean </a:t>
            </a:r>
            <a:r>
              <a:rPr lang="en-US" altLang="de-DE" sz="2000" dirty="0" smtClean="0"/>
              <a:t>temperature (color code)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599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CA" altLang="de-DE" sz="3200" smtClean="0"/>
              <a:t>Reporting of Snow on Ground: early results</a:t>
            </a:r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D49D956-1649-4BC9-A490-4B302F5B3735}" type="slidenum">
              <a:rPr lang="en-US" altLang="de-DE" sz="1400" smtClean="0"/>
              <a:pPr/>
              <a:t>18</a:t>
            </a:fld>
            <a:endParaRPr lang="en-US" altLang="de-DE" sz="1400" smtClean="0"/>
          </a:p>
        </p:txBody>
      </p:sp>
      <p:pic>
        <p:nvPicPr>
          <p:cNvPr id="14340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/>
          <a:stretch>
            <a:fillRect/>
          </a:stretch>
        </p:blipFill>
        <p:spPr>
          <a:xfrm>
            <a:off x="762000" y="4419600"/>
            <a:ext cx="3735388" cy="1828800"/>
          </a:xfrm>
        </p:spPr>
      </p:pic>
      <p:pic>
        <p:nvPicPr>
          <p:cNvPr id="14341" name="Content Placeholder 8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/>
          <a:stretch>
            <a:fillRect/>
          </a:stretch>
        </p:blipFill>
        <p:spPr>
          <a:xfrm>
            <a:off x="4648200" y="4459288"/>
            <a:ext cx="3810000" cy="1789112"/>
          </a:xfrm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5257800" y="4572000"/>
            <a:ext cx="1524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700">
                <a:solidFill>
                  <a:srgbClr val="0000FF"/>
                </a:solidFill>
              </a:rPr>
              <a:t>● Sensor A</a:t>
            </a:r>
          </a:p>
          <a:p>
            <a:r>
              <a:rPr lang="en-CA" altLang="de-DE" sz="700">
                <a:solidFill>
                  <a:srgbClr val="FF0000"/>
                </a:solidFill>
              </a:rPr>
              <a:t>● Sensor B</a:t>
            </a:r>
          </a:p>
          <a:p>
            <a:r>
              <a:rPr lang="en-CA" altLang="de-DE" sz="700"/>
              <a:t>Sensors A and B are of the same model situated 16 m apart</a:t>
            </a:r>
            <a:endParaRPr lang="en-CA" altLang="de-DE" sz="1100"/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CA" sz="1800" b="1" kern="0" dirty="0" smtClean="0"/>
              <a:t>Reference for snow on ground </a:t>
            </a:r>
          </a:p>
          <a:p>
            <a:pPr marL="0" indent="0">
              <a:buFontTx/>
              <a:buNone/>
              <a:defRPr/>
            </a:pPr>
            <a:r>
              <a:rPr lang="en-CA" sz="1800" b="1" kern="0" dirty="0" smtClean="0"/>
              <a:t>(manual measurements)</a:t>
            </a:r>
            <a:endParaRPr lang="en-CA" sz="1800" b="1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2174875"/>
            <a:ext cx="4040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600" kern="0" dirty="0" smtClean="0"/>
              <a:t>Daily</a:t>
            </a:r>
            <a:r>
              <a:rPr lang="en-US" sz="1600" b="1" kern="0" dirty="0" smtClean="0"/>
              <a:t> </a:t>
            </a:r>
            <a:r>
              <a:rPr lang="en-US" sz="1600" kern="0" dirty="0" smtClean="0"/>
              <a:t>or more frequent</a:t>
            </a:r>
            <a:r>
              <a:rPr lang="en-US" sz="1600" b="1" kern="0" dirty="0" smtClean="0"/>
              <a:t> </a:t>
            </a:r>
            <a:r>
              <a:rPr lang="en-US" sz="1600" kern="0" dirty="0" smtClean="0"/>
              <a:t>observations of 4 graduated stakes, outside the field of view of sensors tested.</a:t>
            </a:r>
          </a:p>
          <a:p>
            <a:pPr>
              <a:defRPr/>
            </a:pPr>
            <a:r>
              <a:rPr lang="en-US" sz="1600" kern="0" dirty="0" smtClean="0"/>
              <a:t>Graduated stakes observed at </a:t>
            </a:r>
            <a:r>
              <a:rPr lang="en-US" sz="1600" kern="0" dirty="0"/>
              <a:t>snow pack </a:t>
            </a:r>
            <a:r>
              <a:rPr lang="en-US" sz="1600" kern="0" dirty="0" smtClean="0"/>
              <a:t>level; resolution 0.5 cm. </a:t>
            </a:r>
          </a:p>
          <a:p>
            <a:pPr>
              <a:defRPr/>
            </a:pPr>
            <a:r>
              <a:rPr lang="en-US" sz="1600" kern="0" dirty="0" smtClean="0"/>
              <a:t>Visually observe by a human observer, or based on camera images.</a:t>
            </a:r>
            <a:endParaRPr lang="en-CA" sz="1600" kern="0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CA" sz="1800" b="1" kern="0" dirty="0" smtClean="0"/>
              <a:t>Composite reference using </a:t>
            </a:r>
            <a:r>
              <a:rPr lang="en-CA" sz="1800" b="1" kern="0" dirty="0" err="1" smtClean="0"/>
              <a:t>SuT</a:t>
            </a:r>
            <a:r>
              <a:rPr lang="en-CA" sz="1800" b="1" kern="0" dirty="0" smtClean="0"/>
              <a:t> data</a:t>
            </a:r>
            <a:endParaRPr lang="en-CA" sz="1800" b="1" kern="0" dirty="0"/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4645025" y="2174875"/>
            <a:ext cx="4041775" cy="19399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CA" sz="1600" kern="0" dirty="0" smtClean="0"/>
              <a:t>Where no reference instrument exists […] instruments should be compared against a relative reference selected from the instruments under test […] </a:t>
            </a:r>
          </a:p>
          <a:p>
            <a:pPr marL="0" indent="0">
              <a:buFontTx/>
              <a:buNone/>
              <a:defRPr/>
            </a:pPr>
            <a:r>
              <a:rPr lang="en-CA" sz="1600" kern="0" dirty="0" smtClean="0"/>
              <a:t>       (CIMO Guide #8, Part III, Chapter 3)</a:t>
            </a:r>
            <a:endParaRPr lang="en-CA" kern="0" dirty="0"/>
          </a:p>
        </p:txBody>
      </p: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1371600" y="4572000"/>
            <a:ext cx="1524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700">
                <a:solidFill>
                  <a:srgbClr val="FF0000"/>
                </a:solidFill>
              </a:rPr>
              <a:t>●</a:t>
            </a:r>
            <a:r>
              <a:rPr lang="en-CA" altLang="de-DE" sz="700"/>
              <a:t> Sensor C vs Snow Stake Average</a:t>
            </a:r>
          </a:p>
          <a:p>
            <a:r>
              <a:rPr lang="en-CA" altLang="de-DE" sz="700">
                <a:solidFill>
                  <a:srgbClr val="0000FF"/>
                </a:solidFill>
              </a:rPr>
              <a:t>●</a:t>
            </a:r>
            <a:r>
              <a:rPr lang="en-CA" altLang="de-DE" sz="700"/>
              <a:t> Sensor C vs Stake 4 </a:t>
            </a:r>
          </a:p>
        </p:txBody>
      </p: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228600" y="4876800"/>
            <a:ext cx="598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1400"/>
              <a:t>Site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CH" dirty="0" err="1" smtClean="0"/>
              <a:t>Weissfluhjoch</a:t>
            </a:r>
            <a:r>
              <a:rPr lang="fr-CH" dirty="0" smtClean="0"/>
              <a:t> SPICE site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A3EB0-79EF-4C60-9B01-68D0F29E34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2" name="Picture 2" descr="J:\pay\CIMO\Spice\Weissfluhjoch\Photos\WFJ_site_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2082643"/>
            <a:ext cx="8167688" cy="3708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de-DE" sz="3600" smtClean="0"/>
              <a:t>Summary</a:t>
            </a:r>
            <a:endParaRPr lang="en-US" altLang="de-DE" sz="360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01000" cy="4114800"/>
          </a:xfrm>
        </p:spPr>
        <p:txBody>
          <a:bodyPr/>
          <a:lstStyle/>
          <a:p>
            <a:pPr lvl="1" eaLnBrk="1" hangingPunct="1"/>
            <a:endParaRPr lang="en-CA" altLang="de-DE" sz="2000" smtClean="0">
              <a:latin typeface="Calibri" pitchFamily="34" charset="0"/>
            </a:endParaRPr>
          </a:p>
          <a:p>
            <a:pPr eaLnBrk="1" hangingPunct="1"/>
            <a:r>
              <a:rPr lang="en-US" altLang="de-DE" smtClean="0"/>
              <a:t>Project Overview</a:t>
            </a:r>
          </a:p>
          <a:p>
            <a:pPr eaLnBrk="1" hangingPunct="1"/>
            <a:r>
              <a:rPr lang="en-US" altLang="de-DE" smtClean="0"/>
              <a:t>Next Steps</a:t>
            </a:r>
          </a:p>
          <a:p>
            <a:pPr eaLnBrk="1" hangingPunct="1"/>
            <a:r>
              <a:rPr lang="en-US" altLang="de-DE" smtClean="0"/>
              <a:t>Field Reference Systems</a:t>
            </a:r>
          </a:p>
          <a:p>
            <a:pPr eaLnBrk="1" hangingPunct="1"/>
            <a:r>
              <a:rPr lang="en-US" altLang="de-DE" smtClean="0"/>
              <a:t>Preliminary results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D5B4DCB-CC68-4EE7-B5F8-DF9554206343}" type="slidenum">
              <a:rPr lang="en-US" altLang="de-DE" sz="1400" smtClean="0"/>
              <a:pPr/>
              <a:t>2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10899"/>
            <a:ext cx="8991600" cy="52563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0591-AE95-4A39-8D14-C9CA421D0C4F}" type="slidenum">
              <a:rPr lang="de-CH" smtClean="0"/>
              <a:t>20</a:t>
            </a:fld>
            <a:endParaRPr lang="de-CH" dirty="0"/>
          </a:p>
        </p:txBody>
      </p:sp>
      <p:sp>
        <p:nvSpPr>
          <p:cNvPr id="11" name="TextBox 10"/>
          <p:cNvSpPr txBox="1"/>
          <p:nvPr/>
        </p:nvSpPr>
        <p:spPr>
          <a:xfrm>
            <a:off x="1367136" y="38100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fr-CH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Accumulation Data</a:t>
            </a:r>
            <a:endParaRPr lang="de-CH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3655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Weissfluhjoch</a:t>
            </a:r>
            <a:r>
              <a:rPr lang="fr-CH" dirty="0" smtClean="0"/>
              <a:t> </a:t>
            </a:r>
            <a:r>
              <a:rPr lang="fr-CH" dirty="0" err="1" smtClean="0"/>
              <a:t>precip</a:t>
            </a:r>
            <a:r>
              <a:rPr lang="fr-CH" dirty="0" smtClean="0"/>
              <a:t> accumulation data – </a:t>
            </a:r>
            <a:r>
              <a:rPr lang="fr-CH" dirty="0" err="1" smtClean="0"/>
              <a:t>Season</a:t>
            </a:r>
            <a:r>
              <a:rPr lang="fr-CH" dirty="0" smtClean="0"/>
              <a:t> 2013/14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67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de-DE" smtClean="0"/>
              <a:t>Thank you!</a:t>
            </a:r>
            <a:r>
              <a:rPr lang="en-US" altLang="de-DE" smtClean="0"/>
              <a:t/>
            </a:r>
            <a:br>
              <a:rPr lang="en-US" altLang="de-DE" smtClean="0"/>
            </a:br>
            <a:endParaRPr lang="en-US" altLang="de-DE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114800"/>
          </a:xfrm>
        </p:spPr>
        <p:txBody>
          <a:bodyPr/>
          <a:lstStyle/>
          <a:p>
            <a:pPr eaLnBrk="1" hangingPunct="1"/>
            <a:endParaRPr lang="en-CA" altLang="de-DE" smtClean="0"/>
          </a:p>
          <a:p>
            <a:pPr eaLnBrk="1" hangingPunct="1">
              <a:buFontTx/>
              <a:buNone/>
            </a:pPr>
            <a:r>
              <a:rPr lang="en-CA" altLang="de-DE" smtClean="0"/>
              <a:t>	Questions?</a:t>
            </a:r>
          </a:p>
          <a:p>
            <a:pPr eaLnBrk="1" hangingPunct="1">
              <a:buFontTx/>
              <a:buNone/>
            </a:pPr>
            <a:endParaRPr lang="en-CA" altLang="de-DE" sz="1800" smtClean="0">
              <a:hlinkClick r:id="rId2"/>
            </a:endParaRPr>
          </a:p>
          <a:p>
            <a:pPr eaLnBrk="1" hangingPunct="1">
              <a:buFontTx/>
              <a:buNone/>
            </a:pPr>
            <a:r>
              <a:rPr lang="en-CA" altLang="de-DE" sz="1800" smtClean="0"/>
              <a:t>	</a:t>
            </a:r>
          </a:p>
          <a:p>
            <a:pPr eaLnBrk="1" hangingPunct="1">
              <a:buFontTx/>
              <a:buNone/>
            </a:pPr>
            <a:r>
              <a:rPr lang="en-CA" altLang="de-DE" sz="1800" b="1" smtClean="0">
                <a:latin typeface="Calibri" pitchFamily="34" charset="0"/>
              </a:rPr>
              <a:t>	</a:t>
            </a:r>
            <a:r>
              <a:rPr lang="en-CA" altLang="de-DE" sz="2000" b="1" smtClean="0">
                <a:latin typeface="Calibri" pitchFamily="34" charset="0"/>
                <a:hlinkClick r:id="rId3"/>
              </a:rPr>
              <a:t>http://www.wmo.int/pages/prog/www/IMOP/intercomparisons/SPICE/SPICE.html</a:t>
            </a:r>
            <a:endParaRPr lang="en-CA" altLang="de-DE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CA" altLang="de-DE" sz="2000" b="1" smtClean="0">
              <a:latin typeface="Calibri" pitchFamily="34" charset="0"/>
              <a:hlinkClick r:id="rId2"/>
            </a:endParaRPr>
          </a:p>
          <a:p>
            <a:pPr eaLnBrk="1" hangingPunct="1">
              <a:buFontTx/>
              <a:buNone/>
            </a:pPr>
            <a:endParaRPr lang="en-CA" altLang="de-DE" sz="16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CA" altLang="de-DE" sz="1800" smtClean="0"/>
          </a:p>
          <a:p>
            <a:pPr eaLnBrk="1" hangingPunct="1">
              <a:buFontTx/>
              <a:buNone/>
            </a:pPr>
            <a:endParaRPr lang="en-CA" altLang="de-DE" sz="1800" smtClean="0"/>
          </a:p>
          <a:p>
            <a:pPr eaLnBrk="1" hangingPunct="1">
              <a:buFontTx/>
              <a:buNone/>
            </a:pPr>
            <a:endParaRPr lang="en-US" altLang="de-DE" sz="1800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A0FDA71-3477-4F92-B1F5-79EAD644C907}" type="slidenum">
              <a:rPr lang="en-US" altLang="de-DE" sz="1400" smtClean="0"/>
              <a:pPr/>
              <a:t>21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54864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endParaRPr lang="de-DE" altLang="de-DE" sz="1400">
              <a:latin typeface="Arial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371600" y="3048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CA" altLang="de-DE" sz="3600" b="1"/>
              <a:t>WMO SPICE</a:t>
            </a:r>
            <a:endParaRPr lang="en-US" altLang="de-DE" sz="3600" b="1">
              <a:latin typeface="Arial Narrow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28600" y="914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de-DE" sz="1200" dirty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114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CA" sz="1600" dirty="0" smtClean="0">
                <a:latin typeface="Calibri" pitchFamily="34" charset="0"/>
              </a:rPr>
              <a:t>Organizer: WMO - Commission for Instruments and Methods of Observation (CIMO);</a:t>
            </a:r>
          </a:p>
          <a:p>
            <a:pPr eaLnBrk="1" hangingPunct="1">
              <a:buFontTx/>
              <a:buNone/>
              <a:defRPr/>
            </a:pPr>
            <a:endParaRPr lang="en-US" sz="10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1600" dirty="0" smtClean="0">
                <a:latin typeface="Calibri" pitchFamily="34" charset="0"/>
              </a:rPr>
              <a:t>Will investigate the in-situ measurement and reporting of: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u="sng" dirty="0" smtClean="0">
                <a:latin typeface="Calibri" pitchFamily="34" charset="0"/>
              </a:rPr>
              <a:t>Precipitation amount</a:t>
            </a:r>
            <a:endParaRPr lang="en-US" sz="1400" b="1" dirty="0" smtClean="0">
              <a:latin typeface="Calibri" pitchFamily="34" charset="0"/>
            </a:endParaRPr>
          </a:p>
          <a:p>
            <a:pPr marL="1754187" lvl="7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Calibri" pitchFamily="34" charset="0"/>
              </a:rPr>
              <a:t>over various time periods (minutes, hours, days, seasons), </a:t>
            </a:r>
          </a:p>
          <a:p>
            <a:pPr marL="1754187" lvl="7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Calibri" pitchFamily="34" charset="0"/>
              </a:rPr>
              <a:t>as a function of precipitation phase (liquid, solid, mixed);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en-US" sz="800" u="sng" dirty="0" smtClean="0">
              <a:latin typeface="Calibri" pitchFamily="34" charset="0"/>
            </a:endParaRP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400" b="1" u="sng" dirty="0" smtClean="0">
                <a:latin typeface="Calibri" pitchFamily="34" charset="0"/>
              </a:rPr>
              <a:t>Snow on the ground (snow depth)</a:t>
            </a:r>
          </a:p>
          <a:p>
            <a:pPr marL="1774825" lvl="6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Calibri" pitchFamily="34" charset="0"/>
              </a:rPr>
              <a:t>Will include linkages between snow on the ground and snowfall</a:t>
            </a:r>
          </a:p>
          <a:p>
            <a:pPr eaLnBrk="1" hangingPunct="1">
              <a:buFontTx/>
              <a:buNone/>
              <a:defRPr/>
            </a:pPr>
            <a:endParaRPr lang="en-US" sz="11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1800" dirty="0">
                <a:latin typeface="Calibri" pitchFamily="34" charset="0"/>
              </a:rPr>
              <a:t>SPICE 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Calibri" pitchFamily="34" charset="0"/>
              </a:rPr>
              <a:t>Improvements </a:t>
            </a:r>
            <a:r>
              <a:rPr lang="en-US" sz="1600" dirty="0" smtClean="0">
                <a:latin typeface="Calibri" pitchFamily="34" charset="0"/>
              </a:rPr>
              <a:t>on </a:t>
            </a:r>
            <a:r>
              <a:rPr lang="en-US" sz="1600" dirty="0" smtClean="0">
                <a:latin typeface="Calibri" pitchFamily="34" charset="0"/>
              </a:rPr>
              <a:t>in-situ </a:t>
            </a:r>
            <a:r>
              <a:rPr lang="en-US" sz="1600" dirty="0">
                <a:latin typeface="Calibri" pitchFamily="34" charset="0"/>
              </a:rPr>
              <a:t>measurements </a:t>
            </a:r>
            <a:r>
              <a:rPr lang="en-US" sz="1600" dirty="0" smtClean="0">
                <a:latin typeface="Calibri" pitchFamily="34" charset="0"/>
              </a:rPr>
              <a:t>and reporting of </a:t>
            </a:r>
            <a:r>
              <a:rPr lang="en-US" sz="1600" dirty="0">
                <a:latin typeface="Calibri" pitchFamily="34" charset="0"/>
              </a:rPr>
              <a:t>snowfall and snow depth measured with automated </a:t>
            </a:r>
            <a:r>
              <a:rPr lang="en-US" sz="1600" dirty="0" smtClean="0">
                <a:latin typeface="Calibri" pitchFamily="34" charset="0"/>
              </a:rPr>
              <a:t>systems, </a:t>
            </a:r>
            <a:r>
              <a:rPr lang="en-US" sz="1600" dirty="0">
                <a:latin typeface="Calibri" pitchFamily="34" charset="0"/>
              </a:rPr>
              <a:t>at high time </a:t>
            </a:r>
            <a:r>
              <a:rPr lang="en-US" sz="1600" dirty="0" smtClean="0">
                <a:latin typeface="Calibri" pitchFamily="34" charset="0"/>
              </a:rPr>
              <a:t>resolution.</a:t>
            </a:r>
          </a:p>
          <a:p>
            <a:pPr lvl="1" eaLnBrk="1" hangingPunct="1">
              <a:defRPr/>
            </a:pPr>
            <a:r>
              <a:rPr lang="en-US" sz="1600" dirty="0" smtClean="0">
                <a:latin typeface="Calibri" pitchFamily="34" charset="0"/>
              </a:rPr>
              <a:t>Develop </a:t>
            </a:r>
            <a:r>
              <a:rPr lang="en-US" sz="1600" b="1" dirty="0" smtClean="0">
                <a:latin typeface="Calibri" pitchFamily="34" charset="0"/>
              </a:rPr>
              <a:t>transfer functions </a:t>
            </a:r>
            <a:r>
              <a:rPr lang="en-US" sz="1600" dirty="0" smtClean="0">
                <a:latin typeface="Calibri" pitchFamily="34" charset="0"/>
              </a:rPr>
              <a:t>to adjust measurements to actual precipitation (where feasible)</a:t>
            </a:r>
          </a:p>
          <a:p>
            <a:pPr eaLnBrk="1" hangingPunct="1">
              <a:buFontTx/>
              <a:buNone/>
              <a:defRPr/>
            </a:pPr>
            <a:endParaRPr lang="en-US" sz="1100" dirty="0"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en-US" sz="1600" dirty="0">
                <a:latin typeface="Calibri" pitchFamily="34" charset="0"/>
              </a:rPr>
              <a:t>F</a:t>
            </a:r>
            <a:r>
              <a:rPr lang="en-US" sz="1600" dirty="0" smtClean="0">
                <a:latin typeface="Calibri" pitchFamily="34" charset="0"/>
              </a:rPr>
              <a:t>oster </a:t>
            </a:r>
            <a:r>
              <a:rPr lang="en-US" sz="1600" dirty="0">
                <a:latin typeface="Calibri" pitchFamily="34" charset="0"/>
              </a:rPr>
              <a:t>linkages with radar and satellite communities, to enable </a:t>
            </a:r>
            <a:r>
              <a:rPr lang="en-US" sz="1600" dirty="0" smtClean="0">
                <a:latin typeface="Calibri" pitchFamily="34" charset="0"/>
              </a:rPr>
              <a:t>validation and areal/global </a:t>
            </a:r>
            <a:r>
              <a:rPr lang="en-US" sz="1600" dirty="0">
                <a:latin typeface="Calibri" pitchFamily="34" charset="0"/>
              </a:rPr>
              <a:t>estimates.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10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AB26216-DA51-4245-999F-E5CE459D152C}" type="slidenum">
              <a:rPr lang="en-US" altLang="de-DE" sz="1400" smtClean="0"/>
              <a:pPr/>
              <a:t>3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de-DE" sz="3600" b="1" smtClean="0"/>
              <a:t>Participating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9718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CA" sz="2000" dirty="0" smtClean="0">
                <a:latin typeface="Calibri" pitchFamily="34" charset="0"/>
              </a:rPr>
              <a:t>	</a:t>
            </a:r>
            <a:r>
              <a:rPr lang="en-CA" sz="1800" dirty="0" smtClean="0">
                <a:latin typeface="Calibri" pitchFamily="34" charset="0"/>
              </a:rPr>
              <a:t>15 countries hosting a total of 20 field sites; 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CA" sz="1800" i="1" dirty="0">
              <a:latin typeface="Calibri" pitchFamily="34" charset="0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GB" altLang="zh-CN" sz="1800" b="1" dirty="0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Alpines</a:t>
            </a:r>
            <a:r>
              <a:rPr lang="en-GB" altLang="zh-CN" sz="1800" b="1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: </a:t>
            </a:r>
            <a:r>
              <a:rPr lang="en-CA" sz="1800" dirty="0">
                <a:latin typeface="Calibri" pitchFamily="34" charset="0"/>
              </a:rPr>
              <a:t>Australia, Chile, France, Italy, Nepal, New Zealand, Norway Switzerland, Spain</a:t>
            </a:r>
            <a:endParaRPr lang="en-GB" altLang="zh-CN" sz="1800" b="1" dirty="0">
              <a:solidFill>
                <a:srgbClr val="000000"/>
              </a:solidFill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eaLnBrk="1" hangingPunct="1">
              <a:defRPr/>
            </a:pPr>
            <a:endParaRPr lang="en-GB" altLang="zh-CN" sz="1050" b="1" dirty="0" smtClean="0">
              <a:solidFill>
                <a:srgbClr val="000000"/>
              </a:solidFill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altLang="zh-CN" sz="1800" b="1" dirty="0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Arctic </a:t>
            </a:r>
            <a:r>
              <a:rPr lang="en-GB" altLang="zh-CN" sz="1800" b="1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Climate: </a:t>
            </a:r>
            <a:r>
              <a:rPr lang="en-GB" altLang="zh-CN" sz="16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Finland</a:t>
            </a:r>
            <a:endParaRPr lang="en-CA" sz="18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CA" sz="1100" b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1800" b="1" dirty="0" smtClean="0">
                <a:latin typeface="Calibri" pitchFamily="34" charset="0"/>
              </a:rPr>
              <a:t>Continental </a:t>
            </a:r>
            <a:r>
              <a:rPr lang="en-CA" sz="1800" b="1" dirty="0">
                <a:latin typeface="Calibri" pitchFamily="34" charset="0"/>
              </a:rPr>
              <a:t>Climates: </a:t>
            </a:r>
            <a:r>
              <a:rPr lang="en-CA" sz="1800" dirty="0">
                <a:latin typeface="Calibri" pitchFamily="34" charset="0"/>
              </a:rPr>
              <a:t>Canada, USA, Russia</a:t>
            </a:r>
            <a:endParaRPr lang="en-CA" sz="1600" dirty="0">
              <a:latin typeface="Calibri" pitchFamily="34" charset="0"/>
            </a:endParaRPr>
          </a:p>
          <a:p>
            <a:pPr eaLnBrk="1" hangingPunct="1">
              <a:defRPr/>
            </a:pPr>
            <a:endParaRPr lang="en-CA" sz="1100" b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CA" sz="1800" b="1" dirty="0" smtClean="0">
                <a:latin typeface="Calibri" pitchFamily="34" charset="0"/>
              </a:rPr>
              <a:t>Coastal </a:t>
            </a:r>
            <a:r>
              <a:rPr lang="en-CA" sz="1800" b="1" dirty="0">
                <a:latin typeface="Calibri" pitchFamily="34" charset="0"/>
              </a:rPr>
              <a:t>Climates: </a:t>
            </a:r>
            <a:r>
              <a:rPr lang="en-CA" sz="1800" dirty="0">
                <a:latin typeface="Calibri" pitchFamily="34" charset="0"/>
              </a:rPr>
              <a:t>Korea, Japan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CEB9B58-9145-4DBD-891D-D6DEB24E8DFF}" type="slidenum">
              <a:rPr lang="en-US" altLang="de-DE" sz="1400" smtClean="0"/>
              <a:pPr/>
              <a:t>4</a:t>
            </a:fld>
            <a:endParaRPr lang="en-US" altLang="de-DE" sz="1400" smtClean="0"/>
          </a:p>
        </p:txBody>
      </p:sp>
      <p:pic>
        <p:nvPicPr>
          <p:cNvPr id="5125" name="Picture 6" descr="spice_map_July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05" y="1371600"/>
            <a:ext cx="632729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de-DE" sz="3600" b="1" smtClean="0"/>
              <a:t>SPICE: Project overview</a:t>
            </a:r>
            <a:endParaRPr lang="en-US" altLang="de-DE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dirty="0" smtClean="0">
                <a:latin typeface="Calibri" pitchFamily="34" charset="0"/>
              </a:rPr>
              <a:t>Formal field experiments: Dec 2012- Sept 2015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dirty="0" smtClean="0">
                <a:latin typeface="Calibri" pitchFamily="34" charset="0"/>
              </a:rPr>
              <a:t>Final Report: 2016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dirty="0" smtClean="0">
                <a:latin typeface="Calibri" pitchFamily="34" charset="0"/>
              </a:rPr>
              <a:t>Sites may continue the experiments (national and regional interests).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dirty="0">
                <a:latin typeface="Calibri" pitchFamily="34" charset="0"/>
              </a:rPr>
              <a:t>Over 30 different instrument models tested (precipitation, snow </a:t>
            </a:r>
            <a:r>
              <a:rPr lang="en-CA" sz="2000" dirty="0" smtClean="0">
                <a:latin typeface="Calibri" pitchFamily="34" charset="0"/>
              </a:rPr>
              <a:t>on the </a:t>
            </a:r>
            <a:r>
              <a:rPr lang="en-CA" sz="2000" dirty="0">
                <a:latin typeface="Calibri" pitchFamily="34" charset="0"/>
              </a:rPr>
              <a:t>ground) on multiple sites;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endParaRPr lang="en-CA" sz="2000" b="1" dirty="0" smtClean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b="1" dirty="0" smtClean="0">
                <a:solidFill>
                  <a:srgbClr val="0070C0"/>
                </a:solidFill>
                <a:latin typeface="Calibri" pitchFamily="34" charset="0"/>
              </a:rPr>
              <a:t>Legacy: a comprehensive multisite, multiple climates, coordinated dataset.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CA" sz="2000" b="1" dirty="0" smtClean="0"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CA" sz="2000" b="1" dirty="0" smtClean="0">
                <a:latin typeface="Calibri" pitchFamily="34" charset="0"/>
              </a:rPr>
              <a:t>Project website: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CA" sz="2000" b="1" dirty="0" smtClean="0">
                <a:latin typeface="Calibri" pitchFamily="34" charset="0"/>
              </a:rPr>
              <a:t>	http://www.wmo.int/pages/prog/www/IMOP/intercomparisons/SPICE/SPICE.html</a:t>
            </a:r>
            <a:endParaRPr lang="en-US" sz="20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7FD8B2B-2ABF-421B-A78A-29DD1CD45B29}" type="slidenum">
              <a:rPr lang="en-US" altLang="de-DE" sz="1400" smtClean="0"/>
              <a:pPr/>
              <a:t>5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de-DE" sz="3600" b="1" smtClean="0"/>
              <a:t>Participating Instruments</a:t>
            </a:r>
            <a:endParaRPr lang="en-US" altLang="de-DE" sz="3600" b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de-DE" sz="2400" dirty="0" smtClean="0">
                <a:latin typeface="Calibri" pitchFamily="34" charset="0"/>
              </a:rPr>
              <a:t>Includes currently operational and emerging technologies.</a:t>
            </a:r>
          </a:p>
          <a:p>
            <a:pPr eaLnBrk="1" hangingPunct="1"/>
            <a:endParaRPr lang="en-US" altLang="de-DE" sz="1600" dirty="0" smtClean="0">
              <a:latin typeface="Calibri" pitchFamily="34" charset="0"/>
            </a:endParaRPr>
          </a:p>
          <a:p>
            <a:pPr eaLnBrk="1" hangingPunct="1"/>
            <a:r>
              <a:rPr lang="en-US" altLang="de-DE" sz="2400" dirty="0" smtClean="0">
                <a:latin typeface="Calibri" pitchFamily="34" charset="0"/>
              </a:rPr>
              <a:t>Instruments and configurations provided by </a:t>
            </a:r>
            <a:r>
              <a:rPr lang="en-US" altLang="de-DE" sz="2400" u="sng" dirty="0" smtClean="0">
                <a:latin typeface="Calibri" pitchFamily="34" charset="0"/>
              </a:rPr>
              <a:t>host organizations and by manufacturers</a:t>
            </a:r>
            <a:r>
              <a:rPr lang="en-US" altLang="de-DE" sz="2400" dirty="0" smtClean="0">
                <a:latin typeface="Calibri" pitchFamily="34" charset="0"/>
              </a:rPr>
              <a:t>: </a:t>
            </a:r>
          </a:p>
          <a:p>
            <a:pPr lvl="1" eaLnBrk="1" hangingPunct="1"/>
            <a:r>
              <a:rPr lang="en-US" altLang="de-DE" sz="2000" dirty="0" smtClean="0">
                <a:latin typeface="Calibri" pitchFamily="34" charset="0"/>
              </a:rPr>
              <a:t>Catchment type: Weighing Gauges, Tipping Buckets;</a:t>
            </a:r>
          </a:p>
          <a:p>
            <a:pPr lvl="1" eaLnBrk="1" hangingPunct="1"/>
            <a:r>
              <a:rPr lang="en-US" altLang="de-DE" sz="2000" dirty="0" smtClean="0">
                <a:latin typeface="Calibri" pitchFamily="34" charset="0"/>
              </a:rPr>
              <a:t>Optical Sensors, Particle </a:t>
            </a:r>
            <a:r>
              <a:rPr lang="en-US" altLang="de-DE" sz="2000" dirty="0" err="1" smtClean="0">
                <a:latin typeface="Calibri" pitchFamily="34" charset="0"/>
              </a:rPr>
              <a:t>disdrometers</a:t>
            </a:r>
            <a:r>
              <a:rPr lang="en-US" altLang="de-DE" sz="2000" dirty="0" smtClean="0">
                <a:latin typeface="Calibri" pitchFamily="34" charset="0"/>
              </a:rPr>
              <a:t>, hot plates;</a:t>
            </a:r>
          </a:p>
          <a:p>
            <a:pPr lvl="1" eaLnBrk="1" hangingPunct="1"/>
            <a:r>
              <a:rPr lang="en-US" altLang="de-DE" sz="2000" dirty="0" smtClean="0">
                <a:latin typeface="Calibri" pitchFamily="34" charset="0"/>
              </a:rPr>
              <a:t>Acoustic and laser snow depth sensors;</a:t>
            </a:r>
          </a:p>
          <a:p>
            <a:pPr lvl="1" eaLnBrk="1" hangingPunct="1"/>
            <a:r>
              <a:rPr lang="en-CA" altLang="de-DE" sz="2000" dirty="0" smtClean="0">
                <a:latin typeface="Calibri" pitchFamily="34" charset="0"/>
              </a:rPr>
              <a:t>Snow Water Equivalent sensors.</a:t>
            </a:r>
            <a:endParaRPr lang="en-US" altLang="de-DE" sz="2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de-DE" sz="2000" dirty="0" smtClean="0">
                <a:latin typeface="Calibri" pitchFamily="34" charset="0"/>
              </a:rPr>
              <a:t>Wind shields: type (Alter, </a:t>
            </a:r>
            <a:r>
              <a:rPr lang="en-US" altLang="de-DE" sz="2000" dirty="0" err="1" smtClean="0">
                <a:latin typeface="Calibri" pitchFamily="34" charset="0"/>
              </a:rPr>
              <a:t>Tretyakov</a:t>
            </a:r>
            <a:r>
              <a:rPr lang="en-US" altLang="de-DE" sz="2000" dirty="0" smtClean="0">
                <a:latin typeface="Calibri" pitchFamily="34" charset="0"/>
              </a:rPr>
              <a:t>, Belfort, wood), and configuration (single, double, small wooden); </a:t>
            </a:r>
          </a:p>
          <a:p>
            <a:pPr lvl="1" eaLnBrk="1" hangingPunct="1"/>
            <a:r>
              <a:rPr lang="en-US" altLang="de-DE" sz="2000" dirty="0" smtClean="0">
                <a:latin typeface="Calibri" pitchFamily="34" charset="0"/>
              </a:rPr>
              <a:t>Heating of instruments: various configurations.</a:t>
            </a:r>
            <a:endParaRPr lang="en-US" altLang="de-DE" dirty="0" smtClean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3F481F8-C047-44AF-B78E-12D200961C2E}" type="slidenum">
              <a:rPr lang="en-US" altLang="de-DE" sz="1400" smtClean="0"/>
              <a:pPr/>
              <a:t>6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CA" altLang="de-DE" sz="3600" b="1" smtClean="0"/>
              <a:t>Experiment Field Reference</a:t>
            </a:r>
            <a:endParaRPr lang="en-US" altLang="de-DE" sz="3600" b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029200" cy="4572000"/>
          </a:xfrm>
        </p:spPr>
        <p:txBody>
          <a:bodyPr/>
          <a:lstStyle/>
          <a:p>
            <a:pPr eaLnBrk="1" hangingPunct="1"/>
            <a:r>
              <a:rPr lang="en-US" altLang="de-DE" sz="2000" dirty="0" smtClean="0">
                <a:latin typeface="Calibri" pitchFamily="34" charset="0"/>
              </a:rPr>
              <a:t>1998 report on WMO Solid Precipitation </a:t>
            </a:r>
            <a:r>
              <a:rPr lang="en-US" altLang="de-DE" sz="2000" dirty="0" err="1" smtClean="0">
                <a:latin typeface="Calibri" pitchFamily="34" charset="0"/>
              </a:rPr>
              <a:t>Intercomparison</a:t>
            </a:r>
            <a:r>
              <a:rPr lang="en-US" altLang="de-DE" sz="2000" dirty="0" smtClean="0">
                <a:latin typeface="Calibri" pitchFamily="34" charset="0"/>
              </a:rPr>
              <a:t> : </a:t>
            </a:r>
            <a:r>
              <a:rPr lang="en-US" altLang="de-DE" sz="2000" b="1" dirty="0" smtClean="0">
                <a:latin typeface="Calibri" pitchFamily="34" charset="0"/>
              </a:rPr>
              <a:t>DFIR (Double Fence International Reference);</a:t>
            </a:r>
            <a:r>
              <a:rPr lang="en-US" altLang="de-DE" sz="2000" dirty="0" smtClean="0">
                <a:latin typeface="Calibri" pitchFamily="34" charset="0"/>
              </a:rPr>
              <a:t> a system of: </a:t>
            </a:r>
          </a:p>
          <a:p>
            <a:pPr lvl="1" eaLnBrk="1" hangingPunct="1"/>
            <a:r>
              <a:rPr lang="en-US" altLang="de-DE" sz="1600" dirty="0" smtClean="0">
                <a:latin typeface="Calibri" pitchFamily="34" charset="0"/>
              </a:rPr>
              <a:t>Octagonal double-fence (DFIR-fence) ; </a:t>
            </a:r>
          </a:p>
          <a:p>
            <a:pPr lvl="1" eaLnBrk="1" hangingPunct="1"/>
            <a:r>
              <a:rPr lang="en-US" altLang="de-DE" sz="1600" dirty="0" err="1" smtClean="0">
                <a:latin typeface="Calibri" pitchFamily="34" charset="0"/>
              </a:rPr>
              <a:t>Tretyakov</a:t>
            </a:r>
            <a:r>
              <a:rPr lang="en-US" altLang="de-DE" sz="1600" dirty="0" smtClean="0">
                <a:latin typeface="Calibri" pitchFamily="34" charset="0"/>
              </a:rPr>
              <a:t> </a:t>
            </a:r>
            <a:r>
              <a:rPr lang="en-US" altLang="de-DE" sz="1600" dirty="0" err="1" smtClean="0">
                <a:latin typeface="Calibri" pitchFamily="34" charset="0"/>
              </a:rPr>
              <a:t>gauge+shield</a:t>
            </a:r>
            <a:r>
              <a:rPr lang="en-US" altLang="de-DE" sz="1600" dirty="0" smtClean="0">
                <a:latin typeface="Calibri" pitchFamily="34" charset="0"/>
              </a:rPr>
              <a:t>.</a:t>
            </a:r>
          </a:p>
          <a:p>
            <a:pPr eaLnBrk="1" hangingPunct="1"/>
            <a:endParaRPr lang="en-US" altLang="de-DE" sz="2000" b="1" dirty="0" smtClean="0">
              <a:latin typeface="Calibri" pitchFamily="34" charset="0"/>
            </a:endParaRPr>
          </a:p>
          <a:p>
            <a:pPr eaLnBrk="1" hangingPunct="1"/>
            <a:r>
              <a:rPr lang="en-US" altLang="de-DE" sz="2000" b="1" dirty="0" smtClean="0">
                <a:latin typeface="Calibri" pitchFamily="34" charset="0"/>
              </a:rPr>
              <a:t>SPICE: Double Fence Automatic Reference (DFAR): </a:t>
            </a:r>
            <a:r>
              <a:rPr lang="en-US" altLang="de-DE" sz="2000" dirty="0" smtClean="0">
                <a:latin typeface="Calibri" pitchFamily="34" charset="0"/>
              </a:rPr>
              <a:t>field reference system:</a:t>
            </a:r>
          </a:p>
          <a:p>
            <a:pPr lvl="1" eaLnBrk="1" hangingPunct="1"/>
            <a:r>
              <a:rPr lang="en-US" altLang="de-DE" sz="1600" dirty="0" smtClean="0">
                <a:latin typeface="Calibri" pitchFamily="34" charset="0"/>
              </a:rPr>
              <a:t>Octagonal double-fence (DFIR-fence);</a:t>
            </a:r>
          </a:p>
          <a:p>
            <a:pPr lvl="1" eaLnBrk="1" hangingPunct="1"/>
            <a:r>
              <a:rPr lang="en-US" altLang="de-DE" sz="1600" dirty="0">
                <a:latin typeface="Calibri" pitchFamily="34" charset="0"/>
              </a:rPr>
              <a:t>An automatic gauge (</a:t>
            </a:r>
            <a:r>
              <a:rPr lang="en-US" altLang="de-DE" sz="1600" dirty="0" err="1">
                <a:latin typeface="Calibri" pitchFamily="34" charset="0"/>
              </a:rPr>
              <a:t>Geonor</a:t>
            </a:r>
            <a:r>
              <a:rPr lang="en-US" altLang="de-DE" sz="1600" dirty="0">
                <a:latin typeface="Calibri" pitchFamily="34" charset="0"/>
              </a:rPr>
              <a:t> </a:t>
            </a:r>
            <a:r>
              <a:rPr lang="en-US" altLang="de-DE" sz="1600" dirty="0" smtClean="0">
                <a:latin typeface="Calibri" pitchFamily="34" charset="0"/>
              </a:rPr>
              <a:t>T-200B3 600 mm or OTT Pluvio2 200 cm</a:t>
            </a:r>
            <a:r>
              <a:rPr lang="en-US" altLang="de-DE" sz="1600" baseline="30000" dirty="0" smtClean="0">
                <a:latin typeface="Calibri" pitchFamily="34" charset="0"/>
              </a:rPr>
              <a:t>2</a:t>
            </a:r>
            <a:r>
              <a:rPr lang="en-US" altLang="de-DE" sz="1600" dirty="0" smtClean="0">
                <a:latin typeface="Calibri" pitchFamily="34" charset="0"/>
              </a:rPr>
              <a:t>);</a:t>
            </a:r>
            <a:endParaRPr lang="en-US" altLang="de-DE" sz="1600" dirty="0">
              <a:latin typeface="Calibri" pitchFamily="34" charset="0"/>
            </a:endParaRPr>
          </a:p>
          <a:p>
            <a:pPr lvl="1" eaLnBrk="1" hangingPunct="1"/>
            <a:r>
              <a:rPr lang="en-US" altLang="de-DE" sz="1600" dirty="0" smtClean="0">
                <a:latin typeface="Calibri" pitchFamily="34" charset="0"/>
              </a:rPr>
              <a:t>Alter Shield;</a:t>
            </a:r>
          </a:p>
          <a:p>
            <a:pPr lvl="1" eaLnBrk="1" hangingPunct="1"/>
            <a:r>
              <a:rPr lang="en-US" altLang="de-DE" sz="1600" dirty="0" smtClean="0">
                <a:latin typeface="Calibri" pitchFamily="34" charset="0"/>
              </a:rPr>
              <a:t>Precipitation detector/precipitation type sensor;</a:t>
            </a:r>
          </a:p>
          <a:p>
            <a:pPr eaLnBrk="1" hangingPunct="1"/>
            <a:endParaRPr lang="en-US" altLang="de-DE" dirty="0" smtClean="0"/>
          </a:p>
        </p:txBody>
      </p:sp>
      <p:pic>
        <p:nvPicPr>
          <p:cNvPr id="8196" name="Picture 2" descr="C:\Documents and Settings\rodican\My Documents\A SNOW PROJECT\C_SPICE\PicturesCARE_Jan2012\CARE_Jan20_2012 006_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752600"/>
            <a:ext cx="36830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Documents and Settings\rodican\My Documents\A SNOW PROJECT\C_SPICE\CARE June 06\CARE June 06 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2"/>
          <a:stretch>
            <a:fillRect/>
          </a:stretch>
        </p:blipFill>
        <p:spPr bwMode="auto">
          <a:xfrm>
            <a:off x="7148513" y="4267200"/>
            <a:ext cx="199548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Documents and Settings\rodican\My Documents\A SNOW PROJECT\C_SPICE\CARE June 06\CARE June 06 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17414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Documents and Settings\rodican\My Documents\A SNOW PROJECT\C_SPICE\PicturesCARE_Jan2012\CARE_Jan20_2012 008_compress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33400"/>
            <a:ext cx="14636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A9F402-B458-464F-9E1D-F77D1B93EBD0}" type="slidenum">
              <a:rPr lang="en-US" altLang="de-DE" sz="1400" smtClean="0"/>
              <a:pPr/>
              <a:t>7</a:t>
            </a:fld>
            <a:endParaRPr lang="en-US" altLang="de-DE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72063" y="1295400"/>
            <a:ext cx="4038600" cy="1600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>
                <a:solidFill>
                  <a:schemeClr val="accent1">
                    <a:lumMod val="50000"/>
                  </a:schemeClr>
                </a:solidFill>
              </a:rPr>
              <a:t>Traceability of references (precipitation)</a:t>
            </a:r>
            <a:endParaRPr lang="en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9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1400" y="3432175"/>
            <a:ext cx="4140200" cy="3197225"/>
          </a:xfrm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4527634-6D9B-46DA-AFEF-B3DF7D1F6746}" type="slidenum">
              <a:rPr lang="en-US" altLang="de-DE" sz="1400" smtClean="0"/>
              <a:pPr/>
              <a:t>8</a:t>
            </a:fld>
            <a:endParaRPr lang="en-US" altLang="de-DE" sz="1400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pic>
        <p:nvPicPr>
          <p:cNvPr id="9222" name="Picture 7" descr="spiceRef Bush-DFIR 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152400" y="117475"/>
            <a:ext cx="441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Bush vs DFIR transfer function (Goodison et al, 1998), </a:t>
            </a:r>
          </a:p>
          <a:p>
            <a:pPr eaLnBrk="1" hangingPunct="1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derived for Valdai Experimental Station, former USSR</a:t>
            </a:r>
            <a:endParaRPr lang="en-US" altLang="en-US">
              <a:latin typeface="Arial" charset="0"/>
            </a:endParaRPr>
          </a:p>
        </p:txBody>
      </p:sp>
      <p:pic>
        <p:nvPicPr>
          <p:cNvPr id="9224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352800"/>
            <a:ext cx="4343400" cy="3352800"/>
          </a:xfrm>
        </p:spPr>
      </p:pic>
      <p:sp>
        <p:nvSpPr>
          <p:cNvPr id="16" name="TextBox 15"/>
          <p:cNvSpPr txBox="1"/>
          <p:nvPr/>
        </p:nvSpPr>
        <p:spPr>
          <a:xfrm>
            <a:off x="7539038" y="6550025"/>
            <a:ext cx="13001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CA" sz="1050" dirty="0">
                <a:latin typeface="Times" charset="0"/>
                <a:cs typeface="+mn-cs"/>
              </a:rPr>
              <a:t>Kai Wong, (Canada)</a:t>
            </a:r>
          </a:p>
        </p:txBody>
      </p:sp>
      <p:cxnSp>
        <p:nvCxnSpPr>
          <p:cNvPr id="9226" name="Straight Connector 13"/>
          <p:cNvCxnSpPr>
            <a:cxnSpLocks noChangeShapeType="1"/>
          </p:cNvCxnSpPr>
          <p:nvPr/>
        </p:nvCxnSpPr>
        <p:spPr bwMode="auto">
          <a:xfrm>
            <a:off x="685800" y="4038600"/>
            <a:ext cx="3657600" cy="0"/>
          </a:xfrm>
          <a:prstGeom prst="line">
            <a:avLst/>
          </a:prstGeom>
          <a:noFill/>
          <a:ln w="15875" algn="ctr">
            <a:solidFill>
              <a:srgbClr val="F147D1"/>
            </a:solidFill>
            <a:prstDash val="dashDot"/>
            <a:round/>
            <a:headEnd/>
            <a:tailEnd/>
          </a:ln>
        </p:spPr>
      </p:cxnSp>
      <p:cxnSp>
        <p:nvCxnSpPr>
          <p:cNvPr id="9227" name="Straight Connector 16"/>
          <p:cNvCxnSpPr>
            <a:cxnSpLocks noChangeShapeType="1"/>
          </p:cNvCxnSpPr>
          <p:nvPr/>
        </p:nvCxnSpPr>
        <p:spPr bwMode="auto">
          <a:xfrm>
            <a:off x="152400" y="1295400"/>
            <a:ext cx="4876800" cy="0"/>
          </a:xfrm>
          <a:prstGeom prst="line">
            <a:avLst/>
          </a:prstGeom>
          <a:noFill/>
          <a:ln w="25400" algn="ctr">
            <a:solidFill>
              <a:srgbClr val="F147D1"/>
            </a:solidFill>
            <a:prstDash val="dashDot"/>
            <a:round/>
            <a:headEnd/>
            <a:tailEnd/>
          </a:ln>
        </p:spPr>
      </p:cxnSp>
      <p:graphicFrame>
        <p:nvGraphicFramePr>
          <p:cNvPr id="18" name="Diagram 17"/>
          <p:cNvGraphicFramePr/>
          <p:nvPr/>
        </p:nvGraphicFramePr>
        <p:xfrm>
          <a:off x="4800600" y="76200"/>
          <a:ext cx="4191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229" name="TextBox 18"/>
          <p:cNvSpPr txBox="1">
            <a:spLocks noChangeArrowheads="1"/>
          </p:cNvSpPr>
          <p:nvPr/>
        </p:nvSpPr>
        <p:spPr bwMode="auto">
          <a:xfrm>
            <a:off x="3111500" y="3048000"/>
            <a:ext cx="3313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1600" b="1"/>
              <a:t>DFAR/DFIR ratio (catch efficiency)</a:t>
            </a:r>
          </a:p>
        </p:txBody>
      </p:sp>
      <p:sp>
        <p:nvSpPr>
          <p:cNvPr id="9230" name="Rectangle 20"/>
          <p:cNvSpPr>
            <a:spLocks noChangeArrowheads="1"/>
          </p:cNvSpPr>
          <p:nvPr/>
        </p:nvSpPr>
        <p:spPr bwMode="auto">
          <a:xfrm>
            <a:off x="4648200" y="304800"/>
            <a:ext cx="4495800" cy="2286000"/>
          </a:xfrm>
          <a:prstGeom prst="rect">
            <a:avLst/>
          </a:prstGeom>
          <a:solidFill>
            <a:schemeClr val="accent1">
              <a:alpha val="1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CA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20813"/>
            <a:ext cx="63087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11263" y="195263"/>
            <a:ext cx="7862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ko-KR" b="1">
                <a:ea typeface="굴림" charset="-127"/>
              </a:rPr>
              <a:t>DFAR (R2) reference comparison:</a:t>
            </a:r>
          </a:p>
          <a:p>
            <a:r>
              <a:rPr lang="en-US" altLang="ko-KR" b="1">
                <a:ea typeface="굴림" charset="-127"/>
              </a:rPr>
              <a:t>Geonor T200B3 (R2G) and Pluvio</a:t>
            </a:r>
            <a:r>
              <a:rPr lang="en-US" altLang="ko-KR" b="1" baseline="30000">
                <a:ea typeface="굴림" charset="-127"/>
              </a:rPr>
              <a:t>2 </a:t>
            </a:r>
            <a:r>
              <a:rPr lang="en-US" altLang="ko-KR" b="1">
                <a:ea typeface="굴림" charset="-127"/>
              </a:rPr>
              <a:t> (R2P)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0"/>
          <a:stretch>
            <a:fillRect/>
          </a:stretch>
        </p:blipFill>
        <p:spPr bwMode="auto">
          <a:xfrm>
            <a:off x="76200" y="3733800"/>
            <a:ext cx="27019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7086600" y="6427788"/>
            <a:ext cx="1876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1100"/>
              <a:t>Soorok Ryu (Rep of Korea)</a:t>
            </a:r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886200" y="48006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ko-KR" sz="1800">
                <a:ea typeface="굴림" charset="-127"/>
              </a:rPr>
              <a:t>Accumulation Precipitation (raw data) vs. Processed Precipitation amount (30 min)</a:t>
            </a:r>
            <a:endParaRPr lang="ko-KR" altLang="en-US" sz="1800">
              <a:ea typeface="굴림" charset="-127"/>
            </a:endParaRPr>
          </a:p>
        </p:txBody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9E44B28-D16D-45D5-B3DE-6C2FAC03537D}" type="slidenum">
              <a:rPr lang="en-US" altLang="de-DE" sz="1400" smtClean="0"/>
              <a:pPr/>
              <a:t>9</a:t>
            </a:fld>
            <a:endParaRPr lang="en-US" altLang="de-DE" sz="1400" smtClean="0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884238" y="3505200"/>
            <a:ext cx="1085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CA" altLang="de-DE" sz="1400"/>
              <a:t>ASTM 4430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1050</Words>
  <Application>Microsoft Office PowerPoint</Application>
  <PresentationFormat>On-screen Show (4:3)</PresentationFormat>
  <Paragraphs>183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World Meteorological Organization Working together in weather, climate and water</vt:lpstr>
      <vt:lpstr>Summary</vt:lpstr>
      <vt:lpstr>PowerPoint Presentation</vt:lpstr>
      <vt:lpstr>Participating Sites</vt:lpstr>
      <vt:lpstr>SPICE: Project overview</vt:lpstr>
      <vt:lpstr>Participating Instruments</vt:lpstr>
      <vt:lpstr>Experiment Field Reference</vt:lpstr>
      <vt:lpstr>Traceability of references (precipitation)</vt:lpstr>
      <vt:lpstr>PowerPoint Presentation</vt:lpstr>
      <vt:lpstr>Methodology</vt:lpstr>
      <vt:lpstr>Data Quality Control Workflow</vt:lpstr>
      <vt:lpstr>Data Quality Control Flags</vt:lpstr>
      <vt:lpstr>Intercomparison Results (I): One instrument (weighing gauge), three sites, three climate regimes</vt:lpstr>
      <vt:lpstr>Intercomparison Results (II): One instrument (weighing gauge), three sites, three climate regimes</vt:lpstr>
      <vt:lpstr>Intercomparison Results (III): One instrument (weighing gauge), three sites, three climate regimes</vt:lpstr>
      <vt:lpstr>Intercomparison Results (IV): One instrument (non-catchment type), two sites, two climate regime</vt:lpstr>
      <vt:lpstr>Intercomparison Results (V): One instrument (non-catchment type), two sites, two climate regime</vt:lpstr>
      <vt:lpstr>Reporting of Snow on Ground: early results</vt:lpstr>
      <vt:lpstr>Weissfluhjoch SPICE site</vt:lpstr>
      <vt:lpstr>PowerPoint Presentation</vt:lpstr>
      <vt:lpstr>Thank you! </vt:lpstr>
    </vt:vector>
  </TitlesOfParts>
  <Company>Graphique.org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Meteorological Organization Working together in weather, climate and water</dc:title>
  <dc:creator>Gwendoline C.D. Bonnebaise</dc:creator>
  <cp:lastModifiedBy>Roy Rasmussen</cp:lastModifiedBy>
  <cp:revision>108</cp:revision>
  <dcterms:created xsi:type="dcterms:W3CDTF">2008-05-29T12:38:21Z</dcterms:created>
  <dcterms:modified xsi:type="dcterms:W3CDTF">2015-12-09T21:27:21Z</dcterms:modified>
</cp:coreProperties>
</file>