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63" r:id="rId3"/>
    <p:sldId id="267" r:id="rId4"/>
    <p:sldId id="270" r:id="rId5"/>
    <p:sldId id="274" r:id="rId6"/>
    <p:sldId id="272" r:id="rId7"/>
    <p:sldId id="271" r:id="rId8"/>
    <p:sldId id="273" r:id="rId9"/>
    <p:sldId id="276" r:id="rId10"/>
    <p:sldId id="277" r:id="rId11"/>
    <p:sldId id="278" r:id="rId12"/>
    <p:sldId id="279" r:id="rId13"/>
    <p:sldId id="280" r:id="rId14"/>
    <p:sldId id="281" r:id="rId15"/>
    <p:sldId id="275" r:id="rId16"/>
    <p:sldId id="282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17" autoAdjust="0"/>
  </p:normalViewPr>
  <p:slideViewPr>
    <p:cSldViewPr showGuides="1">
      <p:cViewPr>
        <p:scale>
          <a:sx n="85" d="100"/>
          <a:sy n="85" d="100"/>
        </p:scale>
        <p:origin x="-326" y="-72"/>
      </p:cViewPr>
      <p:guideLst>
        <p:guide orient="horz" pos="19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fld id="{B8C6C071-8728-4D40-A385-3DC9E49B7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fld id="{AF62E4DC-920F-374A-937B-1D3F3C1F0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96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4C46A915-8354-2C4F-AEA4-24D88D6E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0361"/>
      </p:ext>
    </p:extLst>
  </p:cSld>
  <p:clrMapOvr>
    <a:masterClrMapping/>
  </p:clrMapOvr>
  <p:transition spd="slow"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9D7C18-E313-0545-82A6-7D851854F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1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29C922E-D138-B746-92F4-DCA25630E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3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80DD-3C39-BD49-A6F9-B5A3711CE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8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C60AB-4EDC-2A48-B313-3A3BE5947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6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FB62A-ABFE-EA49-B005-974CDAF10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1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7CD20-9A04-C845-9163-FDAD22538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39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52DCF-0BB5-FE4D-995D-4EE2617AE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61472-684C-3B4E-BF12-337404BBB3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1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400C7-C8E7-1649-9408-E14CDB573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1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31BB8-5675-F048-BEC3-DD7F40D47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D0E081-8495-3A42-A285-1F11916F2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69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36399-C2FC-5344-B70C-A8D33FD901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92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6F4D8-F673-0841-BF6D-4BC68E5F3A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34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1B6F7-D79F-7544-854A-C4EE6ADA0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1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6D4B4E-399C-DA44-887C-983753C59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6AF2D3-8088-7F49-991F-CD09DE285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ED3297-4644-954B-9949-3CF008FB8D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F33557-D531-C741-BF6C-52098432BC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4EEF1F-7947-344D-BDCE-D72A68BC8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8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88B0B6-349B-5748-A4C4-511EF86FA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0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6976F-ABCE-7C44-B7BD-C07A86ABC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5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+mn-ea"/>
                <a:cs typeface="+mn-cs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123796C-E855-9040-ADB8-BD2797E9C6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800">
          <a:solidFill>
            <a:schemeClr val="tx1"/>
          </a:solidFill>
          <a:latin typeface="Arial" charset="0"/>
          <a:ea typeface="ＭＳ Ｐゴシック" charset="0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400">
          <a:solidFill>
            <a:schemeClr val="tx1"/>
          </a:solidFill>
          <a:latin typeface="Arial" charset="0"/>
          <a:ea typeface="ＭＳ Ｐゴシック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000">
          <a:solidFill>
            <a:schemeClr val="tx1"/>
          </a:solidFill>
          <a:latin typeface="Arial" charset="0"/>
          <a:ea typeface="ＭＳ Ｐゴシック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000">
          <a:solidFill>
            <a:schemeClr val="tx1"/>
          </a:solidFill>
          <a:latin typeface="Arial" charset="0"/>
          <a:ea typeface="ＭＳ Ｐゴシック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space can be used for contact information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E7A146D-8C45-FC40-8AE4-21CC106B98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70C0"/>
                </a:solidFill>
                <a:hlinkClick r:id="rId14"/>
              </a:rPr>
              <a:t>www.wmo.int</a:t>
            </a:r>
            <a:endParaRPr lang="en-US" sz="1200">
              <a:solidFill>
                <a:srgbClr val="0070C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000">
          <a:solidFill>
            <a:schemeClr val="bg1"/>
          </a:solidFill>
          <a:latin typeface="Arial" charset="0"/>
          <a:ea typeface="ＭＳ Ｐゴシック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000">
          <a:solidFill>
            <a:schemeClr val="bg1"/>
          </a:solidFill>
          <a:latin typeface="Arial" charset="0"/>
          <a:ea typeface="ＭＳ Ｐゴシック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000">
          <a:solidFill>
            <a:schemeClr val="bg1"/>
          </a:solidFill>
          <a:latin typeface="Arial" charset="0"/>
          <a:ea typeface="ＭＳ Ｐゴシック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charset="0"/>
        <a:buChar char="§"/>
        <a:defRPr sz="2000">
          <a:solidFill>
            <a:schemeClr val="bg1"/>
          </a:solidFill>
          <a:latin typeface="Arial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819400"/>
            <a:ext cx="7921625" cy="1730375"/>
          </a:xfrm>
        </p:spPr>
        <p:txBody>
          <a:bodyPr/>
          <a:lstStyle/>
          <a:p>
            <a:r>
              <a:rPr lang="en-GB" dirty="0"/>
              <a:t>Review of available and </a:t>
            </a:r>
            <a:r>
              <a:rPr lang="en-GB" dirty="0" smtClean="0"/>
              <a:t>propose </a:t>
            </a:r>
            <a:r>
              <a:rPr lang="en-GB" dirty="0"/>
              <a:t>GCW agreed </a:t>
            </a:r>
            <a:r>
              <a:rPr lang="en-GB" dirty="0" smtClean="0"/>
              <a:t>practices</a:t>
            </a:r>
            <a:endParaRPr lang="en-US" dirty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800600"/>
            <a:ext cx="7921625" cy="914400"/>
          </a:xfrm>
        </p:spPr>
        <p:txBody>
          <a:bodyPr/>
          <a:lstStyle/>
          <a:p>
            <a:r>
              <a:rPr lang="en-US" dirty="0" err="1"/>
              <a:t>Þ</a:t>
            </a:r>
            <a:r>
              <a:rPr lang="en-US" dirty="0"/>
              <a:t>. </a:t>
            </a:r>
            <a:r>
              <a:rPr lang="en-US" dirty="0" err="1" smtClean="0"/>
              <a:t>Þorsteinsson</a:t>
            </a:r>
            <a:r>
              <a:rPr lang="en-US" dirty="0"/>
              <a:t> </a:t>
            </a:r>
            <a:r>
              <a:rPr lang="en-US" dirty="0" smtClean="0"/>
              <a:t>&amp; C. Fierz</a:t>
            </a:r>
          </a:p>
          <a:p>
            <a:r>
              <a:rPr lang="en-US" dirty="0" smtClean="0"/>
              <a:t>Boulder, CO – December 2015</a:t>
            </a:r>
            <a:endParaRPr lang="en-US" dirty="0"/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fontAlgn="auto">
              <a:spcAft>
                <a:spcPts val="0"/>
              </a:spcAft>
              <a:defRPr/>
            </a:pPr>
            <a:r>
              <a:rPr lang="en-US" sz="1200" dirty="0" smtClean="0">
                <a:latin typeface="Arial"/>
                <a:ea typeface="+mj-ea"/>
                <a:cs typeface="Arial"/>
              </a:rPr>
              <a:t>Best Practices Team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85800"/>
            <a:ext cx="793198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Glaciers, Ice Caps and Ice Sheets - continued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sz="1600" b="1" dirty="0"/>
          </a:p>
          <a:p>
            <a:r>
              <a:rPr lang="en-US" sz="1600" b="1" i="1" dirty="0"/>
              <a:t>WGMS, GLIMS &amp; GLOBGLACIER </a:t>
            </a:r>
            <a:r>
              <a:rPr lang="en-US" sz="1600" b="1" i="1" dirty="0" smtClean="0"/>
              <a:t>2010</a:t>
            </a:r>
          </a:p>
          <a:p>
            <a:r>
              <a:rPr lang="en-US" sz="1600" dirty="0" smtClean="0"/>
              <a:t>Guidelines </a:t>
            </a:r>
            <a:r>
              <a:rPr lang="en-US" sz="1600" dirty="0"/>
              <a:t>for the compilation of glacier inventory data from digital </a:t>
            </a:r>
            <a:r>
              <a:rPr lang="en-US" sz="1600" dirty="0" smtClean="0"/>
              <a:t>sources.</a:t>
            </a:r>
            <a:endParaRPr lang="en-US" sz="1600" dirty="0"/>
          </a:p>
          <a:p>
            <a:r>
              <a:rPr lang="en-US" sz="1600" dirty="0"/>
              <a:t>Guide on the creation of detailed glacier-inventory data from glacier </a:t>
            </a:r>
            <a:r>
              <a:rPr lang="en-US" sz="1600" dirty="0" smtClean="0"/>
              <a:t>outlines</a:t>
            </a:r>
          </a:p>
          <a:p>
            <a:r>
              <a:rPr lang="en-US" sz="1600" dirty="0" smtClean="0"/>
              <a:t>and </a:t>
            </a:r>
            <a:r>
              <a:rPr lang="en-US" sz="1600" dirty="0"/>
              <a:t>DTMs, </a:t>
            </a:r>
            <a:r>
              <a:rPr lang="en-US" sz="1600" dirty="0" smtClean="0"/>
              <a:t>using </a:t>
            </a:r>
            <a:r>
              <a:rPr lang="en-US" sz="1600" dirty="0"/>
              <a:t>modern </a:t>
            </a:r>
            <a:r>
              <a:rPr lang="en-US" sz="1600" dirty="0" err="1"/>
              <a:t>geoinformatic</a:t>
            </a:r>
            <a:r>
              <a:rPr lang="en-US" sz="1600" dirty="0"/>
              <a:t> techniques.</a:t>
            </a:r>
          </a:p>
          <a:p>
            <a:endParaRPr lang="en-US" sz="1600" dirty="0"/>
          </a:p>
          <a:p>
            <a:r>
              <a:rPr lang="en-US" sz="1600" u="sng" dirty="0"/>
              <a:t>Parameters</a:t>
            </a:r>
            <a:r>
              <a:rPr lang="en-US" sz="1600" dirty="0"/>
              <a:t>: Name, Identification code, coordinates, date (for outlines), total </a:t>
            </a:r>
            <a:endParaRPr lang="en-US" sz="1600" dirty="0" smtClean="0"/>
          </a:p>
          <a:p>
            <a:r>
              <a:rPr lang="en-US" sz="1600" dirty="0" smtClean="0"/>
              <a:t>surface </a:t>
            </a:r>
            <a:r>
              <a:rPr lang="en-US" sz="1600" dirty="0"/>
              <a:t>area, </a:t>
            </a:r>
            <a:r>
              <a:rPr lang="en-US" sz="1600" dirty="0" smtClean="0"/>
              <a:t>length</a:t>
            </a:r>
            <a:r>
              <a:rPr lang="en-US" sz="1600" dirty="0"/>
              <a:t>, elevation (max, min, mean, median), mean aspect, mean </a:t>
            </a:r>
            <a:endParaRPr lang="en-US" sz="1600" dirty="0" smtClean="0"/>
          </a:p>
          <a:p>
            <a:r>
              <a:rPr lang="en-US" sz="1600" dirty="0" smtClean="0"/>
              <a:t>slope </a:t>
            </a:r>
            <a:r>
              <a:rPr lang="en-US" sz="1600" dirty="0"/>
              <a:t>from DTM, various </a:t>
            </a:r>
            <a:r>
              <a:rPr lang="en-US" sz="1600" dirty="0" smtClean="0"/>
              <a:t>derived </a:t>
            </a:r>
            <a:r>
              <a:rPr lang="en-US" sz="1600" dirty="0"/>
              <a:t>quantities.</a:t>
            </a:r>
          </a:p>
          <a:p>
            <a:endParaRPr lang="en-US" sz="1600" dirty="0"/>
          </a:p>
          <a:p>
            <a:r>
              <a:rPr lang="en-US" sz="1600" b="1" i="1" dirty="0"/>
              <a:t>IHP/IACS/UNESCO 2011: Glossary of glacier mass balance and related terms</a:t>
            </a:r>
          </a:p>
          <a:p>
            <a:r>
              <a:rPr lang="en-US" sz="1600" dirty="0"/>
              <a:t>Includes overviews of: Mass balance terminology, formulations of mass balance </a:t>
            </a:r>
            <a:endParaRPr lang="en-US" sz="1600" dirty="0" smtClean="0"/>
          </a:p>
          <a:p>
            <a:r>
              <a:rPr lang="en-US" sz="1600" dirty="0"/>
              <a:t>a</a:t>
            </a:r>
            <a:r>
              <a:rPr lang="en-US" sz="1600" dirty="0" smtClean="0"/>
              <a:t>nd reporting </a:t>
            </a:r>
            <a:r>
              <a:rPr lang="en-US" sz="1600" dirty="0"/>
              <a:t>of mass balance data. Presents the most up-to-date glossary available </a:t>
            </a:r>
            <a:endParaRPr lang="en-US" sz="1600" dirty="0" smtClean="0"/>
          </a:p>
          <a:p>
            <a:r>
              <a:rPr lang="en-US" sz="1600" dirty="0" smtClean="0"/>
              <a:t>on </a:t>
            </a:r>
            <a:r>
              <a:rPr lang="en-US" sz="1600" dirty="0"/>
              <a:t>the </a:t>
            </a:r>
            <a:r>
              <a:rPr lang="en-US" sz="1600" dirty="0" smtClean="0"/>
              <a:t>subject</a:t>
            </a:r>
            <a:r>
              <a:rPr lang="en-US" sz="1600" dirty="0"/>
              <a:t>.</a:t>
            </a:r>
          </a:p>
          <a:p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60757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9561" y="469880"/>
            <a:ext cx="817723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Sea Ice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sz="1600" b="1" dirty="0"/>
          </a:p>
          <a:p>
            <a:r>
              <a:rPr lang="en-US" sz="1600" dirty="0"/>
              <a:t>WMO has published a report on sea-ice nomenclature. Year of publication not given, </a:t>
            </a:r>
            <a:endParaRPr lang="en-US" sz="1600" dirty="0" smtClean="0"/>
          </a:p>
          <a:p>
            <a:r>
              <a:rPr lang="en-US" sz="1600" dirty="0" smtClean="0"/>
              <a:t>seems </a:t>
            </a:r>
            <a:r>
              <a:rPr lang="en-US" sz="1600" dirty="0"/>
              <a:t>quite old.</a:t>
            </a:r>
          </a:p>
          <a:p>
            <a:endParaRPr lang="en-US" sz="1600" dirty="0"/>
          </a:p>
          <a:p>
            <a:r>
              <a:rPr lang="en-US" sz="1600" b="1" i="1" dirty="0"/>
              <a:t>MANICE 2005: Manual of Standard Procedures For Observing and Reporting Ice </a:t>
            </a:r>
            <a:endParaRPr lang="en-US" sz="1600" b="1" i="1" dirty="0" smtClean="0"/>
          </a:p>
          <a:p>
            <a:r>
              <a:rPr lang="en-US" sz="1600" b="1" i="1" dirty="0" smtClean="0"/>
              <a:t>Conditions</a:t>
            </a:r>
            <a:r>
              <a:rPr lang="en-US" sz="1600" b="1" i="1" dirty="0"/>
              <a:t>. </a:t>
            </a:r>
          </a:p>
          <a:p>
            <a:r>
              <a:rPr lang="en-US" sz="1600" dirty="0"/>
              <a:t>Canadian Ice Service - Environment Canada 2005.</a:t>
            </a:r>
          </a:p>
          <a:p>
            <a:endParaRPr lang="en-US" sz="1600" dirty="0"/>
          </a:p>
          <a:p>
            <a:r>
              <a:rPr lang="en-US" sz="1600" dirty="0"/>
              <a:t>A thorough document including terminology, development of lake ice, river ice, ice of </a:t>
            </a:r>
            <a:endParaRPr lang="en-US" sz="1600" dirty="0" smtClean="0"/>
          </a:p>
          <a:p>
            <a:r>
              <a:rPr lang="en-US" sz="1600" dirty="0" smtClean="0"/>
              <a:t>land </a:t>
            </a:r>
            <a:r>
              <a:rPr lang="en-US" sz="1600" dirty="0"/>
              <a:t>origin and sea ice, forms and arrangement of sea ice, ice surface features. </a:t>
            </a:r>
            <a:endParaRPr lang="en-US" sz="1600" dirty="0" smtClean="0"/>
          </a:p>
          <a:p>
            <a:r>
              <a:rPr lang="en-US" sz="1600" dirty="0" smtClean="0"/>
              <a:t>Covers </a:t>
            </a:r>
            <a:r>
              <a:rPr lang="en-US" sz="1600" dirty="0"/>
              <a:t>ice observations, messaging on ice conditions, ice analysis charts and reporting.</a:t>
            </a:r>
          </a:p>
          <a:p>
            <a:endParaRPr lang="is-IS" sz="1600" b="1" i="1" dirty="0" smtClean="0"/>
          </a:p>
          <a:p>
            <a:pPr lvl="0"/>
            <a:r>
              <a:rPr lang="is-IS" b="1" dirty="0" smtClean="0">
                <a:solidFill>
                  <a:srgbClr val="0000FF"/>
                </a:solidFill>
              </a:rPr>
              <a:t>Permafrost</a:t>
            </a:r>
            <a:endParaRPr lang="en-US" b="1" dirty="0">
              <a:solidFill>
                <a:srgbClr val="0000FF"/>
              </a:solidFill>
            </a:endParaRPr>
          </a:p>
          <a:p>
            <a:endParaRPr lang="is-IS" sz="1600" b="1" i="1" dirty="0" smtClean="0"/>
          </a:p>
          <a:p>
            <a:endParaRPr lang="is-IS" sz="1600" b="1" i="1" dirty="0"/>
          </a:p>
          <a:p>
            <a:r>
              <a:rPr lang="en-US" sz="1600" b="1" i="1" dirty="0"/>
              <a:t>UNESCO-GTN-P 2012:  </a:t>
            </a:r>
            <a:r>
              <a:rPr lang="en-US" sz="1600" b="1" i="1" dirty="0" smtClean="0"/>
              <a:t>Global </a:t>
            </a:r>
            <a:r>
              <a:rPr lang="en-US" sz="1600" b="1" i="1" dirty="0"/>
              <a:t>Terrestrial Network on Permafrost. </a:t>
            </a:r>
            <a:endParaRPr lang="en-US" sz="1600" b="1" i="1" dirty="0" smtClean="0"/>
          </a:p>
          <a:p>
            <a:r>
              <a:rPr lang="en-US" sz="1600" b="1" i="1" dirty="0" smtClean="0"/>
              <a:t>Strategy </a:t>
            </a:r>
            <a:r>
              <a:rPr lang="en-US" sz="1600" b="1" i="1" dirty="0"/>
              <a:t>and Implementation Plan 2012-2016.</a:t>
            </a:r>
          </a:p>
          <a:p>
            <a:r>
              <a:rPr lang="en-US" sz="1600" dirty="0" smtClean="0"/>
              <a:t>Document outlining rationale and objectives, process management and reporting, </a:t>
            </a:r>
          </a:p>
          <a:p>
            <a:r>
              <a:rPr lang="en-US" sz="1600" dirty="0" smtClean="0"/>
              <a:t>technical </a:t>
            </a:r>
            <a:r>
              <a:rPr lang="en-US" sz="1600" dirty="0"/>
              <a:t>standards, data management, implementing actions and timeline.</a:t>
            </a:r>
          </a:p>
          <a:p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421006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9561" y="604659"/>
            <a:ext cx="7870937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Additional documents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is-IS" sz="1600" b="1" i="1" dirty="0" smtClean="0"/>
          </a:p>
          <a:p>
            <a:endParaRPr lang="is-IS" sz="1600" b="1" i="1" dirty="0" smtClean="0"/>
          </a:p>
          <a:p>
            <a:r>
              <a:rPr lang="en-US" sz="1600" b="1" i="1" dirty="0" smtClean="0"/>
              <a:t>UNESCO GTOS </a:t>
            </a:r>
            <a:r>
              <a:rPr lang="en-US" sz="1600" b="1" i="1" dirty="0"/>
              <a:t>T05 Report: Snow cover</a:t>
            </a:r>
          </a:p>
          <a:p>
            <a:r>
              <a:rPr lang="en-US" sz="1600" dirty="0"/>
              <a:t>Readable overview in plain language on: Existing measurement methods, </a:t>
            </a:r>
            <a:r>
              <a:rPr lang="en-US" sz="1600" dirty="0" smtClean="0"/>
              <a:t>protocols </a:t>
            </a:r>
          </a:p>
          <a:p>
            <a:r>
              <a:rPr lang="en-US" sz="1600" dirty="0" smtClean="0"/>
              <a:t>and </a:t>
            </a:r>
            <a:r>
              <a:rPr lang="en-US" sz="1600" dirty="0"/>
              <a:t>standards, contributing networks and agencies, available data and products.</a:t>
            </a:r>
          </a:p>
          <a:p>
            <a:endParaRPr lang="is-IS" sz="1600" b="1" i="1" dirty="0" smtClean="0"/>
          </a:p>
          <a:p>
            <a:r>
              <a:rPr lang="en-US" sz="1600" b="1" i="1" dirty="0"/>
              <a:t>UNESCO-GTOS 2009: Glaciers and Ice Caps</a:t>
            </a:r>
          </a:p>
          <a:p>
            <a:r>
              <a:rPr lang="en-US" sz="1600" dirty="0"/>
              <a:t>Readable summary on the status of worldwide glacier monitoring.</a:t>
            </a:r>
          </a:p>
          <a:p>
            <a:endParaRPr lang="is-IS" sz="1600" b="1" i="1" dirty="0" smtClean="0"/>
          </a:p>
          <a:p>
            <a:r>
              <a:rPr lang="en-US" sz="1600" b="1" i="1" dirty="0"/>
              <a:t>UNESCO-GTOS 2009: Permafrost</a:t>
            </a:r>
          </a:p>
          <a:p>
            <a:r>
              <a:rPr lang="en-US" sz="1600" dirty="0"/>
              <a:t>A readable overview on: Definitions, existing measurement protocols and standards, </a:t>
            </a:r>
          </a:p>
          <a:p>
            <a:r>
              <a:rPr lang="en-US" sz="1600" dirty="0"/>
              <a:t>contributing networks and agencies, available data and products.</a:t>
            </a:r>
          </a:p>
          <a:p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30362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81000"/>
            <a:ext cx="774282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How do we go about creating a GCW guide and a </a:t>
            </a:r>
          </a:p>
          <a:p>
            <a:r>
              <a:rPr lang="is-IS" b="1" dirty="0" smtClean="0">
                <a:solidFill>
                  <a:srgbClr val="0000FF"/>
                </a:solidFill>
              </a:rPr>
              <a:t>GCW manual on </a:t>
            </a:r>
            <a:r>
              <a:rPr lang="is-IS" b="1" u="sng" dirty="0" smtClean="0">
                <a:solidFill>
                  <a:srgbClr val="0000FF"/>
                </a:solidFill>
              </a:rPr>
              <a:t>best practices</a:t>
            </a:r>
            <a:r>
              <a:rPr lang="is-IS" b="1" dirty="0" smtClean="0">
                <a:solidFill>
                  <a:srgbClr val="0000FF"/>
                </a:solidFill>
              </a:rPr>
              <a:t>?</a:t>
            </a:r>
          </a:p>
          <a:p>
            <a:endParaRPr lang="is-IS" b="1" dirty="0">
              <a:solidFill>
                <a:srgbClr val="0000FF"/>
              </a:solidFill>
            </a:endParaRPr>
          </a:p>
          <a:p>
            <a:r>
              <a:rPr lang="is-IS" sz="2000" dirty="0" smtClean="0"/>
              <a:t>Isn´t time ripe for this now?</a:t>
            </a:r>
          </a:p>
          <a:p>
            <a:endParaRPr lang="is-IS" sz="2000" dirty="0"/>
          </a:p>
          <a:p>
            <a:r>
              <a:rPr lang="is-IS" sz="2000" dirty="0" smtClean="0"/>
              <a:t>Should a Best Practices Team be assembled, or should the</a:t>
            </a:r>
          </a:p>
          <a:p>
            <a:r>
              <a:rPr lang="is-IS" sz="2000" dirty="0" smtClean="0"/>
              <a:t>Cryonet Team handle this?</a:t>
            </a:r>
          </a:p>
          <a:p>
            <a:endParaRPr lang="is-IS" sz="2000" dirty="0"/>
          </a:p>
          <a:p>
            <a:r>
              <a:rPr lang="is-IS" sz="2000" dirty="0" smtClean="0"/>
              <a:t>To what extent can use be made of older reports/manuals?</a:t>
            </a:r>
          </a:p>
          <a:p>
            <a:endParaRPr lang="is-IS" sz="2000" dirty="0"/>
          </a:p>
          <a:p>
            <a:r>
              <a:rPr lang="is-IS" sz="2000" dirty="0" smtClean="0"/>
              <a:t>Timeframe?</a:t>
            </a:r>
          </a:p>
          <a:p>
            <a:endParaRPr lang="is-IS" sz="2000" dirty="0"/>
          </a:p>
          <a:p>
            <a:r>
              <a:rPr lang="is-IS" sz="2000" dirty="0" smtClean="0"/>
              <a:t>The creation of a, say, 30-40 page </a:t>
            </a:r>
            <a:r>
              <a:rPr lang="is-IS" sz="2000" dirty="0" smtClean="0">
                <a:solidFill>
                  <a:srgbClr val="FF0000"/>
                </a:solidFill>
              </a:rPr>
              <a:t>GCW guide</a:t>
            </a:r>
            <a:r>
              <a:rPr lang="is-IS" sz="2000" dirty="0" smtClean="0"/>
              <a:t>, encompassing </a:t>
            </a:r>
          </a:p>
          <a:p>
            <a:r>
              <a:rPr lang="is-IS" sz="2000" dirty="0" smtClean="0">
                <a:solidFill>
                  <a:srgbClr val="0000FF"/>
                </a:solidFill>
              </a:rPr>
              <a:t>solid precipitation, snow, glaciers/ice caps/ice sheets, sea ice </a:t>
            </a:r>
          </a:p>
          <a:p>
            <a:r>
              <a:rPr lang="is-IS" sz="2000" dirty="0" smtClean="0">
                <a:solidFill>
                  <a:srgbClr val="0000FF"/>
                </a:solidFill>
              </a:rPr>
              <a:t>and permafrost</a:t>
            </a:r>
            <a:r>
              <a:rPr lang="is-IS" sz="2000" dirty="0" smtClean="0"/>
              <a:t>, would be a good „exercise“ for a working group </a:t>
            </a:r>
          </a:p>
          <a:p>
            <a:r>
              <a:rPr lang="is-IS" sz="2000" dirty="0" smtClean="0"/>
              <a:t>that would then take on the task of creating a more comprehensive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is-IS" sz="2000" dirty="0" smtClean="0">
                <a:solidFill>
                  <a:srgbClr val="FF0000"/>
                </a:solidFill>
              </a:rPr>
              <a:t>GCW Manual</a:t>
            </a:r>
            <a:r>
              <a:rPr lang="is-I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46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801193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A GCW Guide/Manual will have to put focus on recent</a:t>
            </a:r>
          </a:p>
          <a:p>
            <a:r>
              <a:rPr lang="is-IS" b="1" dirty="0">
                <a:solidFill>
                  <a:srgbClr val="0000FF"/>
                </a:solidFill>
              </a:rPr>
              <a:t>d</a:t>
            </a:r>
            <a:r>
              <a:rPr lang="is-IS" b="1" dirty="0" smtClean="0">
                <a:solidFill>
                  <a:srgbClr val="0000FF"/>
                </a:solidFill>
              </a:rPr>
              <a:t>evelopments. </a:t>
            </a:r>
          </a:p>
          <a:p>
            <a:endParaRPr lang="is-IS" b="1" dirty="0">
              <a:solidFill>
                <a:srgbClr val="0000FF"/>
              </a:solidFill>
            </a:endParaRPr>
          </a:p>
          <a:p>
            <a:r>
              <a:rPr lang="is-IS" sz="1600" b="1" dirty="0" smtClean="0"/>
              <a:t>Example from glacier mass balance studies:</a:t>
            </a:r>
            <a:endParaRPr lang="is-IS" b="1" dirty="0"/>
          </a:p>
          <a:p>
            <a:endParaRPr lang="is-IS" sz="1600" b="1" dirty="0" smtClean="0"/>
          </a:p>
          <a:p>
            <a:r>
              <a:rPr lang="is-IS" sz="1600" b="1" dirty="0" smtClean="0"/>
              <a:t>In recent years many comparisons have been made between mass balance </a:t>
            </a:r>
          </a:p>
          <a:p>
            <a:r>
              <a:rPr lang="is-IS" sz="1600" b="1" dirty="0" smtClean="0"/>
              <a:t>results derived using the</a:t>
            </a:r>
          </a:p>
          <a:p>
            <a:endParaRPr lang="is-IS" sz="1600" b="1" dirty="0" smtClean="0">
              <a:solidFill>
                <a:srgbClr val="FF0000"/>
              </a:solidFill>
            </a:endParaRPr>
          </a:p>
          <a:p>
            <a:r>
              <a:rPr lang="is-IS" sz="1600" b="1" dirty="0" smtClean="0">
                <a:solidFill>
                  <a:srgbClr val="FF0000"/>
                </a:solidFill>
              </a:rPr>
              <a:t>- glaciological method</a:t>
            </a:r>
            <a:r>
              <a:rPr lang="is-IS" sz="1600" b="1" dirty="0" smtClean="0"/>
              <a:t> (i.e. snow coring to determine accumulation and stake </a:t>
            </a:r>
          </a:p>
          <a:p>
            <a:r>
              <a:rPr lang="is-IS" sz="1600" b="1" dirty="0" smtClean="0"/>
              <a:t>                                         readings to determine ablation), </a:t>
            </a:r>
          </a:p>
          <a:p>
            <a:endParaRPr lang="is-IS" sz="1600" b="1" dirty="0"/>
          </a:p>
          <a:p>
            <a:r>
              <a:rPr lang="is-IS" sz="1600" b="1" dirty="0" smtClean="0"/>
              <a:t>and mass balance results from the </a:t>
            </a:r>
          </a:p>
          <a:p>
            <a:endParaRPr lang="is-IS" sz="1600" b="1" dirty="0" smtClean="0">
              <a:solidFill>
                <a:srgbClr val="FF0000"/>
              </a:solidFill>
            </a:endParaRPr>
          </a:p>
          <a:p>
            <a:r>
              <a:rPr lang="is-IS" sz="1600" b="1" dirty="0" smtClean="0">
                <a:solidFill>
                  <a:srgbClr val="FF0000"/>
                </a:solidFill>
              </a:rPr>
              <a:t>- geodetic method</a:t>
            </a:r>
            <a:r>
              <a:rPr lang="is-IS" sz="1600" b="1" dirty="0" smtClean="0"/>
              <a:t> (creation of DEMs every few years and calculation of volume </a:t>
            </a:r>
          </a:p>
          <a:p>
            <a:r>
              <a:rPr lang="is-IS" sz="1600" b="1" dirty="0" smtClean="0"/>
              <a:t>                                  changes during the period elapsed).</a:t>
            </a:r>
          </a:p>
          <a:p>
            <a:endParaRPr lang="is-IS" sz="1600" b="1" dirty="0">
              <a:solidFill>
                <a:srgbClr val="FF0000"/>
              </a:solidFill>
            </a:endParaRPr>
          </a:p>
          <a:p>
            <a:r>
              <a:rPr lang="is-IS" sz="1600" b="1" dirty="0" smtClean="0"/>
              <a:t>Most of these studies indicate that the drilling/stake results are biased and need</a:t>
            </a:r>
          </a:p>
          <a:p>
            <a:r>
              <a:rPr lang="is-IS" sz="1600" b="1" dirty="0"/>
              <a:t>t</a:t>
            </a:r>
            <a:r>
              <a:rPr lang="is-IS" sz="1600" b="1" dirty="0" smtClean="0"/>
              <a:t>o be corrected on a regular basis, using results from DEMs derived from</a:t>
            </a:r>
          </a:p>
          <a:p>
            <a:r>
              <a:rPr lang="is-IS" sz="1600" b="1" dirty="0"/>
              <a:t>a</a:t>
            </a:r>
            <a:r>
              <a:rPr lang="is-IS" sz="1600" b="1" dirty="0" smtClean="0"/>
              <a:t>irborne or spaceborne measurements.</a:t>
            </a:r>
          </a:p>
          <a:p>
            <a:endParaRPr lang="is-IS" sz="1600" b="1" dirty="0"/>
          </a:p>
          <a:p>
            <a:r>
              <a:rPr lang="is-IS" sz="1600" b="1" dirty="0" smtClean="0"/>
              <a:t>Such bias-correction should be highlighted in a new GCW Guide/Manual.</a:t>
            </a:r>
            <a:endParaRPr lang="is-IS" sz="1600" b="1" dirty="0"/>
          </a:p>
        </p:txBody>
      </p:sp>
    </p:spTree>
    <p:extLst>
      <p:ext uri="{BB962C8B-B14F-4D97-AF65-F5344CB8AC3E}">
        <p14:creationId xmlns:p14="http://schemas.microsoft.com/office/powerpoint/2010/main" val="42111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F33557-D531-C741-BF6C-52098432BC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96153"/>
            <a:ext cx="841608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Who leads what in the creation of a GCW guide/manual?</a:t>
            </a:r>
          </a:p>
          <a:p>
            <a:endParaRPr lang="is-IS" sz="1600" b="1" dirty="0">
              <a:solidFill>
                <a:srgbClr val="0000FF"/>
              </a:solidFill>
            </a:endParaRPr>
          </a:p>
          <a:p>
            <a:r>
              <a:rPr lang="is-IS" sz="1600" b="1" dirty="0" smtClean="0">
                <a:solidFill>
                  <a:srgbClr val="0000FF"/>
                </a:solidFill>
              </a:rPr>
              <a:t>A first suggestion:</a:t>
            </a:r>
          </a:p>
          <a:p>
            <a:endParaRPr lang="is-IS" sz="1600" b="1" dirty="0">
              <a:solidFill>
                <a:srgbClr val="0000FF"/>
              </a:solidFill>
            </a:endParaRPr>
          </a:p>
          <a:p>
            <a:r>
              <a:rPr lang="is-IS" sz="1600" b="1" dirty="0" smtClean="0"/>
              <a:t>Solid precipitation: 	</a:t>
            </a:r>
            <a:r>
              <a:rPr lang="is-IS" sz="1600" b="1" dirty="0" smtClean="0">
                <a:solidFill>
                  <a:srgbClr val="FF0000"/>
                </a:solidFill>
              </a:rPr>
              <a:t>Canada, Finland</a:t>
            </a:r>
          </a:p>
          <a:p>
            <a:endParaRPr lang="is-IS" sz="1600" b="1" dirty="0"/>
          </a:p>
          <a:p>
            <a:r>
              <a:rPr lang="is-IS" sz="1600" b="1" dirty="0" smtClean="0"/>
              <a:t>Snow cover: 		</a:t>
            </a:r>
            <a:r>
              <a:rPr lang="is-IS" sz="1600" b="1" dirty="0" smtClean="0">
                <a:solidFill>
                  <a:srgbClr val="FF0000"/>
                </a:solidFill>
              </a:rPr>
              <a:t>Switzerland, Japan</a:t>
            </a:r>
          </a:p>
          <a:p>
            <a:endParaRPr lang="is-IS" sz="1600" b="1" dirty="0"/>
          </a:p>
          <a:p>
            <a:r>
              <a:rPr lang="is-IS" sz="1600" b="1" dirty="0" smtClean="0"/>
              <a:t>Glaciers/ice caps/ice sheets:   </a:t>
            </a:r>
            <a:r>
              <a:rPr lang="is-IS" sz="1600" b="1" dirty="0" smtClean="0">
                <a:solidFill>
                  <a:srgbClr val="FF0000"/>
                </a:solidFill>
              </a:rPr>
              <a:t>A North Atlantic Alliance + TPE + Chile</a:t>
            </a:r>
          </a:p>
          <a:p>
            <a:endParaRPr lang="is-IS" sz="1600" b="1" dirty="0"/>
          </a:p>
          <a:p>
            <a:r>
              <a:rPr lang="is-IS" sz="1600" b="1" dirty="0" smtClean="0"/>
              <a:t>Sea ice: 			</a:t>
            </a:r>
            <a:r>
              <a:rPr lang="is-IS" sz="1600" b="1" dirty="0" smtClean="0">
                <a:solidFill>
                  <a:srgbClr val="FF0000"/>
                </a:solidFill>
              </a:rPr>
              <a:t>Russia, Germany</a:t>
            </a:r>
          </a:p>
          <a:p>
            <a:endParaRPr lang="is-IS" sz="1600" b="1" dirty="0"/>
          </a:p>
          <a:p>
            <a:r>
              <a:rPr lang="is-IS" sz="1600" b="1" dirty="0" smtClean="0"/>
              <a:t>Permafrost: 		</a:t>
            </a:r>
            <a:r>
              <a:rPr lang="is-IS" sz="1600" b="1" dirty="0" smtClean="0">
                <a:solidFill>
                  <a:srgbClr val="FF0000"/>
                </a:solidFill>
              </a:rPr>
              <a:t>A Trans-Arctic Alliance (USA, Canada, Russia)</a:t>
            </a:r>
          </a:p>
          <a:p>
            <a:endParaRPr lang="is-IS" sz="1600" b="1" dirty="0"/>
          </a:p>
          <a:p>
            <a:r>
              <a:rPr lang="is-IS" sz="1600" b="1" dirty="0" smtClean="0"/>
              <a:t>Meteorology: 		</a:t>
            </a:r>
            <a:r>
              <a:rPr lang="is-IS" sz="1600" b="1" dirty="0" smtClean="0">
                <a:solidFill>
                  <a:srgbClr val="FF0000"/>
                </a:solidFill>
              </a:rPr>
              <a:t>Austria, China</a:t>
            </a:r>
          </a:p>
          <a:p>
            <a:endParaRPr lang="is-IS" sz="1600" b="1" dirty="0">
              <a:solidFill>
                <a:srgbClr val="FF0000"/>
              </a:solidFill>
            </a:endParaRPr>
          </a:p>
          <a:p>
            <a:r>
              <a:rPr lang="is-IS" sz="1600" b="1" dirty="0" smtClean="0"/>
              <a:t>Airborne measurements: 	</a:t>
            </a:r>
            <a:r>
              <a:rPr lang="is-IS" sz="1600" b="1" dirty="0" smtClean="0">
                <a:solidFill>
                  <a:srgbClr val="FF0000"/>
                </a:solidFill>
              </a:rPr>
              <a:t>UK</a:t>
            </a:r>
          </a:p>
          <a:p>
            <a:endParaRPr lang="is-IS" sz="1600" b="1" dirty="0"/>
          </a:p>
          <a:p>
            <a:r>
              <a:rPr lang="is-IS" sz="1600" b="1" dirty="0" smtClean="0"/>
              <a:t>Spaceborne measurements: </a:t>
            </a:r>
            <a:r>
              <a:rPr lang="is-IS" sz="1600" b="1" dirty="0" smtClean="0">
                <a:solidFill>
                  <a:srgbClr val="FF0000"/>
                </a:solidFill>
              </a:rPr>
              <a:t>USA, France </a:t>
            </a:r>
            <a:endParaRPr lang="is-I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6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 Narrow" charset="0"/>
              </a:rPr>
              <a:t>Thank you for your attention</a:t>
            </a:r>
            <a:endParaRPr lang="en-US">
              <a:latin typeface="Arial Narrow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</a:t>
            </a:r>
            <a:r>
              <a:rPr lang="en-US" dirty="0" err="1" smtClean="0"/>
              <a:t>CryoNet</a:t>
            </a:r>
            <a:r>
              <a:rPr lang="en-US" dirty="0" smtClean="0"/>
              <a:t> Primer: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2400" i="1" dirty="0"/>
              <a:t>E</a:t>
            </a:r>
            <a:r>
              <a:rPr lang="en-US" sz="2400" i="1" dirty="0" smtClean="0"/>
              <a:t>nd </a:t>
            </a:r>
            <a:r>
              <a:rPr lang="en-US" sz="2400" i="1" dirty="0"/>
              <a:t>of Section </a:t>
            </a:r>
            <a:r>
              <a:rPr lang="en-US" sz="2400" i="1" dirty="0" smtClean="0"/>
              <a:t>2 :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GB" sz="2400" dirty="0" smtClean="0">
                <a:latin typeface="Arial"/>
                <a:ea typeface="Calibri"/>
                <a:cs typeface="Arial"/>
              </a:rPr>
              <a:t>Standardized </a:t>
            </a:r>
            <a:r>
              <a:rPr lang="en-GB" sz="2400" dirty="0">
                <a:latin typeface="Arial"/>
                <a:ea typeface="Calibri"/>
                <a:cs typeface="Arial"/>
              </a:rPr>
              <a:t>guidelines for cryospheric observ</a:t>
            </a:r>
            <a:r>
              <a:rPr lang="en-GB" dirty="0">
                <a:latin typeface="Calibri"/>
                <a:ea typeface="Calibri"/>
                <a:cs typeface="Times New Roman"/>
              </a:rPr>
              <a:t>ations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 </a:t>
            </a:r>
            <a:r>
              <a:rPr lang="en-US" sz="2000" dirty="0" smtClean="0"/>
              <a:t>“ </a:t>
            </a:r>
            <a:r>
              <a:rPr lang="en-US" sz="2000" dirty="0"/>
              <a:t>… then the different practices, methods, standards could be </a:t>
            </a:r>
            <a:r>
              <a:rPr lang="en-US" sz="2000" dirty="0" smtClean="0"/>
              <a:t>	compiled </a:t>
            </a:r>
            <a:r>
              <a:rPr lang="en-US" sz="2000" dirty="0"/>
              <a:t>in the first step as a </a:t>
            </a:r>
            <a:r>
              <a:rPr lang="en-US" sz="2000" i="1" dirty="0">
                <a:solidFill>
                  <a:srgbClr val="FF0000"/>
                </a:solidFill>
              </a:rPr>
              <a:t>GCW Guide</a:t>
            </a:r>
            <a:r>
              <a:rPr lang="en-US" sz="2000" i="1" dirty="0"/>
              <a:t> </a:t>
            </a:r>
            <a:r>
              <a:rPr lang="en-US" sz="2000" dirty="0"/>
              <a:t>followed by a </a:t>
            </a:r>
            <a:r>
              <a:rPr lang="en-US" sz="2000" dirty="0" smtClean="0"/>
              <a:t>	comprehensive </a:t>
            </a:r>
            <a:r>
              <a:rPr lang="en-US" sz="2000" i="1" dirty="0">
                <a:solidFill>
                  <a:srgbClr val="FF0000"/>
                </a:solidFill>
              </a:rPr>
              <a:t>GCW Manual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i="1" dirty="0"/>
          </a:p>
          <a:p>
            <a:r>
              <a:rPr lang="en-GB" sz="2400" i="1" dirty="0" smtClean="0"/>
              <a:t>Start of Section 6 : </a:t>
            </a:r>
            <a:br>
              <a:rPr lang="en-GB" sz="2400" i="1" dirty="0" smtClean="0"/>
            </a:br>
            <a:r>
              <a:rPr lang="en-GB" sz="2400" dirty="0" smtClean="0"/>
              <a:t>Measurement </a:t>
            </a:r>
            <a:r>
              <a:rPr lang="en-GB" sz="2400" dirty="0"/>
              <a:t>Standards and Best Practices</a:t>
            </a:r>
            <a:r>
              <a:rPr lang="en-US" sz="2400" dirty="0"/>
              <a:t>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000" dirty="0" smtClean="0"/>
              <a:t>“ … </a:t>
            </a:r>
            <a:r>
              <a:rPr lang="en-GB" sz="2000" dirty="0" smtClean="0"/>
              <a:t>Thus </a:t>
            </a:r>
            <a:r>
              <a:rPr lang="en-GB" sz="2000" dirty="0" err="1"/>
              <a:t>CryoNet</a:t>
            </a:r>
            <a:r>
              <a:rPr lang="en-GB" sz="2000" dirty="0"/>
              <a:t> measurement standards will</a:t>
            </a:r>
            <a:r>
              <a:rPr lang="en-GB" sz="2000" i="1" dirty="0"/>
              <a:t> </a:t>
            </a:r>
            <a:r>
              <a:rPr lang="en-GB" sz="2000" i="1" dirty="0">
                <a:solidFill>
                  <a:srgbClr val="FF0000"/>
                </a:solidFill>
              </a:rPr>
              <a:t>draw on existing 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i="1" dirty="0" smtClean="0">
                <a:solidFill>
                  <a:srgbClr val="FF0000"/>
                </a:solidFill>
              </a:rPr>
              <a:t>ones </a:t>
            </a:r>
            <a:r>
              <a:rPr lang="en-GB" sz="2000" i="1" dirty="0">
                <a:solidFill>
                  <a:srgbClr val="FF0000"/>
                </a:solidFill>
              </a:rPr>
              <a:t>and add new ones as necessary</a:t>
            </a:r>
            <a:r>
              <a:rPr lang="en-GB" sz="2000" i="1" dirty="0"/>
              <a:t>. </a:t>
            </a:r>
            <a:r>
              <a:rPr lang="en-GB" sz="2000" dirty="0"/>
              <a:t>They will be reviewed by the </a:t>
            </a:r>
            <a:r>
              <a:rPr lang="en-GB" sz="2000" dirty="0" smtClean="0"/>
              <a:t>	scientific </a:t>
            </a:r>
            <a:r>
              <a:rPr lang="en-GB" sz="2000" dirty="0"/>
              <a:t>community, modified as needed, and maintained in the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i="1" dirty="0" smtClean="0">
                <a:solidFill>
                  <a:srgbClr val="FF0000"/>
                </a:solidFill>
              </a:rPr>
              <a:t>        	GCW </a:t>
            </a:r>
            <a:r>
              <a:rPr lang="en-GB" sz="2000" b="1" i="1" dirty="0">
                <a:solidFill>
                  <a:srgbClr val="FF0000"/>
                </a:solidFill>
              </a:rPr>
              <a:t>Manual</a:t>
            </a:r>
            <a:r>
              <a:rPr lang="en-GB" sz="2000" i="1" dirty="0"/>
              <a:t> </a:t>
            </a:r>
            <a:r>
              <a:rPr lang="en-GB" sz="2000" dirty="0"/>
              <a:t>that will become the GCW standard document </a:t>
            </a:r>
            <a:r>
              <a:rPr lang="en-GB" sz="2000" dirty="0" smtClean="0"/>
              <a:t>for 	measurements </a:t>
            </a:r>
            <a:r>
              <a:rPr lang="en-GB" sz="2000" dirty="0"/>
              <a:t>and best practices</a:t>
            </a:r>
            <a:r>
              <a:rPr lang="en-GB" sz="2000" dirty="0" smtClean="0"/>
              <a:t>.”</a:t>
            </a:r>
            <a:endParaRPr lang="en-US" sz="2000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Arial"/>
                <a:cs typeface="Arial"/>
              </a:rPr>
              <a:t>GCW, Best Practices Team, Boulder, CO, Dec 2015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charset="0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s-IS" sz="1200" dirty="0" smtClean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First steps:</a:t>
            </a:r>
            <a:br>
              <a:rPr lang="en-US" sz="2800" dirty="0" smtClean="0"/>
            </a:br>
            <a:r>
              <a:rPr lang="en-US" sz="2800" dirty="0" smtClean="0"/>
              <a:t>Precise requirements </a:t>
            </a:r>
            <a:r>
              <a:rPr lang="en-US" sz="2800" dirty="0"/>
              <a:t>for </a:t>
            </a:r>
            <a:r>
              <a:rPr lang="en-US" sz="2800" dirty="0" err="1"/>
              <a:t>CryoNet</a:t>
            </a:r>
            <a:r>
              <a:rPr lang="en-US" sz="2800" dirty="0"/>
              <a:t> 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Define </a:t>
            </a:r>
            <a:r>
              <a:rPr lang="en-US" sz="2400" dirty="0"/>
              <a:t>expected minimum frequency of </a:t>
            </a:r>
            <a:r>
              <a:rPr lang="en-US" sz="2400" dirty="0" smtClean="0"/>
              <a:t>observations</a:t>
            </a:r>
            <a:br>
              <a:rPr lang="en-US" sz="2400" dirty="0" smtClean="0"/>
            </a:br>
            <a:r>
              <a:rPr lang="en-US" sz="1800" i="1" dirty="0" smtClean="0"/>
              <a:t>(see </a:t>
            </a:r>
            <a:r>
              <a:rPr lang="en-US" sz="1800" i="1" dirty="0"/>
              <a:t>A</a:t>
            </a:r>
            <a:r>
              <a:rPr lang="en-US" sz="1800" i="1" dirty="0" smtClean="0"/>
              <a:t>genda </a:t>
            </a:r>
            <a:r>
              <a:rPr lang="en-US" sz="1800" i="1" dirty="0"/>
              <a:t>I</a:t>
            </a:r>
            <a:r>
              <a:rPr lang="en-US" sz="1800" i="1" dirty="0" smtClean="0"/>
              <a:t>tem 2.5.4)</a:t>
            </a:r>
            <a:br>
              <a:rPr lang="en-US" sz="1800" i="1" dirty="0" smtClean="0"/>
            </a:b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GCW, Best Practices </a:t>
            </a:r>
            <a:r>
              <a:rPr lang="en-US" dirty="0" smtClean="0">
                <a:latin typeface="Arial"/>
                <a:cs typeface="Arial"/>
              </a:rPr>
              <a:t>Team, Boulder, CO, Dec 2015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775323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3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Requirement 6: </a:t>
            </a:r>
            <a:br>
              <a:rPr lang="en-US" sz="2400" dirty="0" smtClean="0"/>
            </a:br>
            <a:r>
              <a:rPr lang="en-US" sz="2400" dirty="0" smtClean="0"/>
              <a:t>	“</a:t>
            </a:r>
            <a:r>
              <a:rPr lang="en-GB" sz="2400" dirty="0" smtClean="0"/>
              <a:t>In </a:t>
            </a:r>
            <a:r>
              <a:rPr lang="en-GB" sz="2400" dirty="0"/>
              <a:t>situ ancillary meteorological observations </a:t>
            </a:r>
            <a:r>
              <a:rPr lang="en-GB" sz="2400" dirty="0" smtClean="0"/>
              <a:t>as </a:t>
            </a:r>
            <a:r>
              <a:rPr lang="en-GB" sz="2400" dirty="0"/>
              <a:t>required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in </a:t>
            </a:r>
            <a:r>
              <a:rPr lang="en-GB" sz="2400" dirty="0"/>
              <a:t>the </a:t>
            </a:r>
            <a:r>
              <a:rPr lang="en-GB" sz="2400" dirty="0" err="1"/>
              <a:t>CryoNet</a:t>
            </a:r>
            <a:r>
              <a:rPr lang="en-GB" sz="2400" dirty="0"/>
              <a:t> best practices </a:t>
            </a:r>
            <a:r>
              <a:rPr lang="en-GB" sz="2400" dirty="0" smtClean="0">
                <a:solidFill>
                  <a:srgbClr val="FF0000"/>
                </a:solidFill>
              </a:rPr>
              <a:t>(</a:t>
            </a:r>
            <a:r>
              <a:rPr lang="en-GB" sz="2400" i="1" dirty="0" smtClean="0">
                <a:solidFill>
                  <a:srgbClr val="FF0000"/>
                </a:solidFill>
              </a:rPr>
              <a:t>GCW Manual</a:t>
            </a:r>
            <a:r>
              <a:rPr lang="en-GB" sz="2400" dirty="0" smtClean="0">
                <a:solidFill>
                  <a:srgbClr val="FF0000"/>
                </a:solidFill>
              </a:rPr>
              <a:t>) </a:t>
            </a:r>
            <a:r>
              <a:rPr lang="en-GB" sz="2400" dirty="0" smtClean="0"/>
              <a:t>are </a:t>
            </a:r>
            <a:r>
              <a:rPr lang="en-GB" sz="2400" dirty="0"/>
              <a:t>made </a:t>
            </a:r>
            <a:r>
              <a:rPr lang="en-GB" sz="2400" dirty="0" smtClean="0"/>
              <a:t>	with </a:t>
            </a:r>
            <a:r>
              <a:rPr lang="en-GB" sz="2400" dirty="0"/>
              <a:t>documented quality</a:t>
            </a:r>
            <a:r>
              <a:rPr lang="en-GB" sz="2400" dirty="0" smtClean="0"/>
              <a:t>.”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GCW, Best Practices </a:t>
            </a:r>
            <a:r>
              <a:rPr lang="en-US" dirty="0" smtClean="0">
                <a:latin typeface="Arial"/>
                <a:cs typeface="Arial"/>
              </a:rPr>
              <a:t>Team, Boulder, CO, Dec 2015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7790974" cy="2895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z="2800" dirty="0" smtClean="0"/>
              <a:t>First steps:</a:t>
            </a:r>
            <a:br>
              <a:rPr lang="en-US" sz="2800" dirty="0" smtClean="0"/>
            </a:br>
            <a:r>
              <a:rPr lang="en-US" sz="2800" dirty="0" smtClean="0"/>
              <a:t>Precise requirements </a:t>
            </a:r>
            <a:r>
              <a:rPr lang="en-US" sz="2800" dirty="0"/>
              <a:t>for </a:t>
            </a:r>
            <a:r>
              <a:rPr lang="en-US" sz="2800" dirty="0" err="1"/>
              <a:t>CryoNet</a:t>
            </a:r>
            <a:r>
              <a:rPr lang="en-US" sz="2800" dirty="0"/>
              <a:t> stations</a:t>
            </a:r>
          </a:p>
        </p:txBody>
      </p:sp>
    </p:spTree>
    <p:extLst>
      <p:ext uri="{BB962C8B-B14F-4D97-AF65-F5344CB8AC3E}">
        <p14:creationId xmlns:p14="http://schemas.microsoft.com/office/powerpoint/2010/main" val="428146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Collaborate with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lvl="1"/>
            <a:r>
              <a:rPr lang="en-US" dirty="0"/>
              <a:t>Work with </a:t>
            </a:r>
            <a:r>
              <a:rPr lang="en-US" dirty="0" smtClean="0"/>
              <a:t>local organizations &amp; focal points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See for example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Asia </a:t>
            </a:r>
            <a:r>
              <a:rPr lang="en-US" sz="2400" dirty="0" err="1" smtClean="0"/>
              <a:t>Cryonet</a:t>
            </a:r>
            <a:r>
              <a:rPr lang="en-US" sz="2400" dirty="0" smtClean="0"/>
              <a:t> Workshop</a:t>
            </a:r>
            <a:r>
              <a:rPr lang="en-US" sz="2400" dirty="0"/>
              <a:t>, break-out session </a:t>
            </a:r>
            <a:r>
              <a:rPr lang="en-US" sz="2400" dirty="0" smtClean="0"/>
              <a:t>on Observations / Measurements / Data : </a:t>
            </a:r>
            <a:br>
              <a:rPr lang="en-US" sz="2400" dirty="0" smtClean="0"/>
            </a:br>
            <a:r>
              <a:rPr lang="en-US" sz="2400" dirty="0" smtClean="0"/>
              <a:t>“</a:t>
            </a:r>
            <a:r>
              <a:rPr lang="en-US" sz="2400" i="1" dirty="0" smtClean="0"/>
              <a:t>Former </a:t>
            </a:r>
            <a:r>
              <a:rPr lang="en-US" sz="2400" i="1" dirty="0"/>
              <a:t>UDSSR followed well defined procedure for snow and glacier observations</a:t>
            </a:r>
            <a:r>
              <a:rPr lang="en-US" sz="2400" i="1" dirty="0" smtClean="0"/>
              <a:t>. </a:t>
            </a:r>
            <a:r>
              <a:rPr lang="en-US" sz="2400" i="1" dirty="0" smtClean="0">
                <a:solidFill>
                  <a:srgbClr val="FF0000"/>
                </a:solidFill>
              </a:rPr>
              <a:t>These </a:t>
            </a:r>
            <a:r>
              <a:rPr lang="en-US" sz="2400" i="1" dirty="0">
                <a:solidFill>
                  <a:srgbClr val="FF0000"/>
                </a:solidFill>
              </a:rPr>
              <a:t>guidelines could serve as a useful starting point for establishing GCW/</a:t>
            </a:r>
            <a:r>
              <a:rPr lang="en-US" sz="2400" i="1" dirty="0" err="1" smtClean="0">
                <a:solidFill>
                  <a:srgbClr val="FF0000"/>
                </a:solidFill>
              </a:rPr>
              <a:t>CryoNet</a:t>
            </a:r>
            <a:r>
              <a:rPr lang="en-US" sz="2400" i="1" dirty="0" smtClean="0">
                <a:solidFill>
                  <a:srgbClr val="FF0000"/>
                </a:solidFill>
              </a:rPr>
              <a:t> standards</a:t>
            </a:r>
            <a:r>
              <a:rPr lang="en-US" sz="2400" i="1" dirty="0"/>
              <a:t>. China is also well advanced in standardization of glacier observations</a:t>
            </a:r>
            <a:r>
              <a:rPr lang="en-US" sz="2400" i="1" dirty="0" smtClean="0"/>
              <a:t>. ICIMOD </a:t>
            </a:r>
            <a:r>
              <a:rPr lang="en-US" sz="2400" i="1" dirty="0"/>
              <a:t>is also an example</a:t>
            </a:r>
            <a:r>
              <a:rPr lang="en-US" sz="2400" i="1" dirty="0" smtClean="0"/>
              <a:t>.”</a:t>
            </a:r>
          </a:p>
          <a:p>
            <a:pPr marL="0" lvl="1" indent="0">
              <a:buNone/>
            </a:pPr>
            <a:endParaRPr lang="en-US" sz="800" dirty="0" smtClean="0"/>
          </a:p>
          <a:p>
            <a:pPr marL="533400" lvl="1"/>
            <a:r>
              <a:rPr lang="en-US" dirty="0" smtClean="0"/>
              <a:t>COST Action ‘</a:t>
            </a:r>
            <a:r>
              <a:rPr lang="en-US" dirty="0" err="1" smtClean="0"/>
              <a:t>HarmoSnow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/>
              <a:t>COST = </a:t>
            </a:r>
            <a:r>
              <a:rPr lang="en-US" sz="2000" dirty="0" smtClean="0"/>
              <a:t>European Cooperation </a:t>
            </a:r>
            <a:r>
              <a:rPr lang="en-US" sz="2000" dirty="0"/>
              <a:t>in Science and Technology</a:t>
            </a:r>
            <a:r>
              <a:rPr lang="en-US" sz="2000" dirty="0" smtClean="0"/>
              <a:t>)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400" i="1" dirty="0" smtClean="0"/>
              <a:t>=&gt; Compilation of an European Guideline for snow measurements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4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8913"/>
            <a:ext cx="8736013" cy="792162"/>
          </a:xfrm>
        </p:spPr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list </a:t>
            </a:r>
            <a:r>
              <a:rPr lang="en-US" dirty="0" smtClean="0"/>
              <a:t>of available ‘Manuals’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 outline of their coverage and structure follows: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4953000" cy="293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5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GCW, Best Practices Team, Boulder, CO, Dec 2015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57200"/>
            <a:ext cx="841127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FF0000"/>
                </a:solidFill>
              </a:rPr>
              <a:t>From the current list of available Manuals:</a:t>
            </a:r>
          </a:p>
          <a:p>
            <a:endParaRPr lang="is-IS" dirty="0"/>
          </a:p>
          <a:p>
            <a:r>
              <a:rPr lang="is-IS" b="1" dirty="0" smtClean="0">
                <a:solidFill>
                  <a:srgbClr val="0000FF"/>
                </a:solidFill>
              </a:rPr>
              <a:t>Solid Precipitation</a:t>
            </a:r>
          </a:p>
          <a:p>
            <a:endParaRPr lang="is-IS" b="1" dirty="0"/>
          </a:p>
          <a:p>
            <a:r>
              <a:rPr lang="en-US" sz="1600" b="1" i="1" dirty="0"/>
              <a:t>WMO 1998 - Solid Precipitation Measurement </a:t>
            </a:r>
            <a:r>
              <a:rPr lang="en-US" sz="1600" b="1" i="1" dirty="0" err="1" smtClean="0"/>
              <a:t>Intercomparison</a:t>
            </a:r>
            <a:endParaRPr lang="en-US" sz="1600" b="1" dirty="0" smtClean="0"/>
          </a:p>
          <a:p>
            <a:r>
              <a:rPr lang="en-US" sz="1600" dirty="0" smtClean="0"/>
              <a:t>Results </a:t>
            </a:r>
            <a:r>
              <a:rPr lang="en-US" sz="1600" dirty="0"/>
              <a:t>from a 7-year </a:t>
            </a:r>
            <a:r>
              <a:rPr lang="en-US" sz="1600" dirty="0" err="1"/>
              <a:t>intercomparison</a:t>
            </a:r>
            <a:r>
              <a:rPr lang="en-US" sz="1600" dirty="0"/>
              <a:t> study at 13 Northern Hemisphere stations </a:t>
            </a:r>
            <a:r>
              <a:rPr lang="en-US" sz="1600" dirty="0" smtClean="0"/>
              <a:t>in </a:t>
            </a:r>
          </a:p>
          <a:p>
            <a:r>
              <a:rPr lang="en-US" sz="1600" dirty="0"/>
              <a:t>s</a:t>
            </a:r>
            <a:r>
              <a:rPr lang="en-US" sz="1600" dirty="0" smtClean="0"/>
              <a:t>everal countries starting </a:t>
            </a:r>
            <a:r>
              <a:rPr lang="en-US" sz="1600" dirty="0"/>
              <a:t>in </a:t>
            </a:r>
            <a:r>
              <a:rPr lang="en-US" sz="1600" dirty="0" smtClean="0"/>
              <a:t>1986/87. Recommendations on the future design </a:t>
            </a:r>
            <a:r>
              <a:rPr lang="is-IS" sz="1600" dirty="0" smtClean="0"/>
              <a:t>of automatic </a:t>
            </a:r>
          </a:p>
          <a:p>
            <a:r>
              <a:rPr lang="is-IS" sz="1600" dirty="0" smtClean="0"/>
              <a:t>weather stations.</a:t>
            </a:r>
            <a:endParaRPr lang="en-US" sz="1600" dirty="0" smtClean="0"/>
          </a:p>
          <a:p>
            <a:endParaRPr lang="is-IS" sz="1600" i="1" dirty="0" smtClean="0"/>
          </a:p>
          <a:p>
            <a:r>
              <a:rPr lang="is-IS" sz="1600" b="1" i="1" dirty="0"/>
              <a:t>WMO 2010 - </a:t>
            </a:r>
            <a:r>
              <a:rPr lang="is-IS" sz="1600" b="1" i="1" dirty="0" smtClean="0"/>
              <a:t>IOM102</a:t>
            </a:r>
          </a:p>
          <a:p>
            <a:r>
              <a:rPr lang="is-IS" sz="1600" dirty="0" smtClean="0"/>
              <a:t>Results from another </a:t>
            </a:r>
            <a:r>
              <a:rPr lang="en-US" sz="1600" dirty="0"/>
              <a:t>another survey initiated in 2008, on methods, instruments and </a:t>
            </a:r>
            <a:endParaRPr lang="en-US" sz="1600" dirty="0" smtClean="0"/>
          </a:p>
          <a:p>
            <a:r>
              <a:rPr lang="en-US" sz="1600" dirty="0" smtClean="0"/>
              <a:t>challenges </a:t>
            </a:r>
            <a:r>
              <a:rPr lang="en-US" sz="1600" dirty="0"/>
              <a:t>for measurement of solid precipitation at automatic weather </a:t>
            </a:r>
            <a:r>
              <a:rPr lang="en-US" sz="1600" dirty="0" smtClean="0"/>
              <a:t>stations.</a:t>
            </a:r>
          </a:p>
          <a:p>
            <a:endParaRPr lang="is-IS" sz="1600" dirty="0"/>
          </a:p>
          <a:p>
            <a:r>
              <a:rPr lang="en-US" sz="1600" dirty="0" smtClean="0"/>
              <a:t>Third </a:t>
            </a:r>
            <a:r>
              <a:rPr lang="en-US" sz="1600" dirty="0"/>
              <a:t>survey in its category, covering a period during which automatic </a:t>
            </a:r>
            <a:r>
              <a:rPr lang="en-US" sz="1600" dirty="0" smtClean="0"/>
              <a:t>stations </a:t>
            </a:r>
            <a:r>
              <a:rPr lang="en-US" sz="1600" dirty="0"/>
              <a:t>had </a:t>
            </a:r>
            <a:endParaRPr lang="en-US" sz="1600" dirty="0" smtClean="0"/>
          </a:p>
          <a:p>
            <a:r>
              <a:rPr lang="en-US" sz="1600" dirty="0" smtClean="0"/>
              <a:t>been </a:t>
            </a:r>
            <a:r>
              <a:rPr lang="en-US" sz="1600" dirty="0"/>
              <a:t>providing an increased percentage of precipitation </a:t>
            </a:r>
            <a:r>
              <a:rPr lang="en-US" sz="1600" dirty="0" smtClean="0"/>
              <a:t>data.</a:t>
            </a:r>
          </a:p>
          <a:p>
            <a:endParaRPr lang="is-IS" sz="1600" dirty="0"/>
          </a:p>
          <a:p>
            <a:r>
              <a:rPr lang="en-US" sz="1600" dirty="0"/>
              <a:t>The survey was prepared in a way to reflect the transition from manual to automatic </a:t>
            </a:r>
            <a:endParaRPr lang="en-US" sz="1600" dirty="0" smtClean="0"/>
          </a:p>
          <a:p>
            <a:r>
              <a:rPr lang="en-US" sz="1600" dirty="0" smtClean="0"/>
              <a:t>observations</a:t>
            </a:r>
            <a:r>
              <a:rPr lang="en-US" sz="1600" dirty="0"/>
              <a:t>. A questionnaire resulted in replies from the meteorological and hydrological </a:t>
            </a:r>
            <a:endParaRPr lang="en-US" sz="1600" dirty="0" smtClean="0"/>
          </a:p>
          <a:p>
            <a:r>
              <a:rPr lang="en-US" sz="1600" dirty="0" smtClean="0"/>
              <a:t>services </a:t>
            </a:r>
            <a:r>
              <a:rPr lang="en-US" sz="1600" dirty="0"/>
              <a:t>of 54 WMO members, covering 46% of the global land mass.</a:t>
            </a:r>
            <a:endParaRPr lang="is-IS" sz="1600" dirty="0"/>
          </a:p>
        </p:txBody>
      </p:sp>
    </p:spTree>
    <p:extLst>
      <p:ext uri="{BB962C8B-B14F-4D97-AF65-F5344CB8AC3E}">
        <p14:creationId xmlns:p14="http://schemas.microsoft.com/office/powerpoint/2010/main" val="70724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"/>
            <a:ext cx="8005718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Snow</a:t>
            </a:r>
          </a:p>
          <a:p>
            <a:endParaRPr lang="is-IS" b="1" dirty="0"/>
          </a:p>
          <a:p>
            <a:r>
              <a:rPr lang="en-US" sz="1600" b="1" i="1" dirty="0"/>
              <a:t>UNESCO 1970</a:t>
            </a:r>
          </a:p>
          <a:p>
            <a:r>
              <a:rPr lang="en-US" sz="1600" dirty="0"/>
              <a:t>A guide for measurement, compilation and assemblage of data on snow cover. </a:t>
            </a:r>
            <a:endParaRPr lang="en-US" sz="1600" dirty="0" smtClean="0"/>
          </a:p>
          <a:p>
            <a:r>
              <a:rPr lang="en-US" sz="1600" dirty="0" smtClean="0"/>
              <a:t>This </a:t>
            </a:r>
            <a:r>
              <a:rPr lang="en-US" sz="1600" dirty="0"/>
              <a:t>was a contribution to the International Hydrological Decade 1965-1974, </a:t>
            </a:r>
            <a:endParaRPr lang="en-US" sz="1600" dirty="0" smtClean="0"/>
          </a:p>
          <a:p>
            <a:r>
              <a:rPr lang="en-US" sz="1600" dirty="0" smtClean="0"/>
              <a:t>promoting </a:t>
            </a:r>
            <a:r>
              <a:rPr lang="en-US" sz="1600" dirty="0"/>
              <a:t>collaboration, standardization of techniques and distribution of </a:t>
            </a:r>
            <a:endParaRPr lang="en-US" sz="1600" dirty="0" smtClean="0"/>
          </a:p>
          <a:p>
            <a:r>
              <a:rPr lang="en-US" sz="1600" dirty="0" smtClean="0"/>
              <a:t>hydrological </a:t>
            </a:r>
            <a:r>
              <a:rPr lang="en-US" sz="1600" dirty="0"/>
              <a:t>data.</a:t>
            </a:r>
          </a:p>
          <a:p>
            <a:endParaRPr lang="en-US" sz="1600" b="1" i="1" dirty="0"/>
          </a:p>
          <a:p>
            <a:r>
              <a:rPr lang="en-US" sz="1600" b="1" i="1" dirty="0"/>
              <a:t>UNESCO/IACS 2009 - The International Classification for Snow on the </a:t>
            </a:r>
            <a:r>
              <a:rPr lang="en-US" sz="1600" b="1" i="1" dirty="0" smtClean="0"/>
              <a:t>Ground</a:t>
            </a:r>
          </a:p>
          <a:p>
            <a:r>
              <a:rPr lang="is-IS" sz="1600" b="1" i="1" dirty="0" smtClean="0"/>
              <a:t>Charles Fierz and others</a:t>
            </a:r>
            <a:endParaRPr lang="en-US" sz="1600" b="1" i="1" dirty="0"/>
          </a:p>
          <a:p>
            <a:r>
              <a:rPr lang="en-US" sz="1600" dirty="0"/>
              <a:t>Deals with:</a:t>
            </a:r>
          </a:p>
          <a:p>
            <a:r>
              <a:rPr lang="en-US" sz="1600" u="sng" dirty="0"/>
              <a:t>Features of deposited snow</a:t>
            </a:r>
            <a:r>
              <a:rPr lang="en-US" sz="1600" dirty="0"/>
              <a:t>: Grain shape, grain size, snow density, snow hardness, </a:t>
            </a:r>
            <a:endParaRPr lang="en-US" sz="1600" dirty="0" smtClean="0"/>
          </a:p>
          <a:p>
            <a:r>
              <a:rPr lang="en-US" sz="1600" dirty="0" smtClean="0"/>
              <a:t>liquid </a:t>
            </a:r>
            <a:r>
              <a:rPr lang="en-US" sz="1600" dirty="0"/>
              <a:t>water content, snow temperature, impurities, layer </a:t>
            </a:r>
            <a:r>
              <a:rPr lang="en-US" sz="1600" dirty="0" smtClean="0"/>
              <a:t>thickness.</a:t>
            </a:r>
            <a:endParaRPr lang="en-US" sz="1600" dirty="0"/>
          </a:p>
          <a:p>
            <a:r>
              <a:rPr lang="en-US" sz="1600" u="sng" dirty="0"/>
              <a:t>Additional measurements of deposited snow</a:t>
            </a:r>
            <a:r>
              <a:rPr lang="en-US" sz="1600" dirty="0"/>
              <a:t>: e.g. height, thickness, SWE, snow </a:t>
            </a:r>
            <a:endParaRPr lang="en-US" sz="1600" dirty="0" smtClean="0"/>
          </a:p>
          <a:p>
            <a:r>
              <a:rPr lang="en-US" sz="1600" dirty="0" smtClean="0"/>
              <a:t>strength </a:t>
            </a:r>
            <a:r>
              <a:rPr lang="en-US" sz="1600" dirty="0"/>
              <a:t>and penetrability,  surface features, SCA, slope angle and </a:t>
            </a:r>
            <a:r>
              <a:rPr lang="en-US" sz="1600" dirty="0" smtClean="0"/>
              <a:t>aspect.</a:t>
            </a:r>
            <a:endParaRPr lang="en-US" sz="1600" dirty="0"/>
          </a:p>
          <a:p>
            <a:r>
              <a:rPr lang="en-US" sz="1600" u="sng" dirty="0"/>
              <a:t>Appendices</a:t>
            </a:r>
            <a:r>
              <a:rPr lang="en-US" sz="1600" dirty="0"/>
              <a:t>: Grain shape classification, Snow microstructure, Observation guidelines, </a:t>
            </a:r>
            <a:endParaRPr lang="en-US" sz="1600" dirty="0" smtClean="0"/>
          </a:p>
          <a:p>
            <a:r>
              <a:rPr lang="en-US" sz="1600" u="sng" dirty="0" smtClean="0"/>
              <a:t>Glossary</a:t>
            </a:r>
            <a:endParaRPr lang="en-US" sz="1600" u="sng" dirty="0"/>
          </a:p>
          <a:p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7468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GCW, Best Practices Team, Boulder, CO, Dec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0E081-8495-3A42-A285-1F11916F25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09600"/>
            <a:ext cx="8707833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rgbClr val="0000FF"/>
                </a:solidFill>
              </a:rPr>
              <a:t>Glaciers, Ice Caps and Ice Sheets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sz="1600" b="1" dirty="0"/>
          </a:p>
          <a:p>
            <a:r>
              <a:rPr lang="en-US" sz="1600" b="1" i="1" dirty="0" smtClean="0"/>
              <a:t>UNESCO 1970</a:t>
            </a:r>
          </a:p>
          <a:p>
            <a:r>
              <a:rPr lang="en-US" sz="1600" b="1" i="1" dirty="0" smtClean="0"/>
              <a:t>a </a:t>
            </a:r>
            <a:r>
              <a:rPr lang="en-US" sz="1600" b="1" i="1" dirty="0"/>
              <a:t>guide for compilation and assemblage of data on glaciers and perennial snow and </a:t>
            </a:r>
            <a:r>
              <a:rPr lang="en-US" sz="1600" b="1" i="1" dirty="0" smtClean="0"/>
              <a:t>ice</a:t>
            </a:r>
            <a:endParaRPr lang="en-US" sz="1600" b="1" i="1" dirty="0"/>
          </a:p>
          <a:p>
            <a:r>
              <a:rPr lang="en-US" sz="1600" dirty="0"/>
              <a:t>Contribution to the International Hydrological Decade 1965-1974.</a:t>
            </a:r>
          </a:p>
          <a:p>
            <a:r>
              <a:rPr lang="en-US" sz="1600" dirty="0"/>
              <a:t>Includes guidelines on the listing of key data on glaciers and their classification. </a:t>
            </a:r>
            <a:endParaRPr lang="en-US" sz="1600" dirty="0" smtClean="0"/>
          </a:p>
          <a:p>
            <a:r>
              <a:rPr lang="en-US" sz="1600" dirty="0" smtClean="0"/>
              <a:t>Includes </a:t>
            </a:r>
            <a:r>
              <a:rPr lang="en-US" sz="1600" dirty="0"/>
              <a:t>terminology. Ice beneath the surface (permafrost) is also covered.</a:t>
            </a:r>
          </a:p>
          <a:p>
            <a:endParaRPr lang="en-US" sz="1600" dirty="0"/>
          </a:p>
          <a:p>
            <a:r>
              <a:rPr lang="is-IS" sz="1600" b="1" i="1" dirty="0" smtClean="0">
                <a:latin typeface="Arial" pitchFamily="34" charset="0"/>
                <a:cs typeface="Arial" pitchFamily="34" charset="0"/>
              </a:rPr>
              <a:t>Ø</a:t>
            </a:r>
            <a:r>
              <a:rPr lang="en-US" sz="1600" b="1" i="1" dirty="0" err="1" smtClean="0"/>
              <a:t>strem</a:t>
            </a:r>
            <a:r>
              <a:rPr lang="en-US" sz="1600" b="1" i="1" dirty="0" smtClean="0"/>
              <a:t> </a:t>
            </a:r>
            <a:r>
              <a:rPr lang="en-US" sz="1600" b="1" i="1" dirty="0"/>
              <a:t>and </a:t>
            </a:r>
            <a:r>
              <a:rPr lang="en-US" sz="1600" b="1" i="1" dirty="0" err="1"/>
              <a:t>Brugman</a:t>
            </a:r>
            <a:r>
              <a:rPr lang="en-US" sz="1600" b="1" i="1" dirty="0"/>
              <a:t>: Glacier Mass Balance Measurements 1991</a:t>
            </a:r>
          </a:p>
          <a:p>
            <a:r>
              <a:rPr lang="en-US" sz="1600" dirty="0"/>
              <a:t>A thorough manual for mass balance measurements, covering: </a:t>
            </a:r>
            <a:endParaRPr lang="en-US" sz="1600" dirty="0" smtClean="0"/>
          </a:p>
          <a:p>
            <a:r>
              <a:rPr lang="en-US" sz="1600" dirty="0" smtClean="0"/>
              <a:t>Accumulation </a:t>
            </a:r>
            <a:r>
              <a:rPr lang="en-US" sz="1600" dirty="0"/>
              <a:t>measurement methods, stake measurements of ablation, meteorological </a:t>
            </a:r>
            <a:endParaRPr lang="en-US" sz="1600" dirty="0" smtClean="0"/>
          </a:p>
          <a:p>
            <a:r>
              <a:rPr lang="en-US" sz="1600" dirty="0" smtClean="0"/>
              <a:t>observations</a:t>
            </a:r>
            <a:r>
              <a:rPr lang="en-US" sz="1600" dirty="0"/>
              <a:t>, water discharge measurements, measurements of suspended load, </a:t>
            </a:r>
            <a:endParaRPr lang="en-US" sz="1600" dirty="0" smtClean="0"/>
          </a:p>
          <a:p>
            <a:r>
              <a:rPr lang="en-US" sz="1600" dirty="0" smtClean="0"/>
              <a:t>surveying </a:t>
            </a:r>
            <a:r>
              <a:rPr lang="en-US" sz="1600" dirty="0"/>
              <a:t>techniques, data reduction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Appendices </a:t>
            </a:r>
            <a:r>
              <a:rPr lang="en-US" sz="1600" dirty="0"/>
              <a:t>on: Terms and definitions, remote sensing and other issues.</a:t>
            </a:r>
          </a:p>
          <a:p>
            <a:endParaRPr lang="en-US" sz="1600" dirty="0"/>
          </a:p>
          <a:p>
            <a:r>
              <a:rPr lang="en-US" sz="1600" b="1" i="1" dirty="0"/>
              <a:t>UNESCO 2003 - A Manual for Monitoring the Mass Balance of Mountain Glaciers</a:t>
            </a:r>
          </a:p>
          <a:p>
            <a:r>
              <a:rPr lang="is-IS" sz="1600" b="1" dirty="0" smtClean="0"/>
              <a:t>Kaser et al.</a:t>
            </a:r>
            <a:endParaRPr lang="en-US" sz="1600" b="1" dirty="0" smtClean="0"/>
          </a:p>
          <a:p>
            <a:r>
              <a:rPr lang="en-US" sz="1600" dirty="0" smtClean="0"/>
              <a:t>A </a:t>
            </a:r>
            <a:r>
              <a:rPr lang="en-US" sz="1600" dirty="0"/>
              <a:t>comprehensive manual that includes more theoretical treatment than </a:t>
            </a:r>
            <a:r>
              <a:rPr lang="is-IS" sz="1600" dirty="0" smtClean="0"/>
              <a:t>Ø</a:t>
            </a:r>
            <a:r>
              <a:rPr lang="en-US" sz="1600" dirty="0" err="1" smtClean="0"/>
              <a:t>strem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endParaRPr lang="en-US" sz="1600" dirty="0" smtClean="0"/>
          </a:p>
          <a:p>
            <a:r>
              <a:rPr lang="en-US" sz="1600" dirty="0" err="1" smtClean="0"/>
              <a:t>Brugman</a:t>
            </a:r>
            <a:r>
              <a:rPr lang="en-US" sz="1600" dirty="0" smtClean="0"/>
              <a:t> </a:t>
            </a:r>
            <a:r>
              <a:rPr lang="en-US" sz="1600" dirty="0"/>
              <a:t>(1991). Special attention is given to the characteristics of glaciers at low latitudes.</a:t>
            </a:r>
          </a:p>
          <a:p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485763102"/>
      </p:ext>
    </p:extLst>
  </p:cSld>
  <p:clrMapOvr>
    <a:masterClrMapping/>
  </p:clrMapOvr>
</p:sld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469</TotalTime>
  <Words>1269</Words>
  <Application>Microsoft Office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WMO_Powerpoint_template_en</vt:lpstr>
      <vt:lpstr>Closing slide</vt:lpstr>
      <vt:lpstr>Review of available and propose GCW agreed practices</vt:lpstr>
      <vt:lpstr>From the CryoNet Primer:</vt:lpstr>
      <vt:lpstr>First steps: Precise requirements for CryoNet stations</vt:lpstr>
      <vt:lpstr>First steps: Precise requirements for CryoNet stations</vt:lpstr>
      <vt:lpstr>Collaborate with others</vt:lpstr>
      <vt:lpstr>Current list of available ‘Manuals’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Raymond</dc:creator>
  <cp:lastModifiedBy>Kerfisnotandi</cp:lastModifiedBy>
  <cp:revision>43</cp:revision>
  <dcterms:created xsi:type="dcterms:W3CDTF">2015-05-11T13:34:10Z</dcterms:created>
  <dcterms:modified xsi:type="dcterms:W3CDTF">2015-12-08T17:00:34Z</dcterms:modified>
</cp:coreProperties>
</file>