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351" r:id="rId3"/>
    <p:sldId id="350" r:id="rId4"/>
    <p:sldId id="346" r:id="rId5"/>
    <p:sldId id="356" r:id="rId6"/>
    <p:sldId id="357" r:id="rId7"/>
    <p:sldId id="355" r:id="rId8"/>
    <p:sldId id="347" r:id="rId9"/>
    <p:sldId id="353" r:id="rId10"/>
    <p:sldId id="361" r:id="rId11"/>
    <p:sldId id="358" r:id="rId12"/>
    <p:sldId id="348" r:id="rId13"/>
    <p:sldId id="359" r:id="rId14"/>
    <p:sldId id="362" r:id="rId15"/>
    <p:sldId id="352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63" autoAdjust="0"/>
    <p:restoredTop sz="86387" autoAdjust="0"/>
  </p:normalViewPr>
  <p:slideViewPr>
    <p:cSldViewPr snapToGrid="0" snapToObjects="1">
      <p:cViewPr varScale="1">
        <p:scale>
          <a:sx n="110" d="100"/>
          <a:sy n="110" d="100"/>
        </p:scale>
        <p:origin x="3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41F90-EEB3-46BB-BBBB-3895ED85F577}" type="datetimeFigureOut">
              <a:rPr lang="de-DE" smtClean="0"/>
              <a:t>07.12.2015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22EF-411D-442B-872C-1C6252A7C4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19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65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49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56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3" descr="ZAMG PP_FOLIE1_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7650" y="377826"/>
            <a:ext cx="7038975" cy="71755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de-DE" sz="2200" kern="1200" dirty="0">
                <a:solidFill>
                  <a:schemeClr val="bg1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058150" y="1450976"/>
            <a:ext cx="923925" cy="215900"/>
          </a:xfrm>
          <a:prstGeom prst="rect">
            <a:avLst/>
          </a:prstGeom>
        </p:spPr>
        <p:txBody>
          <a:bodyPr/>
          <a:lstStyle>
            <a:lvl1pPr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algn="r"/>
            <a:fld id="{9529054D-C64E-4133-A122-DAFB0FDD6754}" type="datetime1">
              <a:rPr lang="de-DE" smtClean="0"/>
              <a:t>07.12.2015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58150" y="1257300"/>
            <a:ext cx="923925" cy="193676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defRPr lang="de-DE" sz="10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8150" y="1666877"/>
            <a:ext cx="923925" cy="228598"/>
          </a:xfrm>
          <a:prstGeom prst="rect">
            <a:avLst/>
          </a:prstGeom>
        </p:spPr>
        <p:txBody>
          <a:bodyPr/>
          <a:lstStyle>
            <a:lvl1pPr marL="0" algn="r" defTabSz="457200" rtl="0" eaLnBrk="1" latinLnBrk="0" hangingPunct="1"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r>
              <a:rPr lang="de-DE" dirty="0" smtClean="0"/>
              <a:t>Folie </a:t>
            </a:r>
            <a:fld id="{6535AE78-FD87-2040-A917-FBB53FA971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47650" y="1181101"/>
            <a:ext cx="7629525" cy="544830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de-DE" sz="18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12" name="Grafik 11" descr="C:\Users\Schoener\AppData\Local\Microsoft\Windows\Temporary Internet Files\Content.Word\gcw_logo_lg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48" y="134505"/>
            <a:ext cx="1417955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6" t="-2565" r="-16426" b="-2565"/>
          <a:stretch>
            <a:fillRect/>
          </a:stretch>
        </p:blipFill>
        <p:spPr bwMode="auto">
          <a:xfrm>
            <a:off x="7772353" y="5778620"/>
            <a:ext cx="1238750" cy="106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62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 descr="ZAMG PP_FOLIE2_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47650" y="377826"/>
            <a:ext cx="7038975" cy="71755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de-DE" sz="2200" kern="1200" dirty="0">
                <a:solidFill>
                  <a:schemeClr val="bg1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47650" y="1095376"/>
            <a:ext cx="7038976" cy="49529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lang="de-DE" sz="18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8058150" y="1450976"/>
            <a:ext cx="923925" cy="215900"/>
          </a:xfrm>
          <a:prstGeom prst="rect">
            <a:avLst/>
          </a:prstGeom>
        </p:spPr>
        <p:txBody>
          <a:bodyPr/>
          <a:lstStyle>
            <a:lvl1pPr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algn="r"/>
            <a:fld id="{77C2F5E7-1F0E-42CA-82EB-B8778F126E0B}" type="datetime1">
              <a:rPr lang="de-DE" smtClean="0"/>
              <a:t>07.12.2015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58150" y="1257300"/>
            <a:ext cx="923925" cy="193676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defRPr lang="de-DE" sz="10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8150" y="1666877"/>
            <a:ext cx="923925" cy="228598"/>
          </a:xfrm>
          <a:prstGeom prst="rect">
            <a:avLst/>
          </a:prstGeom>
        </p:spPr>
        <p:txBody>
          <a:bodyPr/>
          <a:lstStyle>
            <a:lvl1pPr marL="0" algn="r" defTabSz="457200" rtl="0" eaLnBrk="1" latinLnBrk="0" hangingPunct="1"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r>
              <a:rPr lang="de-DE" dirty="0" smtClean="0"/>
              <a:t>Folie </a:t>
            </a:r>
            <a:fld id="{6535AE78-FD87-2040-A917-FBB53FA971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47650" y="1666877"/>
            <a:ext cx="7629525" cy="4952998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de-DE" sz="18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15" name="Grafik 14" descr="C:\Users\Schoener\AppData\Local\Microsoft\Windows\Temporary Internet Files\Content.Word\gcw_logo_lg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20" y="119992"/>
            <a:ext cx="1417955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6" t="-2565" r="-16426" b="-2565"/>
          <a:stretch>
            <a:fillRect/>
          </a:stretch>
        </p:blipFill>
        <p:spPr bwMode="auto">
          <a:xfrm>
            <a:off x="7772353" y="5778620"/>
            <a:ext cx="1238750" cy="106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9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457200" y="1828800"/>
            <a:ext cx="3467100" cy="4343400"/>
          </a:xfrm>
        </p:spPr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076700" y="1828800"/>
            <a:ext cx="3467100" cy="4343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2400" y="381000"/>
            <a:ext cx="114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21E892-BC8E-410F-9A9F-B9482BD0CF69}" type="datetime1">
              <a:rPr lang="de-DE" altLang="en-US" sz="1400" smtClean="0">
                <a:latin typeface="Times" pitchFamily="18" charset="0"/>
              </a:rPr>
              <a:t>07.12.2015</a:t>
            </a:fld>
            <a:endParaRPr lang="de-DE" altLang="en-US" sz="1400">
              <a:latin typeface="Times" pitchFamily="18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2400" y="152400"/>
            <a:ext cx="1828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 sz="1400">
              <a:latin typeface="Times" pitchFamily="18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52400" y="6096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Folie </a:t>
            </a:r>
            <a:fld id="{9F9A62C0-9676-4C16-BA01-B1EDE4133719}" type="slidenum">
              <a:rPr lang="de-DE" altLang="en-US"/>
              <a:pPr/>
              <a:t>‹Nr.›</a:t>
            </a:fld>
            <a:endParaRPr lang="de-DE" altLang="en-US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8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" descr="ZAMG PP_TITEL_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7651" y="2409824"/>
            <a:ext cx="6838950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7650" y="3248025"/>
            <a:ext cx="6838950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0" y="3962400"/>
            <a:ext cx="9144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89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</p:sldLayoutIdLst>
  <p:hf sldNum="0" hdr="0" ftr="0" dt="0"/>
  <p:txStyles>
    <p:titleStyle>
      <a:lvl1pPr marL="0" algn="l" defTabSz="457200" rtl="0" eaLnBrk="1" latinLnBrk="0" hangingPunct="1">
        <a:spcBef>
          <a:spcPct val="0"/>
        </a:spcBef>
        <a:buNone/>
        <a:defRPr lang="de-DE" sz="2800" kern="1200" dirty="0">
          <a:solidFill>
            <a:schemeClr val="bg1"/>
          </a:solidFill>
          <a:latin typeface="Unit-Light"/>
          <a:ea typeface="+mn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ct val="150000"/>
        </a:lnSpc>
        <a:spcBef>
          <a:spcPct val="20000"/>
        </a:spcBef>
        <a:buFont typeface="Arial"/>
        <a:buNone/>
        <a:defRPr lang="de-DE" sz="2400" kern="1200" baseline="0" dirty="0">
          <a:solidFill>
            <a:srgbClr val="3C3C3B"/>
          </a:solidFill>
          <a:latin typeface="Unit-LightItalicTF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126514" y="2278742"/>
            <a:ext cx="2365829" cy="1155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7651" y="2398734"/>
            <a:ext cx="6753223" cy="166687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sz="3600" dirty="0" err="1" smtClean="0"/>
              <a:t>CryoNet</a:t>
            </a:r>
            <a:r>
              <a:rPr lang="de-AT" sz="3600" dirty="0" smtClean="0"/>
              <a:t> Team Meeting - Boulder</a:t>
            </a:r>
            <a:r>
              <a:rPr lang="de-AT" sz="4000" dirty="0" smtClean="0"/>
              <a:t/>
            </a:r>
            <a:br>
              <a:rPr lang="de-AT" sz="4000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>
                <a:solidFill>
                  <a:srgbClr val="FF0000"/>
                </a:solidFill>
              </a:rPr>
              <a:t>Introduction</a:t>
            </a:r>
            <a:r>
              <a:rPr lang="de-AT" dirty="0" smtClean="0">
                <a:solidFill>
                  <a:srgbClr val="FF0000"/>
                </a:solidFill>
              </a:rPr>
              <a:t>/</a:t>
            </a:r>
            <a:r>
              <a:rPr lang="de-AT" sz="2400" dirty="0" err="1" smtClean="0">
                <a:solidFill>
                  <a:srgbClr val="FF0000"/>
                </a:solidFill>
              </a:rPr>
              <a:t>Expectations</a:t>
            </a:r>
            <a:r>
              <a:rPr lang="de-AT" sz="2400" dirty="0" smtClean="0">
                <a:solidFill>
                  <a:srgbClr val="FF0000"/>
                </a:solidFill>
              </a:rPr>
              <a:t> 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endParaRPr lang="de-DE" dirty="0"/>
          </a:p>
        </p:txBody>
      </p:sp>
      <p:pic>
        <p:nvPicPr>
          <p:cNvPr id="5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6" t="-2565" r="-16426" b="-2565"/>
          <a:stretch>
            <a:fillRect/>
          </a:stretch>
        </p:blipFill>
        <p:spPr bwMode="auto">
          <a:xfrm>
            <a:off x="6589486" y="4536211"/>
            <a:ext cx="2249714" cy="1941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552450" y="4488099"/>
            <a:ext cx="5419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Wolfgang </a:t>
            </a:r>
            <a:r>
              <a:rPr lang="de-AT" dirty="0" smtClean="0"/>
              <a:t>Schöner</a:t>
            </a:r>
            <a:endParaRPr lang="de-AT" dirty="0"/>
          </a:p>
          <a:p>
            <a:endParaRPr lang="de-AT" dirty="0" smtClean="0"/>
          </a:p>
          <a:p>
            <a:r>
              <a:rPr lang="de-AT" sz="1400" dirty="0" smtClean="0"/>
              <a:t>University </a:t>
            </a:r>
            <a:r>
              <a:rPr lang="de-AT" sz="1400" dirty="0" err="1" smtClean="0"/>
              <a:t>of</a:t>
            </a:r>
            <a:r>
              <a:rPr lang="de-AT" sz="1400" dirty="0" smtClean="0"/>
              <a:t> Graz, Department </a:t>
            </a:r>
            <a:r>
              <a:rPr lang="de-AT" sz="1400" dirty="0" err="1" smtClean="0"/>
              <a:t>of</a:t>
            </a:r>
            <a:r>
              <a:rPr lang="de-AT" sz="1400" dirty="0" smtClean="0"/>
              <a:t> </a:t>
            </a:r>
            <a:r>
              <a:rPr lang="de-AT" sz="1400" dirty="0" err="1" smtClean="0"/>
              <a:t>Geography</a:t>
            </a:r>
            <a:r>
              <a:rPr lang="de-AT" sz="1400" dirty="0" smtClean="0"/>
              <a:t> </a:t>
            </a:r>
            <a:r>
              <a:rPr lang="de-AT" sz="1400" dirty="0" err="1" smtClean="0"/>
              <a:t>and</a:t>
            </a:r>
            <a:r>
              <a:rPr lang="de-AT" sz="1400" dirty="0" smtClean="0"/>
              <a:t> Regional Research, Graz, Austria</a:t>
            </a:r>
            <a:endParaRPr lang="de-AT" sz="1400" dirty="0"/>
          </a:p>
        </p:txBody>
      </p:sp>
      <p:pic>
        <p:nvPicPr>
          <p:cNvPr id="8" name="Picture 2" descr="D:\FOTOARCHIV\LNF2009\DIASHOW_1024\DIASHOW_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88" y="-14514"/>
            <a:ext cx="3608377" cy="23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1" descr="Schober-9.jpg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13" y="-14514"/>
            <a:ext cx="3722217" cy="23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FOTOARCHIV\LNF2009\DIASHOW_1024\DIASHOW_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51" y="-14514"/>
            <a:ext cx="3185867" cy="23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C:\Users\Schoener\AppData\Local\Microsoft\Windows\Temporary Internet Files\Content.Word\gcw_logo_l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1" y="2398734"/>
            <a:ext cx="141795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9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CryoNet</a:t>
            </a:r>
            <a:r>
              <a:rPr lang="de-AT" dirty="0"/>
              <a:t> </a:t>
            </a:r>
            <a:r>
              <a:rPr lang="de-AT" dirty="0" err="1"/>
              <a:t>stations</a:t>
            </a:r>
            <a:r>
              <a:rPr lang="de-AT" dirty="0"/>
              <a:t> – </a:t>
            </a:r>
            <a:r>
              <a:rPr lang="de-AT" dirty="0" err="1"/>
              <a:t>sites</a:t>
            </a:r>
            <a:r>
              <a:rPr lang="de-AT" dirty="0"/>
              <a:t> </a:t>
            </a:r>
            <a:r>
              <a:rPr lang="de-AT" dirty="0" smtClean="0"/>
              <a:t>min. </a:t>
            </a:r>
            <a:r>
              <a:rPr lang="de-AT" dirty="0" err="1" smtClean="0"/>
              <a:t>requirements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722811" y="1262741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u="sng" dirty="0" smtClean="0"/>
              <a:t>Information </a:t>
            </a:r>
            <a:r>
              <a:rPr lang="de-AT" u="sng" dirty="0" err="1" smtClean="0"/>
              <a:t>from</a:t>
            </a:r>
            <a:r>
              <a:rPr lang="de-AT" u="sng" dirty="0" smtClean="0"/>
              <a:t> Etienne </a:t>
            </a:r>
            <a:r>
              <a:rPr lang="de-AT" u="sng" dirty="0" err="1" smtClean="0"/>
              <a:t>Ch</a:t>
            </a:r>
            <a:r>
              <a:rPr lang="de-AT" u="sng" dirty="0" smtClean="0"/>
              <a:t>. </a:t>
            </a:r>
            <a:r>
              <a:rPr lang="de-AT" u="sng" dirty="0" err="1" smtClean="0"/>
              <a:t>concerning</a:t>
            </a:r>
            <a:r>
              <a:rPr lang="de-AT" u="sng" dirty="0" smtClean="0"/>
              <a:t> </a:t>
            </a:r>
            <a:r>
              <a:rPr lang="de-AT" b="1" u="sng" dirty="0" smtClean="0"/>
              <a:t>OSCAR/Surface</a:t>
            </a:r>
            <a:r>
              <a:rPr lang="de-AT" dirty="0" smtClean="0"/>
              <a:t>:</a:t>
            </a:r>
          </a:p>
          <a:p>
            <a:r>
              <a:rPr lang="en-US" dirty="0"/>
              <a:t>You probably also know that the surface-based capabilities part of OSCAR (OSCAR/Surface) will be operationally implemented on 1 March 2016, starting essentially with the integration of the WMO No. 9 Volume A (typically the GOS stations metadata) into OSCAR. </a:t>
            </a:r>
          </a:p>
          <a:p>
            <a:endParaRPr lang="en-US" dirty="0"/>
          </a:p>
          <a:p>
            <a:r>
              <a:rPr lang="en-US" dirty="0"/>
              <a:t>OSCAR/Surface is compliant with the WIGOS metadata standard approved by Cg-17 as part of the WIGOS Manual (doc 2.7.2 of your meeting), and is meant to become the official WMO repository of such metadata. </a:t>
            </a:r>
          </a:p>
          <a:p>
            <a:endParaRPr lang="en-US" dirty="0"/>
          </a:p>
          <a:p>
            <a:r>
              <a:rPr lang="en-US" dirty="0"/>
              <a:t>So having </a:t>
            </a:r>
            <a:r>
              <a:rPr lang="en-US" dirty="0" err="1"/>
              <a:t>Cryonet</a:t>
            </a:r>
            <a:r>
              <a:rPr lang="en-US" dirty="0"/>
              <a:t> </a:t>
            </a:r>
            <a:r>
              <a:rPr lang="en-US" dirty="0" err="1"/>
              <a:t>sites&amp;stations</a:t>
            </a:r>
            <a:r>
              <a:rPr lang="en-US" dirty="0"/>
              <a:t> metadata in OSCAR/Surface is a requirement, and if not already in the agenda, I suggest that you have a discussion about it at your meeting in Boulder. I particularly suggest that you discuss practical options such as </a:t>
            </a:r>
            <a:r>
              <a:rPr lang="en-US" b="1" dirty="0"/>
              <a:t>(a) building a separate GCW database which will feed WIGOS metadata automatically into OSCAR/Surface through machine to machine interface, or (b) using OSCAR/Surface directly for manually inserting the </a:t>
            </a:r>
            <a:r>
              <a:rPr lang="en-US" b="1" dirty="0" err="1"/>
              <a:t>Cryonet</a:t>
            </a:r>
            <a:r>
              <a:rPr lang="en-US" b="1" dirty="0"/>
              <a:t> metadata in OSCAR/Surface using its web interface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Minimum </a:t>
            </a:r>
            <a:r>
              <a:rPr lang="de-AT" dirty="0" err="1" smtClean="0"/>
              <a:t>program</a:t>
            </a:r>
            <a:r>
              <a:rPr lang="de-AT" dirty="0" smtClean="0"/>
              <a:t> at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r>
              <a:rPr lang="de-AT" dirty="0" smtClean="0"/>
              <a:t> - </a:t>
            </a:r>
            <a:r>
              <a:rPr lang="de-AT" smtClean="0"/>
              <a:t>sites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" y="1291520"/>
            <a:ext cx="7051321" cy="5196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Pfeil nach rechts 4"/>
          <p:cNvSpPr/>
          <p:nvPr/>
        </p:nvSpPr>
        <p:spPr>
          <a:xfrm>
            <a:off x="1611086" y="6075207"/>
            <a:ext cx="1576251" cy="666206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3187337" y="6139543"/>
            <a:ext cx="3317966" cy="49638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Dokuments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discuss</a:t>
            </a:r>
            <a:r>
              <a:rPr lang="de-AT" dirty="0" smtClean="0"/>
              <a:t>!!!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49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Initial </a:t>
            </a:r>
            <a:r>
              <a:rPr lang="de-AT" dirty="0" err="1" smtClean="0"/>
              <a:t>list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r>
              <a:rPr lang="de-AT" dirty="0" smtClean="0"/>
              <a:t> and </a:t>
            </a:r>
            <a:r>
              <a:rPr lang="de-AT" dirty="0" err="1" smtClean="0"/>
              <a:t>sites</a:t>
            </a:r>
            <a:r>
              <a:rPr lang="de-AT" dirty="0" smtClean="0"/>
              <a:t>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err="1" smtClean="0"/>
              <a:t>for</a:t>
            </a:r>
            <a:r>
              <a:rPr lang="de-AT" sz="1800" dirty="0" smtClean="0"/>
              <a:t> </a:t>
            </a:r>
            <a:r>
              <a:rPr lang="de-AT" sz="1800" dirty="0" err="1" smtClean="0"/>
              <a:t>pre</a:t>
            </a:r>
            <a:r>
              <a:rPr lang="de-AT" sz="1800" dirty="0" smtClean="0"/>
              <a:t>-operational </a:t>
            </a:r>
            <a:r>
              <a:rPr lang="de-AT" sz="1800" dirty="0" err="1" smtClean="0"/>
              <a:t>testing</a:t>
            </a:r>
            <a:endParaRPr lang="de-AT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247650" y="6277970"/>
            <a:ext cx="3614666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www.globalcryospherewatch.org</a:t>
            </a:r>
            <a:endParaRPr lang="de-AT" b="1" dirty="0"/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25905" y="1235302"/>
            <a:ext cx="5760720" cy="5424805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1854926" y="818606"/>
            <a:ext cx="5310549" cy="613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Cooperation</a:t>
            </a:r>
            <a:r>
              <a:rPr lang="de-AT" dirty="0" smtClean="0"/>
              <a:t> and </a:t>
            </a:r>
            <a:r>
              <a:rPr lang="de-AT" dirty="0" err="1" smtClean="0"/>
              <a:t>added</a:t>
            </a:r>
            <a:r>
              <a:rPr lang="de-AT" dirty="0" smtClean="0"/>
              <a:t> </a:t>
            </a:r>
            <a:r>
              <a:rPr lang="de-AT" dirty="0" err="1" smtClean="0"/>
              <a:t>value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other</a:t>
            </a:r>
            <a:r>
              <a:rPr lang="de-AT" dirty="0" smtClean="0"/>
              <a:t> </a:t>
            </a:r>
            <a:r>
              <a:rPr lang="de-AT" dirty="0" err="1" smtClean="0"/>
              <a:t>activities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409303" y="1541417"/>
            <a:ext cx="8168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 smtClean="0"/>
              <a:t>harmosnow</a:t>
            </a:r>
            <a:r>
              <a:rPr lang="de-AT" dirty="0" smtClean="0"/>
              <a:t>: </a:t>
            </a:r>
            <a:r>
              <a:rPr lang="en-US" dirty="0" smtClean="0"/>
              <a:t>A </a:t>
            </a:r>
            <a:r>
              <a:rPr lang="en-US" dirty="0"/>
              <a:t>European network for </a:t>
            </a:r>
            <a:r>
              <a:rPr lang="en-US" dirty="0" smtClean="0"/>
              <a:t>a harmonized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monitoring of snow for the benefit of </a:t>
            </a:r>
            <a:r>
              <a:rPr lang="en-US" dirty="0" smtClean="0"/>
              <a:t>climate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change </a:t>
            </a:r>
            <a:r>
              <a:rPr lang="en-US" dirty="0" smtClean="0"/>
              <a:t>scenarios, hydrology </a:t>
            </a:r>
            <a:r>
              <a:rPr lang="en-US" dirty="0"/>
              <a:t>and numerical weather prediction</a:t>
            </a:r>
            <a:endParaRPr lang="de-AT" dirty="0" smtClean="0"/>
          </a:p>
          <a:p>
            <a:endParaRPr lang="de-AT" dirty="0"/>
          </a:p>
          <a:p>
            <a:r>
              <a:rPr lang="de-AT" dirty="0" smtClean="0"/>
              <a:t>IASC: </a:t>
            </a:r>
            <a:r>
              <a:rPr lang="de-AT" dirty="0" err="1" smtClean="0"/>
              <a:t>call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cross-cutting</a:t>
            </a:r>
            <a:r>
              <a:rPr lang="de-AT" dirty="0" smtClean="0"/>
              <a:t> </a:t>
            </a:r>
            <a:r>
              <a:rPr lang="de-AT" dirty="0" err="1" smtClean="0"/>
              <a:t>issues</a:t>
            </a:r>
            <a:r>
              <a:rPr lang="de-AT" dirty="0" smtClean="0"/>
              <a:t>:  </a:t>
            </a:r>
            <a:r>
              <a:rPr lang="de-AT" dirty="0" err="1" smtClean="0"/>
              <a:t>snow</a:t>
            </a:r>
            <a:r>
              <a:rPr lang="de-AT" dirty="0" smtClean="0"/>
              <a:t> </a:t>
            </a:r>
            <a:r>
              <a:rPr lang="de-AT" dirty="0" smtClean="0"/>
              <a:t>initiative</a:t>
            </a:r>
          </a:p>
          <a:p>
            <a:r>
              <a:rPr lang="en-US" dirty="0"/>
              <a:t>"Cutting barriers in snow knowledge“, </a:t>
            </a:r>
            <a:endParaRPr lang="en-US" dirty="0" smtClean="0"/>
          </a:p>
          <a:p>
            <a:r>
              <a:rPr lang="en-US" dirty="0" smtClean="0"/>
              <a:t>led </a:t>
            </a:r>
            <a:r>
              <a:rPr lang="en-US" dirty="0"/>
              <a:t>by Martin Schneebeli</a:t>
            </a:r>
            <a:endParaRPr lang="de-AT" dirty="0" smtClean="0"/>
          </a:p>
          <a:p>
            <a:r>
              <a:rPr lang="de-AT" dirty="0" smtClean="0"/>
              <a:t>(ASSW </a:t>
            </a:r>
            <a:r>
              <a:rPr lang="de-AT" dirty="0" smtClean="0"/>
              <a:t>2015 </a:t>
            </a:r>
            <a:r>
              <a:rPr lang="de-AT" dirty="0" smtClean="0"/>
              <a:t>GCW </a:t>
            </a:r>
            <a:r>
              <a:rPr lang="de-AT" dirty="0" err="1" smtClean="0"/>
              <a:t>presentation</a:t>
            </a:r>
            <a:r>
              <a:rPr lang="de-AT" dirty="0" smtClean="0"/>
              <a:t>)</a:t>
            </a:r>
            <a:endParaRPr lang="de-AT" dirty="0" smtClean="0"/>
          </a:p>
          <a:p>
            <a:endParaRPr lang="de-AT" dirty="0"/>
          </a:p>
          <a:p>
            <a:r>
              <a:rPr lang="en-US" dirty="0"/>
              <a:t>JPI CLIMATE WORKSHOP ON</a:t>
            </a:r>
          </a:p>
          <a:p>
            <a:r>
              <a:rPr lang="en-US" dirty="0"/>
              <a:t>EUROPEAN LONG TERM OBSERVATION NETWORKS</a:t>
            </a:r>
          </a:p>
          <a:p>
            <a:r>
              <a:rPr lang="en-US" dirty="0"/>
              <a:t>9-10 November </a:t>
            </a:r>
            <a:r>
              <a:rPr lang="en-US" dirty="0" smtClean="0"/>
              <a:t>2015, PARIS</a:t>
            </a:r>
          </a:p>
          <a:p>
            <a:r>
              <a:rPr lang="en-US" dirty="0" smtClean="0"/>
              <a:t>(GCW-presentation)</a:t>
            </a:r>
            <a:endParaRPr lang="de-AT" dirty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08" y="5377217"/>
            <a:ext cx="3701629" cy="66402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237" y="2645500"/>
            <a:ext cx="886344" cy="12929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164" y="1448710"/>
            <a:ext cx="3067896" cy="6394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409" y="4189067"/>
            <a:ext cx="1918160" cy="81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Cooperation</a:t>
            </a:r>
            <a:r>
              <a:rPr lang="de-AT" dirty="0" smtClean="0"/>
              <a:t> and </a:t>
            </a:r>
            <a:r>
              <a:rPr lang="de-AT" dirty="0" err="1" smtClean="0"/>
              <a:t>added</a:t>
            </a:r>
            <a:r>
              <a:rPr lang="de-AT" dirty="0" smtClean="0"/>
              <a:t> </a:t>
            </a:r>
            <a:r>
              <a:rPr lang="de-AT" dirty="0" err="1" smtClean="0"/>
              <a:t>value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other</a:t>
            </a:r>
            <a:r>
              <a:rPr lang="de-AT" dirty="0" smtClean="0"/>
              <a:t> </a:t>
            </a:r>
            <a:r>
              <a:rPr lang="de-AT" dirty="0" err="1" smtClean="0"/>
              <a:t>activities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635726" y="1907177"/>
            <a:ext cx="785513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INARCH (</a:t>
            </a:r>
            <a:r>
              <a:rPr lang="en-US" dirty="0" smtClean="0"/>
              <a:t>International </a:t>
            </a:r>
            <a:r>
              <a:rPr lang="en-US" dirty="0"/>
              <a:t>Network for Alpine Research Hydrology</a:t>
            </a:r>
            <a:r>
              <a:rPr lang="de-AT" dirty="0" smtClean="0"/>
              <a:t>) </a:t>
            </a:r>
          </a:p>
          <a:p>
            <a:r>
              <a:rPr lang="de-AT" dirty="0" smtClean="0"/>
              <a:t>GCW-INARCH </a:t>
            </a:r>
            <a:r>
              <a:rPr lang="de-AT" dirty="0" err="1" smtClean="0"/>
              <a:t>cooperation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discussed</a:t>
            </a:r>
            <a:r>
              <a:rPr lang="de-AT" dirty="0"/>
              <a:t>  -----&gt;   John Pomeroy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sz="2800" b="1" dirty="0" smtClean="0">
                <a:sym typeface="Wingdings" panose="05000000000000000000" pitchFamily="2" charset="2"/>
              </a:rPr>
              <a:t> </a:t>
            </a:r>
            <a:r>
              <a:rPr lang="de-AT" sz="2800" b="1" dirty="0" err="1" smtClean="0"/>
              <a:t>Barry‘s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list</a:t>
            </a:r>
            <a:r>
              <a:rPr lang="de-AT" sz="2800" b="1" dirty="0" smtClean="0"/>
              <a:t>!!!  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18238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Picture 4" descr="cryosphere_circl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01" y="1675447"/>
            <a:ext cx="3733399" cy="399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2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meetings</a:t>
            </a:r>
            <a:r>
              <a:rPr lang="de-AT" dirty="0" smtClean="0"/>
              <a:t> so </a:t>
            </a:r>
            <a:r>
              <a:rPr lang="de-AT" dirty="0" err="1" smtClean="0"/>
              <a:t>far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7650" y="1242064"/>
            <a:ext cx="7629525" cy="5448300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000" dirty="0" smtClean="0"/>
              <a:t>1st </a:t>
            </a:r>
            <a:r>
              <a:rPr lang="de-AT" sz="2000" dirty="0" err="1" smtClean="0"/>
              <a:t>CryoNet</a:t>
            </a:r>
            <a:r>
              <a:rPr lang="de-AT" sz="2000" dirty="0" smtClean="0"/>
              <a:t> WS (Nov. 2012, Vienna, </a:t>
            </a:r>
            <a:br>
              <a:rPr lang="de-AT" sz="2000" dirty="0" smtClean="0"/>
            </a:br>
            <a:r>
              <a:rPr lang="de-AT" sz="2000" dirty="0" smtClean="0"/>
              <a:t>Austria)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000" dirty="0" smtClean="0"/>
              <a:t>2nd </a:t>
            </a:r>
            <a:r>
              <a:rPr lang="de-AT" sz="2000" dirty="0" err="1"/>
              <a:t>CryoNet</a:t>
            </a:r>
            <a:r>
              <a:rPr lang="de-AT" sz="2000" dirty="0"/>
              <a:t> WS (</a:t>
            </a:r>
            <a:r>
              <a:rPr lang="de-AT" sz="2000" dirty="0" err="1"/>
              <a:t>Dec</a:t>
            </a:r>
            <a:r>
              <a:rPr lang="de-AT" sz="2000" dirty="0"/>
              <a:t>. 2013, Beijing</a:t>
            </a:r>
            <a:br>
              <a:rPr lang="de-AT" sz="2000" dirty="0"/>
            </a:br>
            <a:r>
              <a:rPr lang="de-AT" sz="2000" dirty="0"/>
              <a:t>China)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000" dirty="0" err="1"/>
              <a:t>CryoNet</a:t>
            </a:r>
            <a:r>
              <a:rPr lang="de-AT" sz="2000" dirty="0"/>
              <a:t> </a:t>
            </a:r>
            <a:r>
              <a:rPr lang="de-AT" sz="2000" dirty="0" err="1"/>
              <a:t>team</a:t>
            </a:r>
            <a:r>
              <a:rPr lang="de-AT" sz="2000" dirty="0"/>
              <a:t> </a:t>
            </a:r>
            <a:r>
              <a:rPr lang="de-AT" sz="2000" dirty="0" err="1"/>
              <a:t>meeting</a:t>
            </a:r>
            <a:r>
              <a:rPr lang="de-AT" sz="2000" dirty="0"/>
              <a:t> (Reykjavik,</a:t>
            </a:r>
            <a:br>
              <a:rPr lang="de-AT" sz="2000" dirty="0"/>
            </a:br>
            <a:r>
              <a:rPr lang="de-AT" sz="2000" dirty="0"/>
              <a:t>Island, Jan 2014</a:t>
            </a:r>
            <a:r>
              <a:rPr lang="de-AT" sz="2000" dirty="0" smtClean="0"/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000" dirty="0" smtClean="0"/>
              <a:t>Joint </a:t>
            </a:r>
            <a:r>
              <a:rPr lang="de-AT" sz="2000" dirty="0" err="1" smtClean="0"/>
              <a:t>CryoNet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Portal </a:t>
            </a:r>
            <a:r>
              <a:rPr lang="de-AT" sz="2000" dirty="0" err="1" smtClean="0"/>
              <a:t>team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err="1" smtClean="0"/>
              <a:t>meeting</a:t>
            </a:r>
            <a:r>
              <a:rPr lang="de-AT" sz="2000" dirty="0" smtClean="0"/>
              <a:t> (Davos,  June 2014)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000" dirty="0" smtClean="0"/>
              <a:t>South </a:t>
            </a:r>
            <a:r>
              <a:rPr lang="de-AT" sz="2000" dirty="0" err="1" smtClean="0"/>
              <a:t>America</a:t>
            </a:r>
            <a:r>
              <a:rPr lang="de-AT" sz="2000" dirty="0" smtClean="0"/>
              <a:t> </a:t>
            </a:r>
            <a:r>
              <a:rPr lang="de-AT" sz="2000" dirty="0" err="1" smtClean="0"/>
              <a:t>CryoNet</a:t>
            </a:r>
            <a:r>
              <a:rPr lang="de-AT" sz="2000" dirty="0" smtClean="0"/>
              <a:t> </a:t>
            </a:r>
            <a:r>
              <a:rPr lang="de-AT" sz="2000" dirty="0" err="1" smtClean="0"/>
              <a:t>meeting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smtClean="0"/>
              <a:t>(Santiago, Chile, </a:t>
            </a:r>
            <a:r>
              <a:rPr lang="de-AT" sz="2000" dirty="0" err="1" smtClean="0"/>
              <a:t>Oct</a:t>
            </a:r>
            <a:r>
              <a:rPr lang="de-AT" sz="2000" dirty="0" smtClean="0"/>
              <a:t>. 2014)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000" dirty="0" smtClean="0"/>
              <a:t>Joint </a:t>
            </a:r>
            <a:r>
              <a:rPr lang="de-AT" sz="2000" dirty="0" err="1" smtClean="0"/>
              <a:t>CryoNet</a:t>
            </a:r>
            <a:r>
              <a:rPr lang="de-AT" sz="2000" dirty="0" smtClean="0"/>
              <a:t> and Portal </a:t>
            </a:r>
            <a:r>
              <a:rPr lang="de-AT" sz="2000" dirty="0" err="1" smtClean="0"/>
              <a:t>team</a:t>
            </a:r>
            <a:r>
              <a:rPr lang="de-AT" sz="2000" dirty="0" smtClean="0"/>
              <a:t> </a:t>
            </a:r>
            <a:r>
              <a:rPr lang="de-AT" sz="2000" dirty="0" err="1" smtClean="0"/>
              <a:t>meeting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smtClean="0"/>
              <a:t>(</a:t>
            </a:r>
            <a:r>
              <a:rPr lang="de-AT" sz="2000" dirty="0" err="1" smtClean="0"/>
              <a:t>Copenhagen</a:t>
            </a:r>
            <a:r>
              <a:rPr lang="de-AT" sz="2000" dirty="0" smtClean="0"/>
              <a:t>, DK, Jan. 2015)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000" b="1" dirty="0" smtClean="0">
                <a:solidFill>
                  <a:srgbClr val="00B050"/>
                </a:solidFill>
              </a:rPr>
              <a:t>Cg-17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000" b="1" dirty="0" smtClean="0">
                <a:solidFill>
                  <a:srgbClr val="FF0000"/>
                </a:solidFill>
              </a:rPr>
              <a:t>Joint </a:t>
            </a:r>
            <a:r>
              <a:rPr lang="de-AT" sz="2000" b="1" dirty="0" err="1" smtClean="0">
                <a:solidFill>
                  <a:srgbClr val="FF0000"/>
                </a:solidFill>
              </a:rPr>
              <a:t>CryoNet</a:t>
            </a:r>
            <a:r>
              <a:rPr lang="de-AT" sz="2000" b="1" dirty="0" smtClean="0">
                <a:solidFill>
                  <a:srgbClr val="FF0000"/>
                </a:solidFill>
              </a:rPr>
              <a:t> and Portal </a:t>
            </a:r>
            <a:r>
              <a:rPr lang="de-AT" sz="2000" b="1" dirty="0" err="1" smtClean="0">
                <a:solidFill>
                  <a:srgbClr val="FF0000"/>
                </a:solidFill>
              </a:rPr>
              <a:t>team</a:t>
            </a:r>
            <a:r>
              <a:rPr lang="de-AT" sz="2000" b="1" dirty="0" smtClean="0">
                <a:solidFill>
                  <a:srgbClr val="FF0000"/>
                </a:solidFill>
              </a:rPr>
              <a:t> </a:t>
            </a:r>
            <a:r>
              <a:rPr lang="de-AT" sz="2000" b="1" dirty="0" err="1" smtClean="0">
                <a:solidFill>
                  <a:srgbClr val="FF0000"/>
                </a:solidFill>
              </a:rPr>
              <a:t>meeting</a:t>
            </a:r>
            <a:r>
              <a:rPr lang="de-AT" sz="2000" b="1" dirty="0" smtClean="0">
                <a:solidFill>
                  <a:srgbClr val="FF0000"/>
                </a:solidFill>
              </a:rPr>
              <a:t/>
            </a:r>
            <a:br>
              <a:rPr lang="de-AT" sz="2000" b="1" dirty="0" smtClean="0">
                <a:solidFill>
                  <a:srgbClr val="FF0000"/>
                </a:solidFill>
              </a:rPr>
            </a:br>
            <a:r>
              <a:rPr lang="de-AT" sz="2000" b="1" dirty="0" smtClean="0">
                <a:solidFill>
                  <a:srgbClr val="FF0000"/>
                </a:solidFill>
              </a:rPr>
              <a:t>(Boulder´, USA, </a:t>
            </a:r>
            <a:r>
              <a:rPr lang="de-AT" sz="2000" b="1" dirty="0" err="1" smtClean="0">
                <a:solidFill>
                  <a:srgbClr val="FF0000"/>
                </a:solidFill>
              </a:rPr>
              <a:t>Dec</a:t>
            </a:r>
            <a:r>
              <a:rPr lang="de-AT" sz="2000" b="1" dirty="0" smtClean="0">
                <a:solidFill>
                  <a:srgbClr val="FF0000"/>
                </a:solidFill>
              </a:rPr>
              <a:t>. 2015)</a:t>
            </a:r>
            <a:endParaRPr lang="de-AT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1787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 Key </a:t>
            </a:r>
            <a:r>
              <a:rPr lang="de-AT" dirty="0" err="1" smtClean="0"/>
              <a:t>items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Boulder </a:t>
            </a:r>
            <a:r>
              <a:rPr lang="de-AT" dirty="0" err="1" smtClean="0"/>
              <a:t>meeting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47650" y="1181101"/>
            <a:ext cx="7629525" cy="5448300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de-AT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800" dirty="0" err="1" smtClean="0"/>
              <a:t>Significant</a:t>
            </a:r>
            <a:r>
              <a:rPr lang="de-AT" sz="2800" dirty="0" smtClean="0"/>
              <a:t> </a:t>
            </a:r>
            <a:r>
              <a:rPr lang="de-AT" sz="2800" dirty="0" err="1" smtClean="0"/>
              <a:t>step</a:t>
            </a:r>
            <a:r>
              <a:rPr lang="de-AT" sz="2800" dirty="0" smtClean="0"/>
              <a:t> </a:t>
            </a:r>
            <a:r>
              <a:rPr lang="de-AT" sz="2800" dirty="0" err="1" smtClean="0"/>
              <a:t>forward</a:t>
            </a:r>
            <a:r>
              <a:rPr lang="de-AT" sz="2800" dirty="0" smtClean="0"/>
              <a:t> </a:t>
            </a:r>
            <a:r>
              <a:rPr lang="de-AT" sz="2800" dirty="0" err="1" smtClean="0"/>
              <a:t>with</a:t>
            </a:r>
            <a:r>
              <a:rPr lang="de-AT" sz="2800" dirty="0" smtClean="0"/>
              <a:t> </a:t>
            </a:r>
            <a:r>
              <a:rPr lang="de-AT" sz="2800" dirty="0" err="1" smtClean="0"/>
              <a:t>CryoNet</a:t>
            </a:r>
            <a:r>
              <a:rPr lang="de-AT" sz="2800" dirty="0" smtClean="0"/>
              <a:t> </a:t>
            </a:r>
            <a:r>
              <a:rPr lang="de-AT" sz="2800" dirty="0" err="1" smtClean="0"/>
              <a:t>concept</a:t>
            </a:r>
            <a:r>
              <a:rPr lang="de-AT" sz="2800" dirty="0" smtClean="0"/>
              <a:t> (</a:t>
            </a:r>
            <a:r>
              <a:rPr lang="de-AT" sz="2800" dirty="0" err="1" smtClean="0"/>
              <a:t>towards</a:t>
            </a:r>
            <a:r>
              <a:rPr lang="de-AT" sz="2800" dirty="0" smtClean="0"/>
              <a:t> </a:t>
            </a:r>
            <a:r>
              <a:rPr lang="de-AT" sz="2800" dirty="0" err="1" smtClean="0"/>
              <a:t>being</a:t>
            </a:r>
            <a:r>
              <a:rPr lang="de-AT" sz="2800" dirty="0" smtClean="0"/>
              <a:t> operational)</a:t>
            </a:r>
            <a:endParaRPr lang="de-AT" sz="2800" dirty="0" smtClean="0"/>
          </a:p>
          <a:p>
            <a:r>
              <a:rPr lang="de-AT" sz="2800" dirty="0" smtClean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800" dirty="0" err="1" smtClean="0"/>
              <a:t>Provide</a:t>
            </a:r>
            <a:r>
              <a:rPr lang="de-AT" sz="2800" dirty="0" smtClean="0"/>
              <a:t> strong </a:t>
            </a:r>
            <a:r>
              <a:rPr lang="de-AT" sz="2800" dirty="0" err="1" smtClean="0"/>
              <a:t>signal</a:t>
            </a:r>
            <a:r>
              <a:rPr lang="de-AT" sz="2800" dirty="0" smtClean="0"/>
              <a:t> </a:t>
            </a:r>
            <a:r>
              <a:rPr lang="de-AT" sz="2800" dirty="0" err="1" smtClean="0"/>
              <a:t>to</a:t>
            </a:r>
            <a:r>
              <a:rPr lang="de-AT" sz="2800" dirty="0" smtClean="0"/>
              <a:t>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community</a:t>
            </a:r>
            <a:r>
              <a:rPr lang="de-AT" sz="2800" dirty="0" smtClean="0"/>
              <a:t> </a:t>
            </a:r>
            <a:r>
              <a:rPr lang="de-AT" sz="2800" dirty="0"/>
              <a:t>(and </a:t>
            </a:r>
            <a:r>
              <a:rPr lang="de-AT" sz="2800" dirty="0" err="1"/>
              <a:t>to</a:t>
            </a:r>
            <a:r>
              <a:rPr lang="de-AT" sz="2800" dirty="0"/>
              <a:t> WMO) </a:t>
            </a:r>
            <a:r>
              <a:rPr lang="de-AT" sz="2800" dirty="0" err="1" smtClean="0"/>
              <a:t>that</a:t>
            </a:r>
            <a:r>
              <a:rPr lang="de-AT" sz="2800" dirty="0" smtClean="0"/>
              <a:t> </a:t>
            </a:r>
            <a:r>
              <a:rPr lang="de-AT" sz="2800" dirty="0" smtClean="0"/>
              <a:t>GCW </a:t>
            </a:r>
            <a:r>
              <a:rPr lang="de-AT" sz="2800" dirty="0" err="1" smtClean="0"/>
              <a:t>is</a:t>
            </a:r>
            <a:r>
              <a:rPr lang="de-AT" sz="2800" dirty="0" smtClean="0"/>
              <a:t> </a:t>
            </a:r>
            <a:r>
              <a:rPr lang="de-AT" sz="2800" dirty="0" err="1" smtClean="0"/>
              <a:t>stepping</a:t>
            </a:r>
            <a:r>
              <a:rPr lang="de-AT" sz="2800" dirty="0" smtClean="0"/>
              <a:t> </a:t>
            </a:r>
            <a:r>
              <a:rPr lang="de-AT" sz="2800" dirty="0" err="1" smtClean="0"/>
              <a:t>forward</a:t>
            </a:r>
            <a:endParaRPr lang="de-AT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e-AT" sz="2400" dirty="0"/>
          </a:p>
        </p:txBody>
      </p:sp>
      <p:pic>
        <p:nvPicPr>
          <p:cNvPr id="1026" name="Picture 2" descr="http://www.handyblocker.to/images/building-28883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75" y="4328160"/>
            <a:ext cx="2246034" cy="26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1.ftcdn.net/jpg/00/67/62/46/160_F_67624609_0lJqOfdpg5sLm7FkmfT5hiTyQgbOMM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18" y="1297259"/>
            <a:ext cx="13239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doe</a:t>
            </a:r>
            <a:r>
              <a:rPr lang="de-AT" dirty="0" err="1" smtClean="0"/>
              <a:t>s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mean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4" name="Ellipse 3"/>
          <p:cNvSpPr/>
          <p:nvPr/>
        </p:nvSpPr>
        <p:spPr>
          <a:xfrm>
            <a:off x="2974697" y="2317839"/>
            <a:ext cx="2541455" cy="1596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 smtClean="0">
                <a:solidFill>
                  <a:srgbClr val="FFFF00"/>
                </a:solidFill>
              </a:rPr>
              <a:t>WMO CG-17</a:t>
            </a:r>
          </a:p>
          <a:p>
            <a:pPr algn="ctr"/>
            <a:r>
              <a:rPr lang="de-AT" sz="2400" b="1" dirty="0" smtClean="0">
                <a:solidFill>
                  <a:srgbClr val="FFFF00"/>
                </a:solidFill>
              </a:rPr>
              <a:t>(June 2015)</a:t>
            </a:r>
            <a:endParaRPr lang="de-AT" sz="2400" b="1" dirty="0">
              <a:solidFill>
                <a:srgbClr val="FFFF00"/>
              </a:solidFill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1306282" y="1364160"/>
            <a:ext cx="5878286" cy="867954"/>
          </a:xfrm>
          <a:prstGeom prst="downArrow">
            <a:avLst>
              <a:gd name="adj1" fmla="val 81818"/>
              <a:gd name="adj2" fmla="val 274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err="1" smtClean="0">
                <a:solidFill>
                  <a:srgbClr val="FF0000"/>
                </a:solidFill>
              </a:rPr>
              <a:t>Preparation</a:t>
            </a:r>
            <a:r>
              <a:rPr lang="de-AT" sz="2800" dirty="0" smtClean="0">
                <a:solidFill>
                  <a:srgbClr val="FF0000"/>
                </a:solidFill>
              </a:rPr>
              <a:t> </a:t>
            </a:r>
            <a:r>
              <a:rPr lang="de-AT" sz="2800" dirty="0" err="1" smtClean="0">
                <a:solidFill>
                  <a:srgbClr val="FF0000"/>
                </a:solidFill>
              </a:rPr>
              <a:t>for</a:t>
            </a:r>
            <a:r>
              <a:rPr lang="de-AT" sz="2800" dirty="0" smtClean="0">
                <a:solidFill>
                  <a:srgbClr val="FF0000"/>
                </a:solidFill>
              </a:rPr>
              <a:t> Cg-17</a:t>
            </a:r>
            <a:endParaRPr lang="de-AT" sz="2800" dirty="0">
              <a:solidFill>
                <a:srgbClr val="FF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5365" y="4026260"/>
            <a:ext cx="7629525" cy="2235203"/>
          </a:xfrm>
          <a:prstGeom prst="downArrow">
            <a:avLst>
              <a:gd name="adj1" fmla="val 81818"/>
              <a:gd name="adj2" fmla="val 274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AT" sz="2400" dirty="0" err="1" smtClean="0">
                <a:solidFill>
                  <a:srgbClr val="FF0000"/>
                </a:solidFill>
              </a:rPr>
              <a:t>Finalize</a:t>
            </a:r>
            <a:r>
              <a:rPr lang="de-AT" sz="2400" dirty="0" smtClean="0">
                <a:solidFill>
                  <a:srgbClr val="FF0000"/>
                </a:solidFill>
              </a:rPr>
              <a:t> </a:t>
            </a:r>
            <a:r>
              <a:rPr lang="de-AT" sz="2400" dirty="0" err="1" smtClean="0">
                <a:solidFill>
                  <a:srgbClr val="FF0000"/>
                </a:solidFill>
              </a:rPr>
              <a:t>the</a:t>
            </a:r>
            <a:r>
              <a:rPr lang="de-AT" sz="2400" dirty="0" smtClean="0">
                <a:solidFill>
                  <a:srgbClr val="FF0000"/>
                </a:solidFill>
              </a:rPr>
              <a:t> </a:t>
            </a:r>
            <a:r>
              <a:rPr lang="de-AT" sz="2400" dirty="0" err="1" smtClean="0">
                <a:solidFill>
                  <a:srgbClr val="FF0000"/>
                </a:solidFill>
              </a:rPr>
              <a:t>station</a:t>
            </a:r>
            <a:r>
              <a:rPr lang="de-AT" sz="2400" dirty="0" smtClean="0">
                <a:solidFill>
                  <a:srgbClr val="FF0000"/>
                </a:solidFill>
              </a:rPr>
              <a:t>/</a:t>
            </a:r>
            <a:r>
              <a:rPr lang="de-AT" sz="2400" dirty="0" err="1" smtClean="0">
                <a:solidFill>
                  <a:srgbClr val="FF0000"/>
                </a:solidFill>
              </a:rPr>
              <a:t>site</a:t>
            </a:r>
            <a:r>
              <a:rPr lang="de-AT" sz="2400" dirty="0" smtClean="0">
                <a:solidFill>
                  <a:srgbClr val="FF0000"/>
                </a:solidFill>
              </a:rPr>
              <a:t> </a:t>
            </a:r>
            <a:r>
              <a:rPr lang="de-AT" sz="2400" dirty="0" err="1" smtClean="0">
                <a:solidFill>
                  <a:srgbClr val="FF0000"/>
                </a:solidFill>
              </a:rPr>
              <a:t>concept</a:t>
            </a:r>
            <a:r>
              <a:rPr lang="de-AT" sz="2400" dirty="0" smtClean="0">
                <a:solidFill>
                  <a:srgbClr val="FF0000"/>
                </a:solidFill>
              </a:rPr>
              <a:t> v1.0</a:t>
            </a:r>
          </a:p>
          <a:p>
            <a:pPr algn="ctr"/>
            <a:r>
              <a:rPr lang="de-AT" sz="2400" dirty="0" smtClean="0">
                <a:solidFill>
                  <a:srgbClr val="FF0000"/>
                </a:solidFill>
              </a:rPr>
              <a:t>Start </a:t>
            </a:r>
            <a:r>
              <a:rPr lang="de-AT" sz="2400" dirty="0" err="1" smtClean="0">
                <a:solidFill>
                  <a:srgbClr val="FF0000"/>
                </a:solidFill>
              </a:rPr>
              <a:t>procedure</a:t>
            </a:r>
            <a:r>
              <a:rPr lang="de-AT" sz="2400" dirty="0" smtClean="0">
                <a:solidFill>
                  <a:srgbClr val="FF0000"/>
                </a:solidFill>
              </a:rPr>
              <a:t> </a:t>
            </a:r>
            <a:r>
              <a:rPr lang="de-AT" sz="2400" dirty="0" err="1" smtClean="0">
                <a:solidFill>
                  <a:srgbClr val="FF0000"/>
                </a:solidFill>
              </a:rPr>
              <a:t>for</a:t>
            </a:r>
            <a:r>
              <a:rPr lang="de-AT" sz="2400" dirty="0" smtClean="0">
                <a:solidFill>
                  <a:srgbClr val="FF0000"/>
                </a:solidFill>
              </a:rPr>
              <a:t> </a:t>
            </a:r>
            <a:r>
              <a:rPr lang="de-AT" sz="2400" dirty="0" err="1" smtClean="0">
                <a:solidFill>
                  <a:srgbClr val="FF0000"/>
                </a:solidFill>
              </a:rPr>
              <a:t>site</a:t>
            </a:r>
            <a:r>
              <a:rPr lang="de-AT" sz="2400" dirty="0" smtClean="0">
                <a:solidFill>
                  <a:srgbClr val="FF0000"/>
                </a:solidFill>
              </a:rPr>
              <a:t> </a:t>
            </a:r>
            <a:r>
              <a:rPr lang="de-AT" sz="2400" dirty="0" err="1" smtClean="0">
                <a:solidFill>
                  <a:srgbClr val="FF0000"/>
                </a:solidFill>
              </a:rPr>
              <a:t>selection</a:t>
            </a:r>
            <a:endParaRPr lang="de-AT" sz="2400" dirty="0" smtClean="0">
              <a:solidFill>
                <a:srgbClr val="FF0000"/>
              </a:solidFill>
            </a:endParaRPr>
          </a:p>
          <a:p>
            <a:pPr algn="ctr"/>
            <a:r>
              <a:rPr lang="de-A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List </a:t>
            </a:r>
            <a:r>
              <a:rPr lang="de-A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de-A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stations</a:t>
            </a:r>
            <a:r>
              <a:rPr lang="de-A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de-AT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sites</a:t>
            </a:r>
            <a:endParaRPr lang="de-A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status</a:t>
            </a:r>
            <a:r>
              <a:rPr lang="de-AT" dirty="0" smtClean="0"/>
              <a:t> (</a:t>
            </a:r>
            <a:r>
              <a:rPr lang="de-AT" dirty="0" err="1" smtClean="0"/>
              <a:t>workplan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437"/>
            <a:ext cx="9144000" cy="46677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" y="2867488"/>
            <a:ext cx="1864310" cy="550416"/>
          </a:xfrm>
          <a:prstGeom prst="rect">
            <a:avLst/>
          </a:prstGeom>
          <a:solidFill>
            <a:srgbClr val="FFFF00">
              <a:alpha val="7000"/>
            </a:srgb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1" y="3417902"/>
            <a:ext cx="1864310" cy="1455939"/>
          </a:xfrm>
          <a:prstGeom prst="rect">
            <a:avLst/>
          </a:prstGeom>
          <a:solidFill>
            <a:srgbClr val="FFFF00">
              <a:alpha val="7000"/>
            </a:srgb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1" y="4891596"/>
            <a:ext cx="1864310" cy="1017636"/>
          </a:xfrm>
          <a:prstGeom prst="rect">
            <a:avLst/>
          </a:prstGeom>
          <a:solidFill>
            <a:srgbClr val="FFFF00">
              <a:alpha val="7000"/>
            </a:srgb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2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status</a:t>
            </a:r>
            <a:r>
              <a:rPr lang="de-AT" dirty="0" smtClean="0"/>
              <a:t> (</a:t>
            </a:r>
            <a:r>
              <a:rPr lang="de-AT" dirty="0" err="1" smtClean="0"/>
              <a:t>workplan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36561"/>
            <a:ext cx="9144000" cy="413437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" y="2041864"/>
            <a:ext cx="1864310" cy="905523"/>
          </a:xfrm>
          <a:prstGeom prst="rect">
            <a:avLst/>
          </a:prstGeom>
          <a:solidFill>
            <a:srgbClr val="FFFF00">
              <a:alpha val="7000"/>
            </a:srgb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0" y="2947387"/>
            <a:ext cx="1864310" cy="741185"/>
          </a:xfrm>
          <a:prstGeom prst="rect">
            <a:avLst/>
          </a:prstGeom>
          <a:solidFill>
            <a:srgbClr val="FFFF00">
              <a:alpha val="7000"/>
            </a:srgb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07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Ongoing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activities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00294" y="3226527"/>
            <a:ext cx="2090057" cy="888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CryoNet</a:t>
            </a:r>
            <a:r>
              <a:rPr lang="de-AT" dirty="0" smtClean="0"/>
              <a:t> Primer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34719" y="3226527"/>
            <a:ext cx="2090057" cy="888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Minimum </a:t>
            </a:r>
            <a:r>
              <a:rPr lang="de-AT" dirty="0" err="1" smtClean="0"/>
              <a:t>program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r>
              <a:rPr lang="de-AT" dirty="0" smtClean="0"/>
              <a:t>/</a:t>
            </a:r>
            <a:r>
              <a:rPr lang="de-AT" dirty="0" err="1" smtClean="0"/>
              <a:t>sites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4669144" y="3230874"/>
            <a:ext cx="2090057" cy="888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Procedure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site</a:t>
            </a:r>
            <a:r>
              <a:rPr lang="de-AT" dirty="0" smtClean="0"/>
              <a:t> </a:t>
            </a:r>
            <a:r>
              <a:rPr lang="de-AT" dirty="0" err="1" smtClean="0"/>
              <a:t>selection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6911601" y="3230874"/>
            <a:ext cx="2090057" cy="888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List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r>
              <a:rPr lang="de-AT" dirty="0" smtClean="0"/>
              <a:t>/</a:t>
            </a:r>
            <a:r>
              <a:rPr lang="de-AT" dirty="0" err="1" smtClean="0"/>
              <a:t>sites</a:t>
            </a:r>
            <a:endParaRPr lang="de-AT" dirty="0"/>
          </a:p>
        </p:txBody>
      </p:sp>
      <p:sp>
        <p:nvSpPr>
          <p:cNvPr id="9" name="Pfeil nach unten 8"/>
          <p:cNvSpPr/>
          <p:nvPr/>
        </p:nvSpPr>
        <p:spPr>
          <a:xfrm>
            <a:off x="809897" y="2873829"/>
            <a:ext cx="766354" cy="35269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 nach unten 9"/>
          <p:cNvSpPr/>
          <p:nvPr/>
        </p:nvSpPr>
        <p:spPr>
          <a:xfrm>
            <a:off x="3150174" y="2882531"/>
            <a:ext cx="766354" cy="35269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 nach unten 10"/>
          <p:cNvSpPr/>
          <p:nvPr/>
        </p:nvSpPr>
        <p:spPr>
          <a:xfrm>
            <a:off x="5335011" y="2882531"/>
            <a:ext cx="766354" cy="35269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unten 11"/>
          <p:cNvSpPr/>
          <p:nvPr/>
        </p:nvSpPr>
        <p:spPr>
          <a:xfrm>
            <a:off x="7650480" y="2873829"/>
            <a:ext cx="766354" cy="35269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426720" y="1985554"/>
            <a:ext cx="8203474" cy="896977"/>
          </a:xfrm>
          <a:prstGeom prst="rect">
            <a:avLst/>
          </a:prstGeom>
          <a:solidFill>
            <a:srgbClr val="FFFF00">
              <a:alpha val="14000"/>
            </a:srgb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 dirty="0" err="1" smtClean="0">
                <a:solidFill>
                  <a:srgbClr val="FF0000"/>
                </a:solidFill>
              </a:rPr>
              <a:t>CryoNet</a:t>
            </a:r>
            <a:r>
              <a:rPr lang="de-AT" sz="2800" b="1" dirty="0" smtClean="0">
                <a:solidFill>
                  <a:srgbClr val="FF0000"/>
                </a:solidFill>
              </a:rPr>
              <a:t> </a:t>
            </a:r>
            <a:r>
              <a:rPr lang="de-AT" sz="2800" b="1" dirty="0" err="1" smtClean="0">
                <a:solidFill>
                  <a:srgbClr val="FF0000"/>
                </a:solidFill>
              </a:rPr>
              <a:t>stations</a:t>
            </a:r>
            <a:r>
              <a:rPr lang="de-AT" sz="2800" b="1" dirty="0" smtClean="0">
                <a:solidFill>
                  <a:srgbClr val="FF0000"/>
                </a:solidFill>
              </a:rPr>
              <a:t>/</a:t>
            </a:r>
            <a:r>
              <a:rPr lang="de-AT" sz="2800" b="1" dirty="0" err="1" smtClean="0">
                <a:solidFill>
                  <a:srgbClr val="FF0000"/>
                </a:solidFill>
              </a:rPr>
              <a:t>sites</a:t>
            </a:r>
            <a:r>
              <a:rPr lang="de-AT" sz="2800" b="1" dirty="0" smtClean="0">
                <a:solidFill>
                  <a:srgbClr val="FF0000"/>
                </a:solidFill>
              </a:rPr>
              <a:t> </a:t>
            </a:r>
            <a:r>
              <a:rPr lang="de-AT" sz="2800" b="1" dirty="0" err="1" smtClean="0">
                <a:solidFill>
                  <a:srgbClr val="FF0000"/>
                </a:solidFill>
              </a:rPr>
              <a:t>concept</a:t>
            </a:r>
            <a:endParaRPr lang="de-A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r>
              <a:rPr lang="de-AT" dirty="0" smtClean="0"/>
              <a:t> – </a:t>
            </a:r>
            <a:r>
              <a:rPr lang="de-AT" dirty="0" err="1" smtClean="0"/>
              <a:t>sites</a:t>
            </a:r>
            <a:r>
              <a:rPr lang="de-AT" dirty="0" smtClean="0"/>
              <a:t> </a:t>
            </a:r>
            <a:r>
              <a:rPr lang="de-AT" dirty="0" err="1" smtClean="0"/>
              <a:t>concept</a:t>
            </a:r>
            <a:r>
              <a:rPr lang="de-AT" dirty="0" smtClean="0"/>
              <a:t> (</a:t>
            </a:r>
            <a:r>
              <a:rPr lang="de-AT" dirty="0" err="1" smtClean="0"/>
              <a:t>evolution</a:t>
            </a:r>
            <a:r>
              <a:rPr lang="de-AT" dirty="0" smtClean="0"/>
              <a:t>)  </a:t>
            </a:r>
            <a:endParaRPr lang="de-A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274990"/>
            <a:ext cx="3710181" cy="197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64" y="1274990"/>
            <a:ext cx="6537960" cy="48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CryoNet</a:t>
            </a:r>
            <a:r>
              <a:rPr lang="de-AT" dirty="0"/>
              <a:t> </a:t>
            </a:r>
            <a:r>
              <a:rPr lang="de-AT" dirty="0" err="1"/>
              <a:t>stations</a:t>
            </a:r>
            <a:r>
              <a:rPr lang="de-AT" dirty="0"/>
              <a:t> – </a:t>
            </a:r>
            <a:r>
              <a:rPr lang="de-AT" dirty="0" err="1"/>
              <a:t>sites</a:t>
            </a:r>
            <a:r>
              <a:rPr lang="de-AT" dirty="0"/>
              <a:t> </a:t>
            </a:r>
            <a:r>
              <a:rPr lang="de-AT" dirty="0" err="1"/>
              <a:t>concept</a:t>
            </a:r>
            <a:r>
              <a:rPr lang="de-AT" dirty="0"/>
              <a:t> </a:t>
            </a:r>
            <a:r>
              <a:rPr lang="de-AT" dirty="0" smtClean="0"/>
              <a:t>(final </a:t>
            </a:r>
            <a:r>
              <a:rPr lang="de-AT" dirty="0" err="1" smtClean="0"/>
              <a:t>version</a:t>
            </a:r>
            <a:r>
              <a:rPr lang="de-AT" dirty="0" smtClean="0"/>
              <a:t>?) 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03" y="1351161"/>
            <a:ext cx="6201422" cy="5057149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1611086" y="6075207"/>
            <a:ext cx="1576251" cy="666206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3187337" y="6139543"/>
            <a:ext cx="3317966" cy="49638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Dokument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discuss</a:t>
            </a:r>
            <a:r>
              <a:rPr lang="de-AT" dirty="0" smtClean="0"/>
              <a:t>!!!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14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Bildschirmpräsentation (4:3)</PresentationFormat>
  <Paragraphs>73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Times</vt:lpstr>
      <vt:lpstr>Unit-Light</vt:lpstr>
      <vt:lpstr>Unit-LightItalicTF</vt:lpstr>
      <vt:lpstr>Wingdings</vt:lpstr>
      <vt:lpstr>Office-Design</vt:lpstr>
      <vt:lpstr>  CryoNet Team Meeting - Boulder  Introduction/Expectations   </vt:lpstr>
      <vt:lpstr>CryoNet meetings so far</vt:lpstr>
      <vt:lpstr> Key items for the Boulder meeting</vt:lpstr>
      <vt:lpstr>What does it mean?</vt:lpstr>
      <vt:lpstr>CryoNet status (workplan)</vt:lpstr>
      <vt:lpstr>CryoNet status (workplan)</vt:lpstr>
      <vt:lpstr>Ongoing CryoNet activities</vt:lpstr>
      <vt:lpstr>CryoNet stations – sites concept (evolution)  </vt:lpstr>
      <vt:lpstr>CryoNet stations – sites concept (final version?) </vt:lpstr>
      <vt:lpstr>CryoNet stations – sites min. requirements</vt:lpstr>
      <vt:lpstr>Minimum program at CryoNet stations - sites</vt:lpstr>
      <vt:lpstr>Initial list of CryoNet stations and sites  for pre-operational testing</vt:lpstr>
      <vt:lpstr>Cooperation and added value from other activities</vt:lpstr>
      <vt:lpstr>Cooperation and added value from other activities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martha</dc:creator>
  <cp:lastModifiedBy>Schoener, Wolfgang (wolfgang.schoener@uni-graz.at)</cp:lastModifiedBy>
  <cp:revision>198</cp:revision>
  <dcterms:created xsi:type="dcterms:W3CDTF">2012-11-21T11:18:26Z</dcterms:created>
  <dcterms:modified xsi:type="dcterms:W3CDTF">2015-12-07T12:58:40Z</dcterms:modified>
</cp:coreProperties>
</file>