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1" r:id="rId1"/>
    <p:sldMasterId id="2147483650" r:id="rId2"/>
  </p:sldMasterIdLst>
  <p:notesMasterIdLst>
    <p:notesMasterId r:id="rId31"/>
  </p:notesMasterIdLst>
  <p:handoutMasterIdLst>
    <p:handoutMasterId r:id="rId32"/>
  </p:handoutMasterIdLst>
  <p:sldIdLst>
    <p:sldId id="263" r:id="rId3"/>
    <p:sldId id="271" r:id="rId4"/>
    <p:sldId id="280" r:id="rId5"/>
    <p:sldId id="281" r:id="rId6"/>
    <p:sldId id="272" r:id="rId7"/>
    <p:sldId id="282" r:id="rId8"/>
    <p:sldId id="283" r:id="rId9"/>
    <p:sldId id="284" r:id="rId10"/>
    <p:sldId id="285" r:id="rId11"/>
    <p:sldId id="286" r:id="rId12"/>
    <p:sldId id="287" r:id="rId13"/>
    <p:sldId id="288" r:id="rId14"/>
    <p:sldId id="289" r:id="rId15"/>
    <p:sldId id="290" r:id="rId16"/>
    <p:sldId id="291" r:id="rId17"/>
    <p:sldId id="298" r:id="rId18"/>
    <p:sldId id="305" r:id="rId19"/>
    <p:sldId id="300" r:id="rId20"/>
    <p:sldId id="299" r:id="rId21"/>
    <p:sldId id="295" r:id="rId22"/>
    <p:sldId id="302" r:id="rId23"/>
    <p:sldId id="303" r:id="rId24"/>
    <p:sldId id="301" r:id="rId25"/>
    <p:sldId id="296" r:id="rId26"/>
    <p:sldId id="304" r:id="rId27"/>
    <p:sldId id="306" r:id="rId28"/>
    <p:sldId id="262" r:id="rId29"/>
    <p:sldId id="307" r:id="rId30"/>
  </p:sldIdLst>
  <p:sldSz cx="9144000" cy="6858000" type="screen4x3"/>
  <p:notesSz cx="6797675" cy="9926638"/>
  <p:defaultTextStyle>
    <a:defPPr>
      <a:defRPr lang="en-US"/>
    </a:defPPr>
    <a:lvl1pPr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1pPr>
    <a:lvl2pPr marL="4572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2pPr>
    <a:lvl3pPr marL="9144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3pPr>
    <a:lvl4pPr marL="13716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4pPr>
    <a:lvl5pPr marL="1828800" algn="l" rtl="0" eaLnBrk="0" fontAlgn="base" hangingPunct="0">
      <a:spcBef>
        <a:spcPct val="50000"/>
      </a:spcBef>
      <a:spcAft>
        <a:spcPct val="0"/>
      </a:spcAft>
      <a:buClr>
        <a:srgbClr val="FF9900"/>
      </a:buClr>
      <a:buFont typeface="Wingdings" pitchFamily="2" charset="2"/>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FF0000"/>
    <a:srgbClr val="FF9900"/>
    <a:srgbClr val="CC6600"/>
    <a:srgbClr val="C9FBCA"/>
    <a:srgbClr val="E5FE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87829" autoAdjust="0"/>
  </p:normalViewPr>
  <p:slideViewPr>
    <p:cSldViewPr>
      <p:cViewPr varScale="1">
        <p:scale>
          <a:sx n="39" d="100"/>
          <a:sy n="39" d="100"/>
        </p:scale>
        <p:origin x="-1488"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06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38915" name="Rectangle 3"/>
          <p:cNvSpPr>
            <a:spLocks noGrp="1" noChangeArrowheads="1"/>
          </p:cNvSpPr>
          <p:nvPr>
            <p:ph type="dt" sz="quarter"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38916" name="Rectangle 4"/>
          <p:cNvSpPr>
            <a:spLocks noGrp="1" noChangeArrowheads="1"/>
          </p:cNvSpPr>
          <p:nvPr>
            <p:ph type="ftr" sz="quarter" idx="2"/>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38917" name="Rectangle 5"/>
          <p:cNvSpPr>
            <a:spLocks noGrp="1" noChangeArrowheads="1"/>
          </p:cNvSpPr>
          <p:nvPr>
            <p:ph type="sldNum" sz="quarter" idx="3"/>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14F6802B-EE29-42EA-BB81-E09576FD9098}" type="slidenum">
              <a:rPr lang="en-US" altLang="en-US"/>
              <a:pPr/>
              <a:t>‹#›</a:t>
            </a:fld>
            <a:endParaRPr lang="en-US" altLang="en-US"/>
          </a:p>
        </p:txBody>
      </p:sp>
    </p:spTree>
    <p:extLst>
      <p:ext uri="{BB962C8B-B14F-4D97-AF65-F5344CB8AC3E}">
        <p14:creationId xmlns:p14="http://schemas.microsoft.com/office/powerpoint/2010/main" val="255460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6147"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atin typeface="Times" charset="0"/>
              </a:defRPr>
            </a:lvl1pPr>
          </a:lstStyle>
          <a:p>
            <a:endParaRPr lang="en-US" altLang="en-US"/>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150"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Times" charset="0"/>
              </a:defRPr>
            </a:lvl1pPr>
          </a:lstStyle>
          <a:p>
            <a:endParaRPr lang="en-US" altLang="en-US"/>
          </a:p>
        </p:txBody>
      </p:sp>
      <p:sp>
        <p:nvSpPr>
          <p:cNvPr id="6151"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atin typeface="Times" charset="0"/>
              </a:defRPr>
            </a:lvl1pPr>
          </a:lstStyle>
          <a:p>
            <a:fld id="{52373FAA-1FB3-4805-BB5F-655D3827DBAA}" type="slidenum">
              <a:rPr lang="en-US" altLang="en-US"/>
              <a:pPr/>
              <a:t>‹#›</a:t>
            </a:fld>
            <a:endParaRPr lang="en-US" altLang="en-US"/>
          </a:p>
        </p:txBody>
      </p:sp>
    </p:spTree>
    <p:extLst>
      <p:ext uri="{BB962C8B-B14F-4D97-AF65-F5344CB8AC3E}">
        <p14:creationId xmlns:p14="http://schemas.microsoft.com/office/powerpoint/2010/main" val="35743063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n-ea"/>
        <a:cs typeface="+mn-cs"/>
      </a:defRPr>
    </a:lvl1pPr>
    <a:lvl2pPr marL="457200" algn="l" rtl="0" eaLnBrk="0" fontAlgn="base" hangingPunct="0">
      <a:spcBef>
        <a:spcPct val="30000"/>
      </a:spcBef>
      <a:spcAft>
        <a:spcPct val="0"/>
      </a:spcAft>
      <a:defRPr sz="1200" kern="1200">
        <a:solidFill>
          <a:schemeClr val="tx1"/>
        </a:solidFill>
        <a:latin typeface="Times" charset="0"/>
        <a:ea typeface="+mn-ea"/>
        <a:cs typeface="+mn-cs"/>
      </a:defRPr>
    </a:lvl2pPr>
    <a:lvl3pPr marL="914400" algn="l" rtl="0" eaLnBrk="0" fontAlgn="base" hangingPunct="0">
      <a:spcBef>
        <a:spcPct val="30000"/>
      </a:spcBef>
      <a:spcAft>
        <a:spcPct val="0"/>
      </a:spcAft>
      <a:defRPr sz="1200" kern="1200">
        <a:solidFill>
          <a:schemeClr val="tx1"/>
        </a:solidFill>
        <a:latin typeface="Times" charset="0"/>
        <a:ea typeface="+mn-ea"/>
        <a:cs typeface="+mn-cs"/>
      </a:defRPr>
    </a:lvl3pPr>
    <a:lvl4pPr marL="1371600" algn="l" rtl="0" eaLnBrk="0" fontAlgn="base" hangingPunct="0">
      <a:spcBef>
        <a:spcPct val="30000"/>
      </a:spcBef>
      <a:spcAft>
        <a:spcPct val="0"/>
      </a:spcAft>
      <a:defRPr sz="1200" kern="1200">
        <a:solidFill>
          <a:schemeClr val="tx1"/>
        </a:solidFill>
        <a:latin typeface="Times" charset="0"/>
        <a:ea typeface="+mn-ea"/>
        <a:cs typeface="+mn-cs"/>
      </a:defRPr>
    </a:lvl4pPr>
    <a:lvl5pPr marL="1828800" algn="l" rtl="0" eaLnBrk="0" fontAlgn="base" hangingPunct="0">
      <a:spcBef>
        <a:spcPct val="30000"/>
      </a:spcBef>
      <a:spcAft>
        <a:spcPct val="0"/>
      </a:spcAft>
      <a:defRPr sz="1200" kern="1200">
        <a:solidFill>
          <a:schemeClr val="tx1"/>
        </a:solidFill>
        <a:latin typeface="Times"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4</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13</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14</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15</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16</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17</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18</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19</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20</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21</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22</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5</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23</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24</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25</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6</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7</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8</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9</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10</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11</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smtClean="0"/>
              <a:t>NOTE: Colored t</a:t>
            </a:r>
            <a:r>
              <a:rPr lang="en-US" noProof="0" dirty="0" smtClean="0">
                <a:solidFill>
                  <a:srgbClr val="993300"/>
                </a:solidFill>
              </a:rPr>
              <a:t>exts in brackets may be considered for</a:t>
            </a:r>
            <a:r>
              <a:rPr lang="en-US" baseline="0" noProof="0" dirty="0" smtClean="0">
                <a:solidFill>
                  <a:srgbClr val="993300"/>
                </a:solidFill>
              </a:rPr>
              <a:t> update of ToR</a:t>
            </a:r>
            <a:endParaRPr lang="en-US" noProof="0" dirty="0">
              <a:solidFill>
                <a:srgbClr val="993300"/>
              </a:solidFill>
            </a:endParaRPr>
          </a:p>
        </p:txBody>
      </p:sp>
      <p:sp>
        <p:nvSpPr>
          <p:cNvPr id="4" name="Slide Number Placeholder 3"/>
          <p:cNvSpPr>
            <a:spLocks noGrp="1"/>
          </p:cNvSpPr>
          <p:nvPr>
            <p:ph type="sldNum" sz="quarter" idx="10"/>
          </p:nvPr>
        </p:nvSpPr>
        <p:spPr/>
        <p:txBody>
          <a:bodyPr/>
          <a:lstStyle/>
          <a:p>
            <a:fld id="{52373FAA-1FB3-4805-BB5F-655D3827DBAA}" type="slidenum">
              <a:rPr lang="en-US" altLang="en-US" smtClean="0"/>
              <a:pPr/>
              <a:t>12</a:t>
            </a:fld>
            <a:endParaRPr lang="en-US" altLang="en-US"/>
          </a:p>
        </p:txBody>
      </p:sp>
    </p:spTree>
    <p:extLst>
      <p:ext uri="{BB962C8B-B14F-4D97-AF65-F5344CB8AC3E}">
        <p14:creationId xmlns:p14="http://schemas.microsoft.com/office/powerpoint/2010/main" val="2641016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8914" name="Picture 11" descr="wmo_ppt_2012.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3"/>
          <p:cNvSpPr>
            <a:spLocks noGrp="1" noChangeArrowheads="1"/>
          </p:cNvSpPr>
          <p:nvPr>
            <p:ph type="ctrTitle"/>
          </p:nvPr>
        </p:nvSpPr>
        <p:spPr>
          <a:xfrm>
            <a:off x="611188" y="3211513"/>
            <a:ext cx="7921625" cy="1730375"/>
          </a:xfrm>
        </p:spPr>
        <p:txBody>
          <a:bodyPr/>
          <a:lstStyle>
            <a:lvl1pPr algn="ctr">
              <a:defRPr sz="4000" smtClean="0">
                <a:solidFill>
                  <a:schemeClr val="bg1"/>
                </a:solidFill>
              </a:defRPr>
            </a:lvl1pPr>
          </a:lstStyle>
          <a:p>
            <a:pPr lvl="0"/>
            <a:r>
              <a:rPr lang="en-US" altLang="en-US" noProof="0" smtClean="0"/>
              <a:t>Click to edit Master title style</a:t>
            </a:r>
            <a:endParaRPr lang="en-US" altLang="en-US" noProof="0" dirty="0" smtClean="0"/>
          </a:p>
        </p:txBody>
      </p:sp>
      <p:sp>
        <p:nvSpPr>
          <p:cNvPr id="38917" name="Rectangle 4"/>
          <p:cNvSpPr>
            <a:spLocks noGrp="1" noChangeArrowheads="1"/>
          </p:cNvSpPr>
          <p:nvPr>
            <p:ph type="subTitle" idx="1"/>
          </p:nvPr>
        </p:nvSpPr>
        <p:spPr>
          <a:xfrm>
            <a:off x="611188" y="5106988"/>
            <a:ext cx="7921625" cy="914400"/>
          </a:xfrm>
        </p:spPr>
        <p:txBody>
          <a:bodyPr/>
          <a:lstStyle>
            <a:lvl1pPr marL="0" indent="0" algn="ctr">
              <a:buFont typeface="Wingdings" pitchFamily="2" charset="2"/>
              <a:buNone/>
              <a:defRPr smtClean="0">
                <a:solidFill>
                  <a:schemeClr val="bg1"/>
                </a:solidFill>
              </a:defRPr>
            </a:lvl1pPr>
          </a:lstStyle>
          <a:p>
            <a:pPr lvl="0"/>
            <a:r>
              <a:rPr lang="en-US" altLang="en-US" noProof="0" smtClean="0"/>
              <a:t>Click to edit Master subtitle style</a:t>
            </a:r>
            <a:endParaRPr lang="en-US" altLang="en-US" noProof="0" dirty="0" smtClean="0"/>
          </a:p>
        </p:txBody>
      </p:sp>
      <p:sp>
        <p:nvSpPr>
          <p:cNvPr id="11" name="Rectangle 6"/>
          <p:cNvSpPr>
            <a:spLocks noGrp="1" noChangeArrowheads="1"/>
          </p:cNvSpPr>
          <p:nvPr>
            <p:ph type="ftr" sz="quarter" idx="3"/>
          </p:nvPr>
        </p:nvSpPr>
        <p:spPr>
          <a:xfrm>
            <a:off x="2843213" y="6467475"/>
            <a:ext cx="2520950" cy="331788"/>
          </a:xfrm>
        </p:spPr>
        <p:txBody>
          <a:bodyPr/>
          <a:lstStyle>
            <a:lvl1pPr>
              <a:defRPr/>
            </a:lvl1pPr>
          </a:lstStyle>
          <a:p>
            <a:endParaRPr lang="en-US" altLang="en-US" dirty="0"/>
          </a:p>
        </p:txBody>
      </p:sp>
      <p:sp>
        <p:nvSpPr>
          <p:cNvPr id="12" name="Rectangle 7"/>
          <p:cNvSpPr>
            <a:spLocks noGrp="1" noChangeArrowheads="1"/>
          </p:cNvSpPr>
          <p:nvPr>
            <p:ph type="sldNum" sz="quarter" idx="4"/>
          </p:nvPr>
        </p:nvSpPr>
        <p:spPr>
          <a:xfrm>
            <a:off x="5795963" y="6467475"/>
            <a:ext cx="1152525" cy="331788"/>
          </a:xfrm>
        </p:spPr>
        <p:txBody>
          <a:bodyPr/>
          <a:lstStyle>
            <a:lvl1pPr>
              <a:defRPr/>
            </a:lvl1pPr>
          </a:lstStyle>
          <a:p>
            <a:fld id="{384B1A90-27CE-4A65-90C6-1DE1E7B69B85}" type="slidenum">
              <a:rPr lang="en-US" altLang="en-US"/>
              <a:pPr/>
              <a:t>‹#›</a:t>
            </a:fld>
            <a:endParaRPr lang="en-US" alt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5488" y="188913"/>
            <a:ext cx="1889125" cy="5907087"/>
          </a:xfrm>
        </p:spPr>
        <p:txBody>
          <a:bodyPr vert="eaVert"/>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1403350" y="188913"/>
            <a:ext cx="5519738" cy="59070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7DF0FFA9-28F8-473F-8A91-979882581D8A}" type="slidenum">
              <a:rPr lang="en-US" altLang="en-US"/>
              <a:pPr/>
              <a:t>‹#›</a:t>
            </a:fld>
            <a:endParaRPr lang="en-US" altLang="en-US"/>
          </a:p>
        </p:txBody>
      </p:sp>
    </p:spTree>
    <p:extLst>
      <p:ext uri="{BB962C8B-B14F-4D97-AF65-F5344CB8AC3E}">
        <p14:creationId xmlns:p14="http://schemas.microsoft.com/office/powerpoint/2010/main" val="1862704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792162"/>
          </a:xfrm>
        </p:spPr>
        <p:txBody>
          <a:bodyPr/>
          <a:lstStyle/>
          <a:p>
            <a:r>
              <a:rPr lang="en-US" smtClean="0"/>
              <a:t>Click to edit Master title style</a:t>
            </a:r>
            <a:endParaRPr lang="en-US" dirty="0"/>
          </a:p>
        </p:txBody>
      </p:sp>
      <p:sp>
        <p:nvSpPr>
          <p:cNvPr id="4" name="Content Placeholder 3"/>
          <p:cNvSpPr>
            <a:spLocks noGrp="1"/>
          </p:cNvSpPr>
          <p:nvPr>
            <p:ph sz="half" idx="2"/>
          </p:nvPr>
        </p:nvSpPr>
        <p:spPr>
          <a:xfrm>
            <a:off x="4683125" y="1052513"/>
            <a:ext cx="4281488" cy="4897437"/>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1042988" y="6453188"/>
            <a:ext cx="4465637" cy="312737"/>
          </a:xfrm>
        </p:spPr>
        <p:txBody>
          <a:bodyPr/>
          <a:lstStyle>
            <a:lvl1pPr>
              <a:defRPr/>
            </a:lvl1pPr>
          </a:lstStyle>
          <a:p>
            <a:endParaRPr lang="en-US" altLang="en-US" dirty="0"/>
          </a:p>
        </p:txBody>
      </p:sp>
      <p:sp>
        <p:nvSpPr>
          <p:cNvPr id="6" name="Slide Number Placeholder 5"/>
          <p:cNvSpPr>
            <a:spLocks noGrp="1"/>
          </p:cNvSpPr>
          <p:nvPr>
            <p:ph type="sldNum" sz="quarter" idx="11"/>
          </p:nvPr>
        </p:nvSpPr>
        <p:spPr>
          <a:xfrm>
            <a:off x="5867400" y="6478588"/>
            <a:ext cx="1152525" cy="312737"/>
          </a:xfrm>
        </p:spPr>
        <p:txBody>
          <a:bodyPr/>
          <a:lstStyle>
            <a:lvl1pPr>
              <a:defRPr/>
            </a:lvl1pPr>
          </a:lstStyle>
          <a:p>
            <a:fld id="{530DC6A7-5167-4619-9E2D-9462EBD6BA47}" type="slidenum">
              <a:rPr lang="en-US" altLang="en-US"/>
              <a:pPr/>
              <a:t>‹#›</a:t>
            </a:fld>
            <a:endParaRPr lang="en-US" altLang="en-US"/>
          </a:p>
        </p:txBody>
      </p:sp>
      <p:sp>
        <p:nvSpPr>
          <p:cNvPr id="8" name="Content Placeholder 7"/>
          <p:cNvSpPr>
            <a:spLocks noGrp="1"/>
          </p:cNvSpPr>
          <p:nvPr>
            <p:ph sz="quarter" idx="12"/>
          </p:nvPr>
        </p:nvSpPr>
        <p:spPr>
          <a:xfrm>
            <a:off x="260405" y="1054127"/>
            <a:ext cx="4279790" cy="4905375"/>
          </a:xfrm>
        </p:spPr>
        <p:txBody>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03790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GB" dirty="0"/>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E4435597-67A5-4C38-94B3-D8FE525D8A3E}" type="slidenum">
              <a:rPr lang="en-US" altLang="en-US"/>
              <a:pPr/>
              <a:t>‹#›</a:t>
            </a:fld>
            <a:endParaRPr lang="en-US" altLang="en-US"/>
          </a:p>
        </p:txBody>
      </p:sp>
    </p:spTree>
    <p:extLst>
      <p:ext uri="{BB962C8B-B14F-4D97-AF65-F5344CB8AC3E}">
        <p14:creationId xmlns:p14="http://schemas.microsoft.com/office/powerpoint/2010/main" val="883922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6E30F560-48CB-4FFF-8A94-C4B0D66B2707}" type="slidenum">
              <a:rPr lang="en-US" altLang="en-US"/>
              <a:pPr/>
              <a:t>‹#›</a:t>
            </a:fld>
            <a:endParaRPr lang="en-US" altLang="en-US"/>
          </a:p>
        </p:txBody>
      </p:sp>
    </p:spTree>
    <p:extLst>
      <p:ext uri="{BB962C8B-B14F-4D97-AF65-F5344CB8AC3E}">
        <p14:creationId xmlns:p14="http://schemas.microsoft.com/office/powerpoint/2010/main" val="1515310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4D05579-02BA-451C-A53C-A02468D170C8}" type="slidenum">
              <a:rPr lang="en-US" altLang="en-US"/>
              <a:pPr/>
              <a:t>‹#›</a:t>
            </a:fld>
            <a:endParaRPr lang="en-US" altLang="en-US"/>
          </a:p>
        </p:txBody>
      </p:sp>
    </p:spTree>
    <p:extLst>
      <p:ext uri="{BB962C8B-B14F-4D97-AF65-F5344CB8AC3E}">
        <p14:creationId xmlns:p14="http://schemas.microsoft.com/office/powerpoint/2010/main" val="312814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79388" y="981075"/>
            <a:ext cx="4316412"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81075"/>
            <a:ext cx="4316413" cy="5472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54B0B9B-9001-43CB-883E-70DF8A72D444}" type="slidenum">
              <a:rPr lang="en-US" altLang="en-US"/>
              <a:pPr/>
              <a:t>‹#›</a:t>
            </a:fld>
            <a:endParaRPr lang="en-US" altLang="en-US"/>
          </a:p>
        </p:txBody>
      </p:sp>
    </p:spTree>
    <p:extLst>
      <p:ext uri="{BB962C8B-B14F-4D97-AF65-F5344CB8AC3E}">
        <p14:creationId xmlns:p14="http://schemas.microsoft.com/office/powerpoint/2010/main" val="2429899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0"/>
          <p:cNvSpPr>
            <a:spLocks noGrp="1" noChangeArrowheads="1"/>
          </p:cNvSpPr>
          <p:nvPr>
            <p:ph type="ftr" sz="quarter" idx="10"/>
          </p:nvPr>
        </p:nvSpPr>
        <p:spPr>
          <a:ln/>
        </p:spPr>
        <p:txBody>
          <a:bodyPr/>
          <a:lstStyle>
            <a:lvl1pPr>
              <a:defRPr/>
            </a:lvl1pPr>
          </a:lstStyle>
          <a:p>
            <a:endParaRPr lang="en-US" altLang="en-US" dirty="0"/>
          </a:p>
        </p:txBody>
      </p:sp>
      <p:sp>
        <p:nvSpPr>
          <p:cNvPr id="8" name="Rectangle 11"/>
          <p:cNvSpPr>
            <a:spLocks noGrp="1" noChangeArrowheads="1"/>
          </p:cNvSpPr>
          <p:nvPr>
            <p:ph type="sldNum" sz="quarter" idx="11"/>
          </p:nvPr>
        </p:nvSpPr>
        <p:spPr>
          <a:ln/>
        </p:spPr>
        <p:txBody>
          <a:bodyPr/>
          <a:lstStyle>
            <a:lvl1pPr>
              <a:defRPr/>
            </a:lvl1pPr>
          </a:lstStyle>
          <a:p>
            <a:fld id="{99CB05DD-9F26-406B-A3F2-F441C7F1591A}" type="slidenum">
              <a:rPr lang="en-US" altLang="en-US"/>
              <a:pPr/>
              <a:t>‹#›</a:t>
            </a:fld>
            <a:endParaRPr lang="en-US" altLang="en-US"/>
          </a:p>
        </p:txBody>
      </p:sp>
    </p:spTree>
    <p:extLst>
      <p:ext uri="{BB962C8B-B14F-4D97-AF65-F5344CB8AC3E}">
        <p14:creationId xmlns:p14="http://schemas.microsoft.com/office/powerpoint/2010/main" val="1079543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Rectangle 10"/>
          <p:cNvSpPr>
            <a:spLocks noGrp="1" noChangeArrowheads="1"/>
          </p:cNvSpPr>
          <p:nvPr>
            <p:ph type="ftr" sz="quarter" idx="10"/>
          </p:nvPr>
        </p:nvSpPr>
        <p:spPr>
          <a:ln/>
        </p:spPr>
        <p:txBody>
          <a:bodyPr/>
          <a:lstStyle>
            <a:lvl1pPr>
              <a:defRPr/>
            </a:lvl1pPr>
          </a:lstStyle>
          <a:p>
            <a:endParaRPr lang="en-US" altLang="en-US" dirty="0"/>
          </a:p>
        </p:txBody>
      </p:sp>
      <p:sp>
        <p:nvSpPr>
          <p:cNvPr id="4" name="Rectangle 11"/>
          <p:cNvSpPr>
            <a:spLocks noGrp="1" noChangeArrowheads="1"/>
          </p:cNvSpPr>
          <p:nvPr>
            <p:ph type="sldNum" sz="quarter" idx="11"/>
          </p:nvPr>
        </p:nvSpPr>
        <p:spPr>
          <a:ln/>
        </p:spPr>
        <p:txBody>
          <a:bodyPr/>
          <a:lstStyle>
            <a:lvl1pPr>
              <a:defRPr/>
            </a:lvl1pPr>
          </a:lstStyle>
          <a:p>
            <a:fld id="{6B5FADC7-6554-4E0E-A943-3B2A5EACC44E}" type="slidenum">
              <a:rPr lang="en-US" altLang="en-US"/>
              <a:pPr/>
              <a:t>‹#›</a:t>
            </a:fld>
            <a:endParaRPr lang="en-US" altLang="en-US"/>
          </a:p>
        </p:txBody>
      </p:sp>
    </p:spTree>
    <p:extLst>
      <p:ext uri="{BB962C8B-B14F-4D97-AF65-F5344CB8AC3E}">
        <p14:creationId xmlns:p14="http://schemas.microsoft.com/office/powerpoint/2010/main" val="235645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ftr" sz="quarter" idx="10"/>
          </p:nvPr>
        </p:nvSpPr>
        <p:spPr>
          <a:ln/>
        </p:spPr>
        <p:txBody>
          <a:bodyPr/>
          <a:lstStyle>
            <a:lvl1pPr>
              <a:defRPr/>
            </a:lvl1pPr>
          </a:lstStyle>
          <a:p>
            <a:endParaRPr lang="en-US" altLang="en-US" dirty="0"/>
          </a:p>
        </p:txBody>
      </p:sp>
      <p:sp>
        <p:nvSpPr>
          <p:cNvPr id="3" name="Rectangle 11"/>
          <p:cNvSpPr>
            <a:spLocks noGrp="1" noChangeArrowheads="1"/>
          </p:cNvSpPr>
          <p:nvPr>
            <p:ph type="sldNum" sz="quarter" idx="11"/>
          </p:nvPr>
        </p:nvSpPr>
        <p:spPr>
          <a:ln/>
        </p:spPr>
        <p:txBody>
          <a:bodyPr/>
          <a:lstStyle>
            <a:lvl1pPr>
              <a:defRPr/>
            </a:lvl1pPr>
          </a:lstStyle>
          <a:p>
            <a:fld id="{3138C1E1-D2C8-4C77-A16D-CC51B7D99F76}" type="slidenum">
              <a:rPr lang="en-US" altLang="en-US"/>
              <a:pPr/>
              <a:t>‹#›</a:t>
            </a:fld>
            <a:endParaRPr lang="en-US" altLang="en-US"/>
          </a:p>
        </p:txBody>
      </p:sp>
    </p:spTree>
    <p:extLst>
      <p:ext uri="{BB962C8B-B14F-4D97-AF65-F5344CB8AC3E}">
        <p14:creationId xmlns:p14="http://schemas.microsoft.com/office/powerpoint/2010/main" val="21808981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64A7EBCB-E49B-44E9-A4C0-EA7F9E114DD1}" type="slidenum">
              <a:rPr lang="en-US" altLang="en-US"/>
              <a:pPr/>
              <a:t>‹#›</a:t>
            </a:fld>
            <a:endParaRPr lang="en-US" altLang="en-US"/>
          </a:p>
        </p:txBody>
      </p:sp>
    </p:spTree>
    <p:extLst>
      <p:ext uri="{BB962C8B-B14F-4D97-AF65-F5344CB8AC3E}">
        <p14:creationId xmlns:p14="http://schemas.microsoft.com/office/powerpoint/2010/main" val="327236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DEA80673-A73F-4D73-96A3-E05FA08B7613}" type="slidenum">
              <a:rPr lang="en-US" altLang="en-US"/>
              <a:pPr/>
              <a:t>‹#›</a:t>
            </a:fld>
            <a:endParaRPr lang="en-US" altLang="en-US"/>
          </a:p>
        </p:txBody>
      </p:sp>
    </p:spTree>
    <p:extLst>
      <p:ext uri="{BB962C8B-B14F-4D97-AF65-F5344CB8AC3E}">
        <p14:creationId xmlns:p14="http://schemas.microsoft.com/office/powerpoint/2010/main" val="1521946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ftr" sz="quarter" idx="10"/>
          </p:nvPr>
        </p:nvSpPr>
        <p:spPr>
          <a:ln/>
        </p:spPr>
        <p:txBody>
          <a:bodyPr/>
          <a:lstStyle>
            <a:lvl1pPr>
              <a:defRPr/>
            </a:lvl1pPr>
          </a:lstStyle>
          <a:p>
            <a:endParaRPr lang="en-US" altLang="en-US" dirty="0"/>
          </a:p>
        </p:txBody>
      </p:sp>
      <p:sp>
        <p:nvSpPr>
          <p:cNvPr id="6" name="Rectangle 11"/>
          <p:cNvSpPr>
            <a:spLocks noGrp="1" noChangeArrowheads="1"/>
          </p:cNvSpPr>
          <p:nvPr>
            <p:ph type="sldNum" sz="quarter" idx="11"/>
          </p:nvPr>
        </p:nvSpPr>
        <p:spPr>
          <a:ln/>
        </p:spPr>
        <p:txBody>
          <a:bodyPr/>
          <a:lstStyle>
            <a:lvl1pPr>
              <a:defRPr/>
            </a:lvl1pPr>
          </a:lstStyle>
          <a:p>
            <a:fld id="{BA33C1D7-E07A-463F-9941-AF918645DBE4}" type="slidenum">
              <a:rPr lang="en-US" altLang="en-US"/>
              <a:pPr/>
              <a:t>‹#›</a:t>
            </a:fld>
            <a:endParaRPr lang="en-US" altLang="en-US"/>
          </a:p>
        </p:txBody>
      </p:sp>
    </p:spTree>
    <p:extLst>
      <p:ext uri="{BB962C8B-B14F-4D97-AF65-F5344CB8AC3E}">
        <p14:creationId xmlns:p14="http://schemas.microsoft.com/office/powerpoint/2010/main" val="477299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32C06050-4F15-4804-94D4-4BA3CD037167}" type="slidenum">
              <a:rPr lang="en-US" altLang="en-US"/>
              <a:pPr/>
              <a:t>‹#›</a:t>
            </a:fld>
            <a:endParaRPr lang="en-US" altLang="en-US"/>
          </a:p>
        </p:txBody>
      </p:sp>
    </p:spTree>
    <p:extLst>
      <p:ext uri="{BB962C8B-B14F-4D97-AF65-F5344CB8AC3E}">
        <p14:creationId xmlns:p14="http://schemas.microsoft.com/office/powerpoint/2010/main" val="25897924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88913"/>
            <a:ext cx="2195513" cy="62642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79388" y="188913"/>
            <a:ext cx="6437312" cy="6264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0"/>
          <p:cNvSpPr>
            <a:spLocks noGrp="1" noChangeArrowheads="1"/>
          </p:cNvSpPr>
          <p:nvPr>
            <p:ph type="ftr" sz="quarter" idx="10"/>
          </p:nvPr>
        </p:nvSpPr>
        <p:spPr>
          <a:ln/>
        </p:spPr>
        <p:txBody>
          <a:bodyPr/>
          <a:lstStyle>
            <a:lvl1pPr>
              <a:defRPr/>
            </a:lvl1pPr>
          </a:lstStyle>
          <a:p>
            <a:endParaRPr lang="en-US" altLang="en-US" dirty="0"/>
          </a:p>
        </p:txBody>
      </p:sp>
      <p:sp>
        <p:nvSpPr>
          <p:cNvPr id="5" name="Rectangle 11"/>
          <p:cNvSpPr>
            <a:spLocks noGrp="1" noChangeArrowheads="1"/>
          </p:cNvSpPr>
          <p:nvPr>
            <p:ph type="sldNum" sz="quarter" idx="11"/>
          </p:nvPr>
        </p:nvSpPr>
        <p:spPr>
          <a:ln/>
        </p:spPr>
        <p:txBody>
          <a:bodyPr/>
          <a:lstStyle>
            <a:lvl1pPr>
              <a:defRPr/>
            </a:lvl1pPr>
          </a:lstStyle>
          <a:p>
            <a:fld id="{2734F7D5-7458-48A2-9F4A-0C2C4B93AC50}" type="slidenum">
              <a:rPr lang="en-US" altLang="en-US"/>
              <a:pPr/>
              <a:t>‹#›</a:t>
            </a:fld>
            <a:endParaRPr lang="en-US" altLang="en-US"/>
          </a:p>
        </p:txBody>
      </p:sp>
    </p:spTree>
    <p:extLst>
      <p:ext uri="{BB962C8B-B14F-4D97-AF65-F5344CB8AC3E}">
        <p14:creationId xmlns:p14="http://schemas.microsoft.com/office/powerpoint/2010/main" val="116216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A5637A8F-0397-4A80-A49F-054A7EA7C0E9}" type="slidenum">
              <a:rPr lang="en-US" altLang="en-US"/>
              <a:pPr/>
              <a:t>‹#›</a:t>
            </a:fld>
            <a:endParaRPr lang="en-US" altLang="en-US"/>
          </a:p>
        </p:txBody>
      </p:sp>
    </p:spTree>
    <p:extLst>
      <p:ext uri="{BB962C8B-B14F-4D97-AF65-F5344CB8AC3E}">
        <p14:creationId xmlns:p14="http://schemas.microsoft.com/office/powerpoint/2010/main" val="395444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1403350" y="1412875"/>
            <a:ext cx="3703638"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5259388" y="1412875"/>
            <a:ext cx="3705225" cy="4683125"/>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22B30CBA-7E8D-48CE-BE01-50B65EED8C4B}" type="slidenum">
              <a:rPr lang="en-US" altLang="en-US"/>
              <a:pPr/>
              <a:t>‹#›</a:t>
            </a:fld>
            <a:endParaRPr lang="en-US" altLang="en-US"/>
          </a:p>
        </p:txBody>
      </p:sp>
    </p:spTree>
    <p:extLst>
      <p:ext uri="{BB962C8B-B14F-4D97-AF65-F5344CB8AC3E}">
        <p14:creationId xmlns:p14="http://schemas.microsoft.com/office/powerpoint/2010/main" val="1854607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55160" cy="1080120"/>
          </a:xfrm>
        </p:spPr>
        <p:txBody>
          <a:bodyPr/>
          <a:lstStyle>
            <a:lvl1pPr>
              <a:defRPr/>
            </a:lvl1pPr>
          </a:lstStyle>
          <a:p>
            <a:r>
              <a:rPr lang="en-US" smtClean="0"/>
              <a:t>Click to edit Master title style</a:t>
            </a:r>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a:spLocks noGrp="1" noChangeArrowheads="1"/>
          </p:cNvSpPr>
          <p:nvPr>
            <p:ph type="ftr" sz="quarter" idx="10"/>
          </p:nvPr>
        </p:nvSpPr>
        <p:spPr>
          <a:ln/>
        </p:spPr>
        <p:txBody>
          <a:bodyPr/>
          <a:lstStyle>
            <a:lvl1pPr>
              <a:defRPr/>
            </a:lvl1pPr>
          </a:lstStyle>
          <a:p>
            <a:endParaRPr lang="en-US" altLang="en-US" dirty="0"/>
          </a:p>
        </p:txBody>
      </p:sp>
      <p:sp>
        <p:nvSpPr>
          <p:cNvPr id="8" name="Rectangle 7"/>
          <p:cNvSpPr>
            <a:spLocks noGrp="1" noChangeArrowheads="1"/>
          </p:cNvSpPr>
          <p:nvPr>
            <p:ph type="sldNum" sz="quarter" idx="11"/>
          </p:nvPr>
        </p:nvSpPr>
        <p:spPr>
          <a:ln/>
        </p:spPr>
        <p:txBody>
          <a:bodyPr/>
          <a:lstStyle>
            <a:lvl1pPr>
              <a:defRPr/>
            </a:lvl1pPr>
          </a:lstStyle>
          <a:p>
            <a:fld id="{F444EF25-8D5B-4DF2-ADCB-9AF1145C136C}" type="slidenum">
              <a:rPr lang="en-US" altLang="en-US"/>
              <a:pPr/>
              <a:t>‹#›</a:t>
            </a:fld>
            <a:endParaRPr lang="en-US" altLang="en-US"/>
          </a:p>
        </p:txBody>
      </p:sp>
    </p:spTree>
    <p:extLst>
      <p:ext uri="{BB962C8B-B14F-4D97-AF65-F5344CB8AC3E}">
        <p14:creationId xmlns:p14="http://schemas.microsoft.com/office/powerpoint/2010/main" val="319026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Rectangle 6"/>
          <p:cNvSpPr>
            <a:spLocks noGrp="1" noChangeArrowheads="1"/>
          </p:cNvSpPr>
          <p:nvPr>
            <p:ph type="ftr" sz="quarter" idx="10"/>
          </p:nvPr>
        </p:nvSpPr>
        <p:spPr>
          <a:ln/>
        </p:spPr>
        <p:txBody>
          <a:bodyPr/>
          <a:lstStyle>
            <a:lvl1pPr>
              <a:defRPr/>
            </a:lvl1pPr>
          </a:lstStyle>
          <a:p>
            <a:endParaRPr lang="en-US" altLang="en-US" dirty="0"/>
          </a:p>
        </p:txBody>
      </p:sp>
      <p:sp>
        <p:nvSpPr>
          <p:cNvPr id="4" name="Rectangle 7"/>
          <p:cNvSpPr>
            <a:spLocks noGrp="1" noChangeArrowheads="1"/>
          </p:cNvSpPr>
          <p:nvPr>
            <p:ph type="sldNum" sz="quarter" idx="11"/>
          </p:nvPr>
        </p:nvSpPr>
        <p:spPr>
          <a:ln/>
        </p:spPr>
        <p:txBody>
          <a:bodyPr/>
          <a:lstStyle>
            <a:lvl1pPr>
              <a:defRPr/>
            </a:lvl1pPr>
          </a:lstStyle>
          <a:p>
            <a:fld id="{C06B6142-C4AC-42D9-AC05-600A53630494}" type="slidenum">
              <a:rPr lang="en-US" altLang="en-US"/>
              <a:pPr/>
              <a:t>‹#›</a:t>
            </a:fld>
            <a:endParaRPr lang="en-US" altLang="en-US"/>
          </a:p>
        </p:txBody>
      </p:sp>
    </p:spTree>
    <p:extLst>
      <p:ext uri="{BB962C8B-B14F-4D97-AF65-F5344CB8AC3E}">
        <p14:creationId xmlns:p14="http://schemas.microsoft.com/office/powerpoint/2010/main" val="4163531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1640" y="188640"/>
            <a:ext cx="7344816" cy="1008112"/>
          </a:xfrm>
        </p:spPr>
        <p:txBody>
          <a:bodyPr/>
          <a:lstStyle>
            <a:lvl1pPr algn="l">
              <a:defRPr sz="3000" b="0"/>
            </a:lvl1pPr>
          </a:lstStyle>
          <a:p>
            <a:r>
              <a:rPr lang="en-US" smtClean="0"/>
              <a:t>Click to edit Master title style</a:t>
            </a:r>
            <a:endParaRPr lang="en-GB" dirty="0"/>
          </a:p>
        </p:txBody>
      </p:sp>
      <p:sp>
        <p:nvSpPr>
          <p:cNvPr id="3" name="Content Placeholder 2"/>
          <p:cNvSpPr>
            <a:spLocks noGrp="1"/>
          </p:cNvSpPr>
          <p:nvPr>
            <p:ph idx="1"/>
          </p:nvPr>
        </p:nvSpPr>
        <p:spPr>
          <a:xfrm>
            <a:off x="3575050" y="1412776"/>
            <a:ext cx="5111750" cy="4713387"/>
          </a:xfrm>
        </p:spPr>
        <p:txBody>
          <a:bodyPr/>
          <a:lstStyle>
            <a:lvl1pPr>
              <a:defRPr sz="2800"/>
            </a:lvl1pPr>
            <a:lvl2pPr>
              <a:defRPr sz="2800"/>
            </a:lvl2pPr>
            <a:lvl3pPr>
              <a:defRPr sz="2800"/>
            </a:lvl3pPr>
            <a:lvl4pPr>
              <a:defRPr sz="2800"/>
            </a:lvl4pPr>
            <a:lvl5pPr>
              <a:defRPr sz="2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94C4B815-39E9-4BEB-83AB-CFEBF22F3DDC}" type="slidenum">
              <a:rPr lang="en-US" altLang="en-US"/>
              <a:pPr/>
              <a:t>‹#›</a:t>
            </a:fld>
            <a:endParaRPr lang="en-US" altLang="en-US"/>
          </a:p>
        </p:txBody>
      </p:sp>
    </p:spTree>
    <p:extLst>
      <p:ext uri="{BB962C8B-B14F-4D97-AF65-F5344CB8AC3E}">
        <p14:creationId xmlns:p14="http://schemas.microsoft.com/office/powerpoint/2010/main" val="3925403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endParaRPr lang="en-US" altLang="en-US" dirty="0"/>
          </a:p>
        </p:txBody>
      </p:sp>
      <p:sp>
        <p:nvSpPr>
          <p:cNvPr id="6" name="Rectangle 7"/>
          <p:cNvSpPr>
            <a:spLocks noGrp="1" noChangeArrowheads="1"/>
          </p:cNvSpPr>
          <p:nvPr>
            <p:ph type="sldNum" sz="quarter" idx="11"/>
          </p:nvPr>
        </p:nvSpPr>
        <p:spPr>
          <a:ln/>
        </p:spPr>
        <p:txBody>
          <a:bodyPr/>
          <a:lstStyle>
            <a:lvl1pPr>
              <a:defRPr/>
            </a:lvl1pPr>
          </a:lstStyle>
          <a:p>
            <a:fld id="{56E75EED-E29D-432D-815F-72AF5F509C74}" type="slidenum">
              <a:rPr lang="en-US" altLang="en-US"/>
              <a:pPr/>
              <a:t>‹#›</a:t>
            </a:fld>
            <a:endParaRPr lang="en-US" altLang="en-US"/>
          </a:p>
        </p:txBody>
      </p:sp>
    </p:spTree>
    <p:extLst>
      <p:ext uri="{BB962C8B-B14F-4D97-AF65-F5344CB8AC3E}">
        <p14:creationId xmlns:p14="http://schemas.microsoft.com/office/powerpoint/2010/main" val="113034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Rectangle 6"/>
          <p:cNvSpPr>
            <a:spLocks noGrp="1" noChangeArrowheads="1"/>
          </p:cNvSpPr>
          <p:nvPr>
            <p:ph type="ftr" sz="quarter" idx="10"/>
          </p:nvPr>
        </p:nvSpPr>
        <p:spPr>
          <a:ln/>
        </p:spPr>
        <p:txBody>
          <a:bodyPr/>
          <a:lstStyle>
            <a:lvl1pPr>
              <a:defRPr/>
            </a:lvl1pPr>
          </a:lstStyle>
          <a:p>
            <a:endParaRPr lang="en-US" altLang="en-US" dirty="0"/>
          </a:p>
        </p:txBody>
      </p:sp>
      <p:sp>
        <p:nvSpPr>
          <p:cNvPr id="5" name="Rectangle 7"/>
          <p:cNvSpPr>
            <a:spLocks noGrp="1" noChangeArrowheads="1"/>
          </p:cNvSpPr>
          <p:nvPr>
            <p:ph type="sldNum" sz="quarter" idx="11"/>
          </p:nvPr>
        </p:nvSpPr>
        <p:spPr>
          <a:ln/>
        </p:spPr>
        <p:txBody>
          <a:bodyPr/>
          <a:lstStyle>
            <a:lvl1pPr>
              <a:defRPr/>
            </a:lvl1pPr>
          </a:lstStyle>
          <a:p>
            <a:fld id="{27B80D48-FEEB-4960-BEE3-DBA00DB76C33}" type="slidenum">
              <a:rPr lang="en-US" altLang="en-US"/>
              <a:pPr/>
              <a:t>‹#›</a:t>
            </a:fld>
            <a:endParaRPr lang="en-US" altLang="en-US"/>
          </a:p>
        </p:txBody>
      </p:sp>
    </p:spTree>
    <p:extLst>
      <p:ext uri="{BB962C8B-B14F-4D97-AF65-F5344CB8AC3E}">
        <p14:creationId xmlns:p14="http://schemas.microsoft.com/office/powerpoint/2010/main" val="26087835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3.jpeg"/><Relationship Id="rId14" Type="http://schemas.openxmlformats.org/officeDocument/2006/relationships/hyperlink" Target="http://www.wmo.int/" TargetMode="Externa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0"/>
          </a:srgbClr>
        </a:solidFill>
        <a:effectLst/>
      </p:bgPr>
    </p:bg>
    <p:spTree>
      <p:nvGrpSpPr>
        <p:cNvPr id="1" name=""/>
        <p:cNvGrpSpPr/>
        <p:nvPr/>
      </p:nvGrpSpPr>
      <p:grpSpPr>
        <a:xfrm>
          <a:off x="0" y="0"/>
          <a:ext cx="0" cy="0"/>
          <a:chOff x="0" y="0"/>
          <a:chExt cx="0" cy="0"/>
        </a:xfrm>
      </p:grpSpPr>
      <p:pic>
        <p:nvPicPr>
          <p:cNvPr id="2056" name="Picture 3" descr="wmo_ppt_2012.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250825" y="188913"/>
            <a:ext cx="8713788"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2" name="Rectangle 4"/>
          <p:cNvSpPr>
            <a:spLocks noGrp="1" noChangeArrowheads="1"/>
          </p:cNvSpPr>
          <p:nvPr>
            <p:ph type="body" idx="1"/>
          </p:nvPr>
        </p:nvSpPr>
        <p:spPr bwMode="auto">
          <a:xfrm>
            <a:off x="250825" y="1052513"/>
            <a:ext cx="8713788"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0"/>
            <a:r>
              <a:rPr lang="en-US" altLang="en-US" smtClean="0"/>
              <a:t>First level</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4582" name="Rectangle 6"/>
          <p:cNvSpPr>
            <a:spLocks noGrp="1" noChangeArrowheads="1"/>
          </p:cNvSpPr>
          <p:nvPr>
            <p:ph type="ftr" sz="quarter" idx="3"/>
          </p:nvPr>
        </p:nvSpPr>
        <p:spPr bwMode="auto">
          <a:xfrm>
            <a:off x="1042988" y="6453188"/>
            <a:ext cx="4465637"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r>
              <a:rPr lang="en-US" altLang="en-US"/>
              <a:t>test footer</a:t>
            </a:r>
          </a:p>
        </p:txBody>
      </p:sp>
      <p:sp>
        <p:nvSpPr>
          <p:cNvPr id="24583" name="Rectangle 7"/>
          <p:cNvSpPr>
            <a:spLocks noGrp="1" noChangeArrowheads="1"/>
          </p:cNvSpPr>
          <p:nvPr>
            <p:ph type="sldNum" sz="quarter" idx="4"/>
          </p:nvPr>
        </p:nvSpPr>
        <p:spPr bwMode="auto">
          <a:xfrm>
            <a:off x="5867400" y="6478588"/>
            <a:ext cx="11525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3B323A9F-0146-48A1-BCC1-8D40DBDFB715}"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5" r:id="rId1"/>
    <p:sldLayoutId id="2147483685" r:id="rId2"/>
    <p:sldLayoutId id="2147483684" r:id="rId3"/>
    <p:sldLayoutId id="2147483683" r:id="rId4"/>
    <p:sldLayoutId id="2147483682" r:id="rId5"/>
    <p:sldLayoutId id="2147483681" r:id="rId6"/>
    <p:sldLayoutId id="2147483679" r:id="rId7"/>
    <p:sldLayoutId id="2147483678" r:id="rId8"/>
    <p:sldLayoutId id="2147483677" r:id="rId9"/>
    <p:sldLayoutId id="2147483676" r:id="rId10"/>
    <p:sldLayoutId id="2147483697" r:id="rId11"/>
  </p:sldLayoutIdLst>
  <p:hf hdr="0" dt="0"/>
  <p:txStyles>
    <p:titleStyle>
      <a:lvl1pPr algn="l" rtl="0" eaLnBrk="1" fontAlgn="base" hangingPunct="1">
        <a:spcBef>
          <a:spcPct val="0"/>
        </a:spcBef>
        <a:spcAft>
          <a:spcPct val="0"/>
        </a:spcAft>
        <a:defRPr sz="3000">
          <a:solidFill>
            <a:schemeClr val="tx2"/>
          </a:solidFill>
          <a:latin typeface="Arial" charset="0"/>
          <a:ea typeface="+mj-ea"/>
          <a:cs typeface="+mj-cs"/>
        </a:defRPr>
      </a:lvl1pPr>
      <a:lvl2pPr algn="l" rtl="0" eaLnBrk="1" fontAlgn="base" hangingPunct="1">
        <a:spcBef>
          <a:spcPct val="0"/>
        </a:spcBef>
        <a:spcAft>
          <a:spcPct val="0"/>
        </a:spcAft>
        <a:defRPr sz="3000">
          <a:solidFill>
            <a:schemeClr val="tx2"/>
          </a:solidFill>
          <a:latin typeface="Arial" charset="0"/>
        </a:defRPr>
      </a:lvl2pPr>
      <a:lvl3pPr algn="l" rtl="0" eaLnBrk="1" fontAlgn="base" hangingPunct="1">
        <a:spcBef>
          <a:spcPct val="0"/>
        </a:spcBef>
        <a:spcAft>
          <a:spcPct val="0"/>
        </a:spcAft>
        <a:defRPr sz="3000">
          <a:solidFill>
            <a:schemeClr val="tx2"/>
          </a:solidFill>
          <a:latin typeface="Arial" charset="0"/>
        </a:defRPr>
      </a:lvl3pPr>
      <a:lvl4pPr algn="l" rtl="0" eaLnBrk="1" fontAlgn="base" hangingPunct="1">
        <a:spcBef>
          <a:spcPct val="0"/>
        </a:spcBef>
        <a:spcAft>
          <a:spcPct val="0"/>
        </a:spcAft>
        <a:defRPr sz="3000">
          <a:solidFill>
            <a:schemeClr val="tx2"/>
          </a:solidFill>
          <a:latin typeface="Arial" charset="0"/>
        </a:defRPr>
      </a:lvl4pPr>
      <a:lvl5pPr algn="l" rtl="0" eaLnBrk="1" fontAlgn="base" hangingPunct="1">
        <a:spcBef>
          <a:spcPct val="0"/>
        </a:spcBef>
        <a:spcAft>
          <a:spcPct val="0"/>
        </a:spcAft>
        <a:defRPr sz="30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Narrow" pitchFamily="34" charset="0"/>
        </a:defRPr>
      </a:lvl6pPr>
      <a:lvl7pPr marL="914400" algn="l" rtl="0" eaLnBrk="1" fontAlgn="base" hangingPunct="1">
        <a:spcBef>
          <a:spcPct val="0"/>
        </a:spcBef>
        <a:spcAft>
          <a:spcPct val="0"/>
        </a:spcAft>
        <a:defRPr sz="3200">
          <a:solidFill>
            <a:schemeClr val="tx2"/>
          </a:solidFill>
          <a:latin typeface="Arial Narrow" pitchFamily="34" charset="0"/>
        </a:defRPr>
      </a:lvl7pPr>
      <a:lvl8pPr marL="1371600" algn="l" rtl="0" eaLnBrk="1" fontAlgn="base" hangingPunct="1">
        <a:spcBef>
          <a:spcPct val="0"/>
        </a:spcBef>
        <a:spcAft>
          <a:spcPct val="0"/>
        </a:spcAft>
        <a:defRPr sz="3200">
          <a:solidFill>
            <a:schemeClr val="tx2"/>
          </a:solidFill>
          <a:latin typeface="Arial Narrow" pitchFamily="34" charset="0"/>
        </a:defRPr>
      </a:lvl8pPr>
      <a:lvl9pPr marL="1828800" algn="l" rtl="0" eaLnBrk="1" fontAlgn="base" hangingPunct="1">
        <a:spcBef>
          <a:spcPct val="0"/>
        </a:spcBef>
        <a:spcAft>
          <a:spcPct val="0"/>
        </a:spcAft>
        <a:defRPr sz="3200">
          <a:solidFill>
            <a:schemeClr val="tx2"/>
          </a:solidFill>
          <a:latin typeface="Arial Narrow" pitchFamily="34" charset="0"/>
        </a:defRPr>
      </a:lvl9pPr>
    </p:titleStyle>
    <p:bodyStyle>
      <a:lvl1pPr marL="5334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ea typeface="+mn-ea"/>
          <a:cs typeface="+mn-cs"/>
        </a:defRPr>
      </a:lvl1pPr>
      <a:lvl2pPr marL="990600" indent="-533400" algn="l" rtl="0" eaLnBrk="1" fontAlgn="base" hangingPunct="1">
        <a:spcBef>
          <a:spcPct val="20000"/>
        </a:spcBef>
        <a:spcAft>
          <a:spcPct val="0"/>
        </a:spcAft>
        <a:buClr>
          <a:srgbClr val="FF9900"/>
        </a:buClr>
        <a:buFont typeface="Wingdings" pitchFamily="2" charset="2"/>
        <a:buChar char="§"/>
        <a:defRPr sz="2800">
          <a:solidFill>
            <a:schemeClr val="tx1"/>
          </a:solidFill>
          <a:latin typeface="Arial" charset="0"/>
        </a:defRPr>
      </a:lvl2pPr>
      <a:lvl3pPr marL="1371600" indent="-457200" algn="l" rtl="0" eaLnBrk="1" fontAlgn="base" hangingPunct="1">
        <a:spcBef>
          <a:spcPct val="20000"/>
        </a:spcBef>
        <a:spcAft>
          <a:spcPct val="0"/>
        </a:spcAft>
        <a:buClr>
          <a:srgbClr val="FF9900"/>
        </a:buClr>
        <a:buFont typeface="Wingdings" pitchFamily="2" charset="2"/>
        <a:buChar char="§"/>
        <a:defRPr sz="2400">
          <a:solidFill>
            <a:schemeClr val="tx1"/>
          </a:solidFill>
          <a:latin typeface="Arial" charset="0"/>
        </a:defRPr>
      </a:lvl3pPr>
      <a:lvl4pPr marL="1752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4pPr>
      <a:lvl5pPr marL="22098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Arial" charset="0"/>
        </a:defRPr>
      </a:lvl5pPr>
      <a:lvl6pPr marL="26670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6pPr>
      <a:lvl7pPr marL="31242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7pPr>
      <a:lvl8pPr marL="35814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8pPr>
      <a:lvl9pPr marL="4038600" indent="-381000" algn="l" rtl="0" eaLnBrk="1" fontAlgn="base" hangingPunct="1">
        <a:spcBef>
          <a:spcPct val="20000"/>
        </a:spcBef>
        <a:spcAft>
          <a:spcPct val="0"/>
        </a:spcAft>
        <a:buClr>
          <a:srgbClr val="FF9900"/>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C000">
            <a:alpha val="0"/>
          </a:srgbClr>
        </a:solidFill>
        <a:effectLst/>
      </p:bgPr>
    </p:bg>
    <p:spTree>
      <p:nvGrpSpPr>
        <p:cNvPr id="1" name=""/>
        <p:cNvGrpSpPr/>
        <p:nvPr/>
      </p:nvGrpSpPr>
      <p:grpSpPr>
        <a:xfrm>
          <a:off x="0" y="0"/>
          <a:ext cx="0" cy="0"/>
          <a:chOff x="0" y="0"/>
          <a:chExt cx="0" cy="0"/>
        </a:xfrm>
      </p:grpSpPr>
      <p:pic>
        <p:nvPicPr>
          <p:cNvPr id="1032" name="Picture 3" descr="wmo_ppt_2012_last.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8"/>
          <p:cNvSpPr>
            <a:spLocks noGrp="1" noChangeArrowheads="1"/>
          </p:cNvSpPr>
          <p:nvPr>
            <p:ph type="body" idx="1"/>
          </p:nvPr>
        </p:nvSpPr>
        <p:spPr bwMode="auto">
          <a:xfrm>
            <a:off x="179388" y="4365625"/>
            <a:ext cx="878522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This space can be used for contact information</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9226" name="Rectangle 10"/>
          <p:cNvSpPr>
            <a:spLocks noGrp="1" noChangeArrowheads="1"/>
          </p:cNvSpPr>
          <p:nvPr>
            <p:ph type="ftr" sz="quarter" idx="3"/>
          </p:nvPr>
        </p:nvSpPr>
        <p:spPr bwMode="auto">
          <a:xfrm>
            <a:off x="2484438" y="6462713"/>
            <a:ext cx="2447925"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FontTx/>
              <a:buNone/>
              <a:defRPr sz="1200"/>
            </a:lvl1pPr>
          </a:lstStyle>
          <a:p>
            <a:endParaRPr lang="en-US" altLang="en-US" dirty="0"/>
          </a:p>
        </p:txBody>
      </p:sp>
      <p:sp>
        <p:nvSpPr>
          <p:cNvPr id="9227" name="Rectangle 11"/>
          <p:cNvSpPr>
            <a:spLocks noGrp="1" noChangeArrowheads="1"/>
          </p:cNvSpPr>
          <p:nvPr>
            <p:ph type="sldNum" sz="quarter" idx="4"/>
          </p:nvPr>
        </p:nvSpPr>
        <p:spPr bwMode="auto">
          <a:xfrm>
            <a:off x="5148263" y="6462713"/>
            <a:ext cx="1905000"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FontTx/>
              <a:buNone/>
              <a:defRPr sz="1200"/>
            </a:lvl1pPr>
          </a:lstStyle>
          <a:p>
            <a:fld id="{0FE86292-32C4-436D-BD63-EFB4DC4897A9}" type="slidenum">
              <a:rPr lang="en-US" altLang="en-US"/>
              <a:pPr/>
              <a:t>‹#›</a:t>
            </a:fld>
            <a:endParaRPr lang="en-US" altLang="en-US"/>
          </a:p>
        </p:txBody>
      </p:sp>
      <p:sp>
        <p:nvSpPr>
          <p:cNvPr id="1030" name="Rectangle 13"/>
          <p:cNvSpPr>
            <a:spLocks noGrp="1" noChangeArrowheads="1"/>
          </p:cNvSpPr>
          <p:nvPr>
            <p:ph type="title"/>
          </p:nvPr>
        </p:nvSpPr>
        <p:spPr bwMode="auto">
          <a:xfrm>
            <a:off x="250825" y="3573463"/>
            <a:ext cx="87137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Thank you for your attention</a:t>
            </a:r>
          </a:p>
        </p:txBody>
      </p:sp>
      <p:sp>
        <p:nvSpPr>
          <p:cNvPr id="6" name="Title 9"/>
          <p:cNvSpPr txBox="1">
            <a:spLocks/>
          </p:cNvSpPr>
          <p:nvPr/>
        </p:nvSpPr>
        <p:spPr>
          <a:xfrm>
            <a:off x="117475" y="6380163"/>
            <a:ext cx="1141413" cy="477837"/>
          </a:xfrm>
          <a:prstGeom prst="rect">
            <a:avLst/>
          </a:prstGeom>
        </p:spPr>
        <p:txBody>
          <a:bodyPr anchor="ctr">
            <a:normAutofit/>
          </a:bodyPr>
          <a:lstStyle/>
          <a:p>
            <a:pPr defTabSz="457200" eaLnBrk="1" fontAlgn="auto" hangingPunct="1">
              <a:spcBef>
                <a:spcPct val="0"/>
              </a:spcBef>
              <a:spcAft>
                <a:spcPts val="0"/>
              </a:spcAft>
              <a:buClrTx/>
              <a:buFontTx/>
              <a:buNone/>
              <a:defRPr/>
            </a:pPr>
            <a:r>
              <a:rPr lang="en-US" sz="1200" dirty="0">
                <a:solidFill>
                  <a:srgbClr val="0070C0"/>
                </a:solidFill>
                <a:latin typeface="Arial"/>
                <a:ea typeface="+mj-ea"/>
                <a:cs typeface="Arial"/>
                <a:hlinkClick r:id="rId14"/>
              </a:rPr>
              <a:t>www.wmo.int</a:t>
            </a:r>
            <a:endParaRPr lang="en-US" sz="1200" dirty="0">
              <a:solidFill>
                <a:srgbClr val="0070C0"/>
              </a:solidFill>
              <a:latin typeface="Arial"/>
              <a:ea typeface="+mj-ea"/>
              <a:cs typeface="Arial"/>
            </a:endParaRPr>
          </a:p>
        </p:txBody>
      </p:sp>
    </p:spTree>
  </p:cSld>
  <p:clrMap bg1="lt1" tx1="dk1" bg2="lt2" tx2="dk2" accent1="accent1" accent2="accent2" accent3="accent3" accent4="accent4" accent5="accent5" accent6="accent6" hlink="hlink" folHlink="folHlink"/>
  <p:sldLayoutIdLst>
    <p:sldLayoutId id="2147483696" r:id="rId1"/>
    <p:sldLayoutId id="2147483695" r:id="rId2"/>
    <p:sldLayoutId id="2147483694" r:id="rId3"/>
    <p:sldLayoutId id="2147483693" r:id="rId4"/>
    <p:sldLayoutId id="2147483692" r:id="rId5"/>
    <p:sldLayoutId id="2147483691" r:id="rId6"/>
    <p:sldLayoutId id="2147483690" r:id="rId7"/>
    <p:sldLayoutId id="2147483689" r:id="rId8"/>
    <p:sldLayoutId id="2147483688" r:id="rId9"/>
    <p:sldLayoutId id="2147483687" r:id="rId10"/>
    <p:sldLayoutId id="2147483686" r:id="rId11"/>
  </p:sldLayoutIdLst>
  <p:hf hdr="0" dt="0"/>
  <p:txStyles>
    <p:titleStyle>
      <a:lvl1pPr algn="ctr" rtl="0" eaLnBrk="0" fontAlgn="base" hangingPunct="0">
        <a:spcBef>
          <a:spcPct val="0"/>
        </a:spcBef>
        <a:spcAft>
          <a:spcPct val="0"/>
        </a:spcAft>
        <a:defRPr sz="4000">
          <a:solidFill>
            <a:schemeClr val="bg1"/>
          </a:solidFill>
          <a:latin typeface="+mj-lt"/>
          <a:ea typeface="+mj-ea"/>
          <a:cs typeface="+mj-cs"/>
        </a:defRPr>
      </a:lvl1pPr>
      <a:lvl2pPr algn="ctr" rtl="0" eaLnBrk="0" fontAlgn="base" hangingPunct="0">
        <a:spcBef>
          <a:spcPct val="0"/>
        </a:spcBef>
        <a:spcAft>
          <a:spcPct val="0"/>
        </a:spcAft>
        <a:defRPr sz="4000">
          <a:solidFill>
            <a:schemeClr val="bg1"/>
          </a:solidFill>
          <a:latin typeface="Arial Narrow" pitchFamily="34" charset="0"/>
        </a:defRPr>
      </a:lvl2pPr>
      <a:lvl3pPr algn="ctr" rtl="0" eaLnBrk="0" fontAlgn="base" hangingPunct="0">
        <a:spcBef>
          <a:spcPct val="0"/>
        </a:spcBef>
        <a:spcAft>
          <a:spcPct val="0"/>
        </a:spcAft>
        <a:defRPr sz="4000">
          <a:solidFill>
            <a:schemeClr val="bg1"/>
          </a:solidFill>
          <a:latin typeface="Arial Narrow" pitchFamily="34" charset="0"/>
        </a:defRPr>
      </a:lvl3pPr>
      <a:lvl4pPr algn="ctr" rtl="0" eaLnBrk="0" fontAlgn="base" hangingPunct="0">
        <a:spcBef>
          <a:spcPct val="0"/>
        </a:spcBef>
        <a:spcAft>
          <a:spcPct val="0"/>
        </a:spcAft>
        <a:defRPr sz="4000">
          <a:solidFill>
            <a:schemeClr val="bg1"/>
          </a:solidFill>
          <a:latin typeface="Arial Narrow" pitchFamily="34" charset="0"/>
        </a:defRPr>
      </a:lvl4pPr>
      <a:lvl5pPr algn="ctr" rtl="0" eaLnBrk="0" fontAlgn="base" hangingPunct="0">
        <a:spcBef>
          <a:spcPct val="0"/>
        </a:spcBef>
        <a:spcAft>
          <a:spcPct val="0"/>
        </a:spcAft>
        <a:defRPr sz="4000">
          <a:solidFill>
            <a:schemeClr val="bg1"/>
          </a:solidFill>
          <a:latin typeface="Arial Narrow" pitchFamily="34" charset="0"/>
        </a:defRPr>
      </a:lvl5pPr>
      <a:lvl6pPr marL="457200" algn="l" rtl="0" fontAlgn="base">
        <a:spcBef>
          <a:spcPct val="0"/>
        </a:spcBef>
        <a:spcAft>
          <a:spcPct val="0"/>
        </a:spcAft>
        <a:defRPr sz="3200">
          <a:solidFill>
            <a:schemeClr val="tx2"/>
          </a:solidFill>
          <a:latin typeface="Arial Narrow" pitchFamily="34" charset="0"/>
        </a:defRPr>
      </a:lvl6pPr>
      <a:lvl7pPr marL="914400" algn="l" rtl="0" fontAlgn="base">
        <a:spcBef>
          <a:spcPct val="0"/>
        </a:spcBef>
        <a:spcAft>
          <a:spcPct val="0"/>
        </a:spcAft>
        <a:defRPr sz="3200">
          <a:solidFill>
            <a:schemeClr val="tx2"/>
          </a:solidFill>
          <a:latin typeface="Arial Narrow" pitchFamily="34" charset="0"/>
        </a:defRPr>
      </a:lvl7pPr>
      <a:lvl8pPr marL="1371600" algn="l" rtl="0" fontAlgn="base">
        <a:spcBef>
          <a:spcPct val="0"/>
        </a:spcBef>
        <a:spcAft>
          <a:spcPct val="0"/>
        </a:spcAft>
        <a:defRPr sz="3200">
          <a:solidFill>
            <a:schemeClr val="tx2"/>
          </a:solidFill>
          <a:latin typeface="Arial Narrow" pitchFamily="34" charset="0"/>
        </a:defRPr>
      </a:lvl8pPr>
      <a:lvl9pPr marL="1828800" algn="l" rtl="0" fontAlgn="base">
        <a:spcBef>
          <a:spcPct val="0"/>
        </a:spcBef>
        <a:spcAft>
          <a:spcPct val="0"/>
        </a:spcAft>
        <a:defRPr sz="3200">
          <a:solidFill>
            <a:schemeClr val="tx2"/>
          </a:solidFill>
          <a:latin typeface="Arial Narrow" pitchFamily="34" charset="0"/>
        </a:defRPr>
      </a:lvl9pPr>
    </p:titleStyle>
    <p:bodyStyle>
      <a:lvl1pPr marL="342900" indent="-342900" algn="ctr" rtl="0" eaLnBrk="0" fontAlgn="base" hangingPunct="0">
        <a:spcBef>
          <a:spcPct val="20000"/>
        </a:spcBef>
        <a:spcAft>
          <a:spcPct val="0"/>
        </a:spcAft>
        <a:defRPr sz="2000">
          <a:solidFill>
            <a:schemeClr val="bg1"/>
          </a:solidFill>
          <a:latin typeface="Arial" charset="0"/>
          <a:ea typeface="+mn-ea"/>
          <a:cs typeface="+mn-cs"/>
        </a:defRPr>
      </a:lvl1pPr>
      <a:lvl2pPr marL="742950" indent="-28575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2pPr>
      <a:lvl3pPr marL="11430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3pPr>
      <a:lvl4pPr marL="16002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4pPr>
      <a:lvl5pPr marL="2057400" indent="-228600" algn="ctr" rtl="0" eaLnBrk="0" fontAlgn="base" hangingPunct="0">
        <a:spcBef>
          <a:spcPct val="20000"/>
        </a:spcBef>
        <a:spcAft>
          <a:spcPct val="0"/>
        </a:spcAft>
        <a:buClr>
          <a:srgbClr val="FF9900"/>
        </a:buClr>
        <a:buFont typeface="Wingdings" pitchFamily="2" charset="2"/>
        <a:buChar char="§"/>
        <a:defRPr sz="2000">
          <a:solidFill>
            <a:schemeClr val="bg1"/>
          </a:solidFill>
          <a:latin typeface="Arial"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304800" y="2209800"/>
            <a:ext cx="8534400" cy="3200400"/>
          </a:xfrm>
        </p:spPr>
        <p:txBody>
          <a:bodyPr/>
          <a:lstStyle/>
          <a:p>
            <a:r>
              <a:rPr lang="en-US" altLang="en-US" sz="3300" b="1" dirty="0" smtClean="0"/>
              <a:t>WMO Technical Regulations </a:t>
            </a:r>
            <a:br>
              <a:rPr lang="en-US" altLang="en-US" sz="3300" b="1" dirty="0" smtClean="0"/>
            </a:br>
            <a:r>
              <a:rPr lang="en-US" altLang="en-US" sz="3300" b="1" dirty="0" smtClean="0"/>
              <a:t>&amp; </a:t>
            </a:r>
            <a:r>
              <a:rPr lang="en-US" altLang="en-US" sz="3300" b="1" smtClean="0"/>
              <a:t>Regulatory Material</a:t>
            </a:r>
            <a:br>
              <a:rPr lang="en-US" altLang="en-US" sz="3300" b="1" smtClean="0"/>
            </a:br>
            <a:r>
              <a:rPr lang="en-US" altLang="en-US" sz="3300" b="1" smtClean="0"/>
              <a:t>(</a:t>
            </a:r>
            <a:r>
              <a:rPr lang="en-US" altLang="en-US" sz="3300" b="1" dirty="0" smtClean="0"/>
              <a:t>WIGOS-GCW relevant)</a:t>
            </a:r>
            <a:br>
              <a:rPr lang="en-US" altLang="en-US" sz="3300" b="1" dirty="0" smtClean="0"/>
            </a:br>
            <a:r>
              <a:rPr lang="en-US" altLang="en-US" sz="2400" b="1" dirty="0" smtClean="0"/>
              <a:t>(agenda </a:t>
            </a:r>
            <a:r>
              <a:rPr lang="en-US" altLang="en-US" sz="2400" b="1" smtClean="0"/>
              <a:t>item 2.7.1 &amp; 2.7.2)</a:t>
            </a:r>
            <a:r>
              <a:rPr lang="en-US" altLang="en-US" sz="3600" dirty="0" smtClean="0"/>
              <a:t/>
            </a:r>
            <a:br>
              <a:rPr lang="en-US" altLang="en-US" sz="3600" dirty="0" smtClean="0"/>
            </a:br>
            <a:r>
              <a:rPr lang="en-US" altLang="en-US" sz="2000" dirty="0" smtClean="0"/>
              <a:t/>
            </a:r>
            <a:br>
              <a:rPr lang="en-US" altLang="en-US" sz="2000" dirty="0" smtClean="0"/>
            </a:br>
            <a:r>
              <a:rPr lang="en-US" altLang="en-US" sz="2400" dirty="0" smtClean="0">
                <a:solidFill>
                  <a:schemeClr val="tx1"/>
                </a:solidFill>
              </a:rPr>
              <a:t>GCW Workshop</a:t>
            </a:r>
            <a:br>
              <a:rPr lang="en-US" altLang="en-US" sz="2400" dirty="0" smtClean="0">
                <a:solidFill>
                  <a:schemeClr val="tx1"/>
                </a:solidFill>
              </a:rPr>
            </a:br>
            <a:r>
              <a:rPr lang="en-US" altLang="en-US" sz="2000" dirty="0" smtClean="0">
                <a:solidFill>
                  <a:schemeClr val="tx1"/>
                </a:solidFill>
              </a:rPr>
              <a:t>(Boulder, Colorado, </a:t>
            </a:r>
            <a:r>
              <a:rPr lang="en-US" altLang="en-US" sz="2000" dirty="0">
                <a:solidFill>
                  <a:schemeClr val="tx1"/>
                </a:solidFill>
              </a:rPr>
              <a:t>7</a:t>
            </a:r>
            <a:r>
              <a:rPr lang="en-US" altLang="en-US" sz="2000" dirty="0" smtClean="0">
                <a:solidFill>
                  <a:schemeClr val="tx1"/>
                </a:solidFill>
              </a:rPr>
              <a:t>-9 December 2015)</a:t>
            </a:r>
            <a:endParaRPr lang="en-US" altLang="en-US" sz="2000" dirty="0">
              <a:solidFill>
                <a:schemeClr val="tx1"/>
              </a:solidFill>
            </a:endParaRPr>
          </a:p>
        </p:txBody>
      </p:sp>
      <p:sp>
        <p:nvSpPr>
          <p:cNvPr id="6150" name="Rectangle 6"/>
          <p:cNvSpPr>
            <a:spLocks noGrp="1" noChangeArrowheads="1"/>
          </p:cNvSpPr>
          <p:nvPr>
            <p:ph type="subTitle" idx="1"/>
          </p:nvPr>
        </p:nvSpPr>
        <p:spPr>
          <a:xfrm>
            <a:off x="611188" y="5410200"/>
            <a:ext cx="7921625" cy="609600"/>
          </a:xfrm>
        </p:spPr>
        <p:txBody>
          <a:bodyPr/>
          <a:lstStyle/>
          <a:p>
            <a:r>
              <a:rPr lang="en-US" altLang="en-US" sz="1800" dirty="0" err="1" smtClean="0"/>
              <a:t>Dr</a:t>
            </a:r>
            <a:r>
              <a:rPr lang="en-US" altLang="en-US" sz="1800" dirty="0" smtClean="0"/>
              <a:t> </a:t>
            </a:r>
            <a:r>
              <a:rPr lang="en-US" altLang="en-US" sz="1800" dirty="0" err="1" smtClean="0"/>
              <a:t>Wenjian</a:t>
            </a:r>
            <a:r>
              <a:rPr lang="en-US" altLang="en-US" sz="1800" dirty="0" smtClean="0"/>
              <a:t> ZHANG</a:t>
            </a:r>
          </a:p>
          <a:p>
            <a:r>
              <a:rPr lang="en-US" altLang="en-US" sz="1800" dirty="0" err="1" smtClean="0"/>
              <a:t>Directo</a:t>
            </a:r>
            <a:r>
              <a:rPr lang="en-US" altLang="en-US" sz="1800" dirty="0" smtClean="0"/>
              <a:t>, Observing and Information Systems Dept., WMO</a:t>
            </a:r>
            <a:endParaRPr lang="en-US" altLang="en-US" sz="1800" dirty="0"/>
          </a:p>
        </p:txBody>
      </p:sp>
      <p:sp>
        <p:nvSpPr>
          <p:cNvPr id="15" name="Title 9"/>
          <p:cNvSpPr txBox="1">
            <a:spLocks/>
          </p:cNvSpPr>
          <p:nvPr/>
        </p:nvSpPr>
        <p:spPr>
          <a:xfrm>
            <a:off x="117474" y="6453188"/>
            <a:ext cx="3006725" cy="288925"/>
          </a:xfrm>
          <a:prstGeom prst="rect">
            <a:avLst/>
          </a:prstGeom>
        </p:spPr>
        <p:txBody>
          <a:bodyPr anchor="ctr">
            <a:normAutofit fontScale="77500" lnSpcReduction="20000"/>
          </a:bodyPr>
          <a:lstStyle/>
          <a:p>
            <a:pPr defTabSz="457200" eaLnBrk="1" fontAlgn="auto" hangingPunct="1">
              <a:spcBef>
                <a:spcPct val="0"/>
              </a:spcBef>
              <a:spcAft>
                <a:spcPts val="0"/>
              </a:spcAft>
              <a:buClrTx/>
              <a:buFontTx/>
              <a:buNone/>
              <a:defRPr/>
            </a:pPr>
            <a:r>
              <a:rPr lang="en-US" sz="1200" dirty="0">
                <a:latin typeface="Arial"/>
                <a:ea typeface="+mj-ea"/>
                <a:cs typeface="Arial"/>
              </a:rPr>
              <a:t>WMO; </a:t>
            </a:r>
            <a:r>
              <a:rPr lang="en-US" sz="1200" dirty="0" smtClean="0">
                <a:latin typeface="Arial"/>
                <a:ea typeface="+mj-ea"/>
                <a:cs typeface="Arial"/>
              </a:rPr>
              <a:t>Observing and Information Systems Department </a:t>
            </a:r>
            <a:endParaRPr lang="en-US" sz="1200" dirty="0">
              <a:latin typeface="Arial"/>
              <a:ea typeface="+mj-ea"/>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US" b="1" i="1" dirty="0"/>
              <a:t>2.4.3 Performance </a:t>
            </a:r>
            <a:endParaRPr lang="en-US" dirty="0"/>
          </a:p>
          <a:p>
            <a:r>
              <a:rPr lang="en-US" dirty="0"/>
              <a:t>2.4.3.1  Members shall continuously monitor the performance of their observing systems. </a:t>
            </a:r>
          </a:p>
          <a:p>
            <a:r>
              <a:rPr lang="en-US" dirty="0"/>
              <a:t>2.4.3.2  Members should maintain records of the performance monitoring as part of their Quality </a:t>
            </a:r>
          </a:p>
          <a:p>
            <a:r>
              <a:rPr lang="en-US" dirty="0"/>
              <a:t>Management System, for auditing purposes, where appropriate, in accordance with section 2.6 of these Technical Regulations and the Manual on WIGOS (WMO-No. XXXX). </a:t>
            </a:r>
          </a:p>
          <a:p>
            <a:endParaRPr lang="en-GB" sz="20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10</a:t>
            </a:fld>
            <a:endParaRPr lang="en-US" altLang="en-US" dirty="0"/>
          </a:p>
        </p:txBody>
      </p:sp>
    </p:spTree>
    <p:extLst>
      <p:ext uri="{BB962C8B-B14F-4D97-AF65-F5344CB8AC3E}">
        <p14:creationId xmlns:p14="http://schemas.microsoft.com/office/powerpoint/2010/main" val="332473350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US" sz="2400" b="1" i="1" dirty="0"/>
              <a:t>2.4.4 Quality Control </a:t>
            </a:r>
            <a:endParaRPr lang="en-US" sz="2400" dirty="0"/>
          </a:p>
          <a:p>
            <a:r>
              <a:rPr lang="en-US" sz="2400" dirty="0"/>
              <a:t>2.4.4.1 Members shall implement quality control for all observations for which they are responsible. </a:t>
            </a:r>
          </a:p>
          <a:p>
            <a:r>
              <a:rPr lang="en-US" sz="2400" dirty="0"/>
              <a:t>Note: Minimum set of standards of quality control for meteorological data are specified in the </a:t>
            </a:r>
            <a:r>
              <a:rPr lang="en-US" sz="2400" i="1" dirty="0"/>
              <a:t>Manual on the Global Data-processing and Forecasting System </a:t>
            </a:r>
            <a:r>
              <a:rPr lang="en-US" sz="2400" dirty="0"/>
              <a:t>(WMO-No. 485), Volume I. </a:t>
            </a:r>
          </a:p>
          <a:p>
            <a:r>
              <a:rPr lang="en-US" sz="2400" dirty="0"/>
              <a:t>2.4.4.2 Members not capable of implementing quality control should establish agreements with an appropriate national, regional or global organization or </a:t>
            </a:r>
            <a:r>
              <a:rPr lang="en-US" sz="2400" dirty="0" err="1"/>
              <a:t>centre</a:t>
            </a:r>
            <a:r>
              <a:rPr lang="en-US" sz="2400" dirty="0"/>
              <a:t> to perform the necessary quality control. </a:t>
            </a:r>
          </a:p>
          <a:p>
            <a:endParaRPr lang="en-GB" sz="20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11</a:t>
            </a:fld>
            <a:endParaRPr lang="en-US" altLang="en-US" dirty="0"/>
          </a:p>
        </p:txBody>
      </p:sp>
    </p:spTree>
    <p:extLst>
      <p:ext uri="{BB962C8B-B14F-4D97-AF65-F5344CB8AC3E}">
        <p14:creationId xmlns:p14="http://schemas.microsoft.com/office/powerpoint/2010/main" val="329539584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US" b="1" i="1" dirty="0"/>
              <a:t>2.4.5 Calibration </a:t>
            </a:r>
            <a:endParaRPr lang="en-US" dirty="0"/>
          </a:p>
          <a:p>
            <a:r>
              <a:rPr lang="en-US" dirty="0"/>
              <a:t>2.4.5.1 Members shall perform calibration of their systems and instruments traceable to an international standard in accordance with the Manual on WIGOS (WMO-No. XXXX). </a:t>
            </a:r>
          </a:p>
          <a:p>
            <a:r>
              <a:rPr lang="en-US" b="1" dirty="0"/>
              <a:t>2.5. Observational Metadata </a:t>
            </a:r>
            <a:endParaRPr lang="en-US" dirty="0"/>
          </a:p>
          <a:p>
            <a:r>
              <a:rPr lang="en-US" dirty="0"/>
              <a:t>2.5.1 Members shall record, retain and make available internationally the observational metadata as specified in the Manual on WIGOS (WMO-No. XXXX), section 2.5. </a:t>
            </a:r>
          </a:p>
          <a:p>
            <a:endParaRPr lang="en-GB" sz="20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12</a:t>
            </a:fld>
            <a:endParaRPr lang="en-US" altLang="en-US" dirty="0"/>
          </a:p>
        </p:txBody>
      </p:sp>
    </p:spTree>
    <p:extLst>
      <p:ext uri="{BB962C8B-B14F-4D97-AF65-F5344CB8AC3E}">
        <p14:creationId xmlns:p14="http://schemas.microsoft.com/office/powerpoint/2010/main" val="6899467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US" sz="2000" b="1" dirty="0"/>
              <a:t>8. ATTRIBUTES SPECIFIC TO THE OBSERVING COMPONENT OF THE GLOBAL CRYOSPHERE WATCH </a:t>
            </a:r>
            <a:endParaRPr lang="en-US" sz="2000" dirty="0"/>
          </a:p>
          <a:p>
            <a:r>
              <a:rPr lang="en-US" sz="2400" dirty="0"/>
              <a:t>8.1 The purpose of the Global </a:t>
            </a:r>
            <a:r>
              <a:rPr lang="en-US" sz="2400" dirty="0" err="1"/>
              <a:t>Cryosphere</a:t>
            </a:r>
            <a:r>
              <a:rPr lang="en-US" sz="2400" dirty="0"/>
              <a:t> Watch (GCW) shall be to provide data and other information on the </a:t>
            </a:r>
            <a:r>
              <a:rPr lang="en-US" sz="2400" dirty="0" err="1"/>
              <a:t>cryosphere</a:t>
            </a:r>
            <a:r>
              <a:rPr lang="en-US" sz="2400" dirty="0"/>
              <a:t> from a local to the global scale to improve understanding of its </a:t>
            </a:r>
            <a:r>
              <a:rPr lang="en-US" sz="2400" dirty="0" err="1"/>
              <a:t>behaviour</a:t>
            </a:r>
            <a:r>
              <a:rPr lang="en-US" sz="2400" dirty="0"/>
              <a:t>, interactions with other components of the climate system, and impacts on society. </a:t>
            </a:r>
          </a:p>
          <a:p>
            <a:r>
              <a:rPr lang="en-US" sz="2400" dirty="0" smtClean="0"/>
              <a:t>8.2 </a:t>
            </a:r>
            <a:r>
              <a:rPr lang="en-US" sz="2400" dirty="0"/>
              <a:t>The observing component of the Global </a:t>
            </a:r>
            <a:r>
              <a:rPr lang="en-US" sz="2400" dirty="0" err="1"/>
              <a:t>Cryosphere</a:t>
            </a:r>
            <a:r>
              <a:rPr lang="en-US" sz="2400" dirty="0"/>
              <a:t> Watch shall be a coordinated system of observing stations, facilities and arrangements encompassing monitoring and related scientific assessment activities devoted to the </a:t>
            </a:r>
            <a:r>
              <a:rPr lang="en-US" sz="2400" dirty="0" err="1"/>
              <a:t>Cryosphere</a:t>
            </a:r>
            <a:r>
              <a:rPr lang="en-US" sz="2400" dirty="0"/>
              <a:t>.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13</a:t>
            </a:fld>
            <a:endParaRPr lang="en-US" altLang="en-US" dirty="0"/>
          </a:p>
        </p:txBody>
      </p:sp>
    </p:spTree>
    <p:extLst>
      <p:ext uri="{BB962C8B-B14F-4D97-AF65-F5344CB8AC3E}">
        <p14:creationId xmlns:p14="http://schemas.microsoft.com/office/powerpoint/2010/main" val="2196705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US" sz="2000" b="1" dirty="0"/>
              <a:t>8. ATTRIBUTES SPECIFIC TO THE OBSERVING COMPONENT OF THE GLOBAL CRYOSPHERE WATCH </a:t>
            </a:r>
            <a:endParaRPr lang="en-US" sz="2000" dirty="0"/>
          </a:p>
          <a:p>
            <a:r>
              <a:rPr lang="en-US" sz="2400" dirty="0" smtClean="0"/>
              <a:t>8.3 </a:t>
            </a:r>
            <a:r>
              <a:rPr lang="en-US" sz="2400" dirty="0"/>
              <a:t>The development of the GCW observing network and its core network (</a:t>
            </a:r>
            <a:r>
              <a:rPr lang="en-US" sz="2400" dirty="0" err="1"/>
              <a:t>CryoNet</a:t>
            </a:r>
            <a:r>
              <a:rPr lang="en-US" sz="2400" dirty="0"/>
              <a:t>) that applies GCW agreed practices and standards shall build on existing observing </a:t>
            </a:r>
            <a:r>
              <a:rPr lang="en-US" sz="2400" dirty="0" err="1"/>
              <a:t>programmes</a:t>
            </a:r>
            <a:r>
              <a:rPr lang="en-US" sz="2400" dirty="0"/>
              <a:t> and promote the addition of standardized </a:t>
            </a:r>
            <a:r>
              <a:rPr lang="en-US" sz="2400" dirty="0" err="1"/>
              <a:t>cryospheric</a:t>
            </a:r>
            <a:r>
              <a:rPr lang="en-US" sz="2400" dirty="0"/>
              <a:t> observations to existing facilities. </a:t>
            </a:r>
          </a:p>
          <a:p>
            <a:r>
              <a:rPr lang="en-US" sz="2400" dirty="0"/>
              <a:t>8.4 The Global </a:t>
            </a:r>
            <a:r>
              <a:rPr lang="en-US" sz="2400" dirty="0" err="1"/>
              <a:t>Cryosphere</a:t>
            </a:r>
            <a:r>
              <a:rPr lang="en-US" sz="2400" dirty="0"/>
              <a:t> Watch observing network shall be developed and implemented in accordance with the provisions set out in the Manual on WIGOS (WMO-No. XXXX)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14</a:t>
            </a:fld>
            <a:endParaRPr lang="en-US" altLang="en-US" dirty="0"/>
          </a:p>
        </p:txBody>
      </p:sp>
    </p:spTree>
    <p:extLst>
      <p:ext uri="{BB962C8B-B14F-4D97-AF65-F5344CB8AC3E}">
        <p14:creationId xmlns:p14="http://schemas.microsoft.com/office/powerpoint/2010/main" val="125443931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a:t>
            </a:r>
            <a:r>
              <a:rPr lang="en-US" sz="2400" b="1" dirty="0" smtClean="0"/>
              <a:t>25 </a:t>
            </a:r>
            <a:r>
              <a:rPr lang="en-US" sz="2400" b="1" dirty="0"/>
              <a:t>(Cg-17)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US" sz="2000" b="1" dirty="0" smtClean="0"/>
              <a:t>8. ATTRIBUTES SPECIFIC TO THE OBSERVING COMPONENT OF THE GLOBAL CRYOSPHERE WATCH </a:t>
            </a:r>
            <a:endParaRPr lang="en-US" sz="2000" dirty="0" smtClean="0"/>
          </a:p>
          <a:p>
            <a:r>
              <a:rPr lang="en-US" sz="2000" dirty="0"/>
              <a:t>Note 1: Members may perform observations of any of the parameters describing the state of the GCW </a:t>
            </a:r>
            <a:r>
              <a:rPr lang="en-US" sz="2000" dirty="0" err="1"/>
              <a:t>cryospheric</a:t>
            </a:r>
            <a:r>
              <a:rPr lang="en-US" sz="2000" dirty="0"/>
              <a:t> components (snow, solid precipitation, permafrost, glaciers and ice caps, ice sheets, sea ice, lake and river ice). </a:t>
            </a:r>
          </a:p>
          <a:p>
            <a:r>
              <a:rPr lang="en-US" sz="2000" dirty="0" smtClean="0"/>
              <a:t>Note </a:t>
            </a:r>
            <a:r>
              <a:rPr lang="en-US" sz="2000" dirty="0"/>
              <a:t>2: Members may use different platforms or their combinations (fixed stations, mobile platforms, virtual sites and remote sensing) to perform </a:t>
            </a:r>
            <a:r>
              <a:rPr lang="en-US" sz="2000" dirty="0" err="1"/>
              <a:t>cryospheric</a:t>
            </a:r>
            <a:r>
              <a:rPr lang="en-US" sz="2000" dirty="0"/>
              <a:t> measurements. </a:t>
            </a:r>
          </a:p>
          <a:p>
            <a:r>
              <a:rPr lang="en-US" sz="2400" dirty="0"/>
              <a:t>8.5 For all stations and platforms which provide GCW observations, Members shall register the station in the GCW station information system at the GCW website (</a:t>
            </a:r>
            <a:r>
              <a:rPr lang="en-US" sz="2400" dirty="0" err="1"/>
              <a:t>www.globalcryospherewatch.org</a:t>
            </a:r>
            <a:r>
              <a:rPr lang="en-US" sz="2400" dirty="0"/>
              <a:t>), and submit those observations to the GCW Portal. </a:t>
            </a:r>
          </a:p>
          <a:p>
            <a:endParaRPr lang="en-GB" sz="24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15</a:t>
            </a:fld>
            <a:endParaRPr lang="en-US" altLang="en-US" dirty="0"/>
          </a:p>
        </p:txBody>
      </p:sp>
    </p:spTree>
    <p:extLst>
      <p:ext uri="{BB962C8B-B14F-4D97-AF65-F5344CB8AC3E}">
        <p14:creationId xmlns:p14="http://schemas.microsoft.com/office/powerpoint/2010/main" val="12544393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type="subTitle" idx="1"/>
          </p:nvPr>
        </p:nvSpPr>
        <p:spPr/>
        <p:txBody>
          <a:bodyPr/>
          <a:lstStyle/>
          <a:p>
            <a:r>
              <a:rPr lang="en-US" dirty="0" smtClean="0"/>
              <a:t>-</a:t>
            </a:r>
            <a:r>
              <a:rPr lang="en-US" dirty="0"/>
              <a:t>S</a:t>
            </a:r>
            <a:r>
              <a:rPr lang="en-US" dirty="0" smtClean="0"/>
              <a:t>ections on Global </a:t>
            </a:r>
            <a:r>
              <a:rPr lang="en-US" dirty="0" err="1"/>
              <a:t>Cryosphere</a:t>
            </a:r>
            <a:r>
              <a:rPr lang="en-US" dirty="0"/>
              <a:t> Watch. </a:t>
            </a:r>
          </a:p>
        </p:txBody>
      </p:sp>
      <p:sp>
        <p:nvSpPr>
          <p:cNvPr id="4" name="Footer Placeholder 3"/>
          <p:cNvSpPr>
            <a:spLocks noGrp="1"/>
          </p:cNvSpPr>
          <p:nvPr>
            <p:ph type="ftr" sz="quarter" idx="3"/>
          </p:nvPr>
        </p:nvSpPr>
        <p:spPr/>
        <p:txBody>
          <a:bodyPr/>
          <a:lstStyle/>
          <a:p>
            <a:endParaRPr lang="en-US" altLang="en-US" dirty="0"/>
          </a:p>
        </p:txBody>
      </p:sp>
      <p:sp>
        <p:nvSpPr>
          <p:cNvPr id="5" name="Slide Number Placeholder 4"/>
          <p:cNvSpPr>
            <a:spLocks noGrp="1"/>
          </p:cNvSpPr>
          <p:nvPr>
            <p:ph type="sldNum" sz="quarter" idx="4"/>
          </p:nvPr>
        </p:nvSpPr>
        <p:spPr/>
        <p:txBody>
          <a:bodyPr/>
          <a:lstStyle/>
          <a:p>
            <a:fld id="{48BC09EA-84BE-4789-B2AF-9E22AF0BA06F}" type="slidenum">
              <a:rPr lang="en-US" altLang="en-US" smtClean="0"/>
              <a:t>16</a:t>
            </a:fld>
            <a:endParaRPr lang="en-US" altLang="en-US" dirty="0"/>
          </a:p>
        </p:txBody>
      </p:sp>
    </p:spTree>
    <p:extLst>
      <p:ext uri="{BB962C8B-B14F-4D97-AF65-F5344CB8AC3E}">
        <p14:creationId xmlns:p14="http://schemas.microsoft.com/office/powerpoint/2010/main" val="35114912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b="1" dirty="0"/>
              <a:t>ATTRIBUTES SPECIFIC TO THE OBSERVING COMPONENT OF THE GLOBAL CRYOSPHERIC WATCH </a:t>
            </a:r>
            <a:endParaRPr lang="en-US" dirty="0"/>
          </a:p>
          <a:p>
            <a:r>
              <a:rPr lang="en-US" dirty="0"/>
              <a:t>Note: The provisions of sections 1, 2, 3 and 4 are common to all WIGOS component observing systems including the GCW. The further provisions of section 8 are specific to the GCW. </a:t>
            </a:r>
          </a:p>
          <a:p>
            <a:r>
              <a:rPr lang="en-US" dirty="0"/>
              <a:t>8.1 Members should collaborate actively in, and give all possible support to, the development and implementation of the observing component of Global </a:t>
            </a:r>
            <a:r>
              <a:rPr lang="en-US" dirty="0" err="1"/>
              <a:t>Cryosphere</a:t>
            </a:r>
            <a:r>
              <a:rPr lang="en-US" dirty="0"/>
              <a:t> Watch.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17</a:t>
            </a:fld>
            <a:endParaRPr lang="en-US" altLang="en-US" dirty="0"/>
          </a:p>
        </p:txBody>
      </p:sp>
    </p:spTree>
    <p:extLst>
      <p:ext uri="{BB962C8B-B14F-4D97-AF65-F5344CB8AC3E}">
        <p14:creationId xmlns:p14="http://schemas.microsoft.com/office/powerpoint/2010/main" val="232648004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sz="2000" b="1" dirty="0"/>
              <a:t>ATTRIBUTES SPECIFIC TO THE OBSERVING COMPONENT OF THE GLOBAL CRYOSPHERIC WATCH </a:t>
            </a:r>
            <a:endParaRPr lang="en-US" sz="2000" dirty="0"/>
          </a:p>
          <a:p>
            <a:r>
              <a:rPr lang="en-US" sz="2000" dirty="0" smtClean="0"/>
              <a:t>Note</a:t>
            </a:r>
            <a:r>
              <a:rPr lang="en-US" sz="2000" dirty="0"/>
              <a:t>: GCW implementation encompasses the use of surface- and space-based observations, observing standard and recommended practices and procedures, and best practices for the measurement of essential </a:t>
            </a:r>
            <a:r>
              <a:rPr lang="en-US" sz="2000" dirty="0" err="1"/>
              <a:t>cryospheric</a:t>
            </a:r>
            <a:r>
              <a:rPr lang="en-US" sz="2000" dirty="0"/>
              <a:t> variables, and full assessment of error characteristics of in situ and satellite products. The initial focus of </a:t>
            </a:r>
            <a:r>
              <a:rPr lang="en-US" sz="2000" dirty="0" err="1"/>
              <a:t>CryoNet</a:t>
            </a:r>
            <a:r>
              <a:rPr lang="en-US" sz="2000" dirty="0"/>
              <a:t>, the surface-based standardized core observing network, is to promote the addition of </a:t>
            </a:r>
            <a:r>
              <a:rPr lang="en-US" sz="2000" dirty="0" err="1"/>
              <a:t>cryospheric</a:t>
            </a:r>
            <a:r>
              <a:rPr lang="en-US" sz="2000" dirty="0"/>
              <a:t> observations taken according to GCW standard and recommended practices and procedures, guidelines and best practices, at existing sites rather than creating new sites. The development of GCW includes the development of a </a:t>
            </a:r>
            <a:r>
              <a:rPr lang="en-US" sz="2000" dirty="0" err="1"/>
              <a:t>CryoNet</a:t>
            </a:r>
            <a:r>
              <a:rPr lang="en-US" sz="2000" dirty="0"/>
              <a:t> Guide.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18</a:t>
            </a:fld>
            <a:endParaRPr lang="en-US" altLang="en-US" dirty="0"/>
          </a:p>
        </p:txBody>
      </p:sp>
    </p:spTree>
    <p:extLst>
      <p:ext uri="{BB962C8B-B14F-4D97-AF65-F5344CB8AC3E}">
        <p14:creationId xmlns:p14="http://schemas.microsoft.com/office/powerpoint/2010/main" val="176825737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b="1" dirty="0"/>
              <a:t>ATTRIBUTES SPECIFIC TO THE OBSERVING COMPONENT OF THE GLOBAL CRYOSPHERIC WATCH </a:t>
            </a:r>
            <a:endParaRPr lang="en-US" dirty="0"/>
          </a:p>
          <a:p>
            <a:r>
              <a:rPr lang="en-US" dirty="0" smtClean="0"/>
              <a:t>8.2 </a:t>
            </a:r>
            <a:r>
              <a:rPr lang="en-US" dirty="0"/>
              <a:t>Members should encourage partnerships between organizations to coordinate observing, capacity building and training activities relevant to </a:t>
            </a:r>
            <a:r>
              <a:rPr lang="en-US" dirty="0" err="1"/>
              <a:t>cryospheric</a:t>
            </a:r>
            <a:r>
              <a:rPr lang="en-US" dirty="0"/>
              <a:t> observations and to assist with the compilation and development of manuals on standard and recommended practices and procedures for </a:t>
            </a:r>
            <a:r>
              <a:rPr lang="en-US" dirty="0" err="1"/>
              <a:t>cryospheric</a:t>
            </a:r>
            <a:r>
              <a:rPr lang="en-US" dirty="0"/>
              <a:t> observation. </a:t>
            </a:r>
          </a:p>
          <a:p>
            <a:endParaRPr lang="en-US"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19</a:t>
            </a:fld>
            <a:endParaRPr lang="en-US" altLang="en-US" dirty="0"/>
          </a:p>
        </p:txBody>
      </p:sp>
    </p:spTree>
    <p:extLst>
      <p:ext uri="{BB962C8B-B14F-4D97-AF65-F5344CB8AC3E}">
        <p14:creationId xmlns:p14="http://schemas.microsoft.com/office/powerpoint/2010/main" val="42304723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2713"/>
            <a:ext cx="8713788" cy="1563687"/>
          </a:xfrm>
        </p:spPr>
        <p:txBody>
          <a:bodyPr/>
          <a:lstStyle/>
          <a:p>
            <a:pPr algn="ctr"/>
            <a:r>
              <a:rPr lang="en-US" sz="2400" b="1" dirty="0"/>
              <a:t>Resolution 25 (Cg-17) </a:t>
            </a:r>
            <a:r>
              <a:rPr lang="en-US" sz="2400" dirty="0"/>
              <a:t/>
            </a:r>
            <a:br>
              <a:rPr lang="en-US" sz="2400" dirty="0"/>
            </a:br>
            <a:r>
              <a:rPr lang="en-US" sz="2400" b="1" i="1" dirty="0"/>
              <a:t>TECHNICAL REGULATIONS </a:t>
            </a:r>
            <a:r>
              <a:rPr lang="en-US" sz="2400" b="1" dirty="0"/>
              <a:t>(WMO-No. 49), VOLUME I, </a:t>
            </a:r>
            <a:r>
              <a:rPr lang="en-US" sz="2000" b="1" dirty="0"/>
              <a:t>PART I – WMO INTEGRATED GLOBAL OBSERVING SYSTEM </a:t>
            </a:r>
            <a:r>
              <a:rPr lang="en-US" sz="2000" b="1" dirty="0" smtClean="0"/>
              <a:t>(1)</a:t>
            </a:r>
            <a:endParaRPr lang="en-US" sz="2400" dirty="0">
              <a:effectLst/>
            </a:endParaRPr>
          </a:p>
        </p:txBody>
      </p:sp>
      <p:sp>
        <p:nvSpPr>
          <p:cNvPr id="3" name="Content Placeholder 2"/>
          <p:cNvSpPr>
            <a:spLocks noGrp="1"/>
          </p:cNvSpPr>
          <p:nvPr>
            <p:ph idx="1"/>
          </p:nvPr>
        </p:nvSpPr>
        <p:spPr>
          <a:xfrm>
            <a:off x="250825" y="1662113"/>
            <a:ext cx="8713788" cy="5195887"/>
          </a:xfrm>
        </p:spPr>
        <p:txBody>
          <a:bodyPr/>
          <a:lstStyle/>
          <a:p>
            <a:r>
              <a:rPr lang="en-US" sz="2000" b="1" dirty="0"/>
              <a:t>Considering </a:t>
            </a:r>
            <a:r>
              <a:rPr lang="en-US" sz="2000" dirty="0"/>
              <a:t>the draft Part I recommended by the Commission for Basic Systems for adoption by the World Meteorological Congress, </a:t>
            </a:r>
          </a:p>
          <a:p>
            <a:r>
              <a:rPr lang="en-US" sz="2000" b="1" dirty="0"/>
              <a:t>Noting </a:t>
            </a:r>
            <a:r>
              <a:rPr lang="en-US" sz="2000" dirty="0"/>
              <a:t>that the draft Part I was circulated to all Members and their comments were incorporated accordingly, </a:t>
            </a:r>
          </a:p>
          <a:p>
            <a:r>
              <a:rPr lang="en-US" sz="2000" b="1" dirty="0"/>
              <a:t>Decides </a:t>
            </a:r>
            <a:r>
              <a:rPr lang="en-US" sz="2000" dirty="0"/>
              <a:t>to approve Part I, as provided in the annex to the present resolution, with effect from 1 July 2016; </a:t>
            </a:r>
          </a:p>
          <a:p>
            <a:r>
              <a:rPr lang="en-US" sz="2000" b="1" dirty="0"/>
              <a:t>Affirms </a:t>
            </a:r>
            <a:r>
              <a:rPr lang="en-US" sz="2000" dirty="0"/>
              <a:t>the authority of the Executive Council to approve any amendments to Part I if required before the time of Eighteenth Congress; </a:t>
            </a:r>
          </a:p>
          <a:p>
            <a:r>
              <a:rPr lang="en-US" sz="2000" b="1" dirty="0"/>
              <a:t>Decides </a:t>
            </a:r>
            <a:r>
              <a:rPr lang="en-US" sz="2000" dirty="0"/>
              <a:t>that the Commission for Basic Systems, in collaboration with other technical commissions, shall act as the lead technical commission for managing changes to the </a:t>
            </a:r>
            <a:r>
              <a:rPr lang="en-US" sz="2000" i="1" dirty="0"/>
              <a:t>Technical Regulations</a:t>
            </a:r>
            <a:r>
              <a:rPr lang="en-US" sz="2000" dirty="0"/>
              <a:t>, Volume I, Part I – WIGOS;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a:t>
            </a:fld>
            <a:endParaRPr lang="en-US" altLang="en-US" dirty="0"/>
          </a:p>
        </p:txBody>
      </p:sp>
    </p:spTree>
    <p:extLst>
      <p:ext uri="{BB962C8B-B14F-4D97-AF65-F5344CB8AC3E}">
        <p14:creationId xmlns:p14="http://schemas.microsoft.com/office/powerpoint/2010/main" val="361399961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dirty="0"/>
              <a:t>8.3 </a:t>
            </a:r>
            <a:r>
              <a:rPr lang="en-US" dirty="0" err="1"/>
              <a:t>CryoNet</a:t>
            </a:r>
            <a:r>
              <a:rPr lang="en-US" dirty="0"/>
              <a:t> shall be structured in two different classes of observational sites: Basic Sites and Integrated Sites with the following requirements: </a:t>
            </a:r>
          </a:p>
          <a:p>
            <a:pPr lvl="1"/>
            <a:r>
              <a:rPr lang="en-US" sz="2400" dirty="0"/>
              <a:t>Basic Sites shall monitor single or multiple components of the </a:t>
            </a:r>
            <a:r>
              <a:rPr lang="en-US" sz="2400" dirty="0" err="1"/>
              <a:t>cryosphere</a:t>
            </a:r>
            <a:r>
              <a:rPr lang="en-US" sz="2400" dirty="0"/>
              <a:t> ( </a:t>
            </a:r>
            <a:r>
              <a:rPr lang="en-US" sz="2400" dirty="0" smtClean="0"/>
              <a:t>) </a:t>
            </a:r>
            <a:r>
              <a:rPr lang="en-US" sz="2400" dirty="0"/>
              <a:t>and shall observe multiple variables of each component. They shall measure auxiliary </a:t>
            </a:r>
            <a:r>
              <a:rPr lang="en-US" sz="2400" dirty="0" smtClean="0"/>
              <a:t>meteorological </a:t>
            </a:r>
            <a:r>
              <a:rPr lang="en-US" sz="2400" dirty="0"/>
              <a:t>variables, shall comply with GCW agreed practices, shall be currently active, shall have long term financial commitment and shall make data freely available, whenever possible in (near) real time. Basic Sites should be suitable for the assessment of long-term changes of the </a:t>
            </a:r>
            <a:r>
              <a:rPr lang="en-US" sz="2400" dirty="0" err="1"/>
              <a:t>cryosphere</a:t>
            </a:r>
            <a:r>
              <a:rPr lang="en-US" sz="2400" dirty="0"/>
              <a:t> as well as for the validation of satellite data and related models.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20</a:t>
            </a:fld>
            <a:endParaRPr lang="en-US" altLang="en-US" dirty="0"/>
          </a:p>
        </p:txBody>
      </p:sp>
    </p:spTree>
    <p:extLst>
      <p:ext uri="{BB962C8B-B14F-4D97-AF65-F5344CB8AC3E}">
        <p14:creationId xmlns:p14="http://schemas.microsoft.com/office/powerpoint/2010/main" val="3511491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dirty="0"/>
              <a:t>8.3 </a:t>
            </a:r>
            <a:r>
              <a:rPr lang="en-US" dirty="0" err="1"/>
              <a:t>CryoNet</a:t>
            </a:r>
            <a:r>
              <a:rPr lang="en-US" dirty="0"/>
              <a:t> shall be structured in two different classes of observational sites: Basic Sites and Integrated Sites with the following requirements: </a:t>
            </a:r>
          </a:p>
          <a:p>
            <a:pPr lvl="1"/>
            <a:r>
              <a:rPr lang="en-US" sz="2000" dirty="0" err="1" smtClean="0"/>
              <a:t>CryoNet</a:t>
            </a:r>
            <a:r>
              <a:rPr lang="en-US" sz="2000" dirty="0" smtClean="0"/>
              <a:t> </a:t>
            </a:r>
            <a:r>
              <a:rPr lang="en-US" sz="2000" dirty="0"/>
              <a:t>Integrated Sites shall promote, through worldwide scientific collaboration, progress in the scientific understanding of the processes that change the </a:t>
            </a:r>
            <a:r>
              <a:rPr lang="en-US" sz="2000" dirty="0" err="1"/>
              <a:t>cryosphere</a:t>
            </a:r>
            <a:r>
              <a:rPr lang="en-US" sz="2000" dirty="0"/>
              <a:t>. These sites shall integrate in situ and space-based observations and create platforms of </a:t>
            </a:r>
            <a:r>
              <a:rPr lang="en-US" sz="2000" dirty="0" err="1"/>
              <a:t>cryospheric</a:t>
            </a:r>
            <a:r>
              <a:rPr lang="en-US" sz="2000" dirty="0"/>
              <a:t> observatories. In addition to the requirements for Basic Sites, </a:t>
            </a:r>
            <a:r>
              <a:rPr lang="en-US" sz="2000" dirty="0" err="1"/>
              <a:t>CryoNet</a:t>
            </a:r>
            <a:r>
              <a:rPr lang="en-US" sz="2000" dirty="0"/>
              <a:t> Integrated Sites shall monitor at least one of the other spheres (such as, hydrosphere, biosphere and atmosphere), have a broader research focus, have supporting staff and have training capability. Integrated Sites are particularly important for the study of feedbacks and complex interactions between the atmosphere, </a:t>
            </a:r>
            <a:r>
              <a:rPr lang="en-US" sz="2000" dirty="0" err="1"/>
              <a:t>cryosphere</a:t>
            </a:r>
            <a:r>
              <a:rPr lang="en-US" sz="2000" dirty="0"/>
              <a:t>, biosphere and ocean. </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21</a:t>
            </a:fld>
            <a:endParaRPr lang="en-US" altLang="en-US" dirty="0"/>
          </a:p>
        </p:txBody>
      </p:sp>
    </p:spTree>
    <p:extLst>
      <p:ext uri="{BB962C8B-B14F-4D97-AF65-F5344CB8AC3E}">
        <p14:creationId xmlns:p14="http://schemas.microsoft.com/office/powerpoint/2010/main" val="7511629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dirty="0"/>
              <a:t>8.3 </a:t>
            </a:r>
            <a:r>
              <a:rPr lang="en-US" dirty="0" err="1"/>
              <a:t>CryoNet</a:t>
            </a:r>
            <a:r>
              <a:rPr lang="en-US" dirty="0"/>
              <a:t> shall be structured in two different classes of observational sites: Basic Sites and Integrated Sites with the following requirements: </a:t>
            </a:r>
          </a:p>
          <a:p>
            <a:pPr lvl="1"/>
            <a:r>
              <a:rPr lang="en-US" dirty="0" err="1" smtClean="0"/>
              <a:t>CryoNet</a:t>
            </a:r>
            <a:r>
              <a:rPr lang="en-US" dirty="0" smtClean="0"/>
              <a:t> </a:t>
            </a:r>
            <a:r>
              <a:rPr lang="en-US" dirty="0"/>
              <a:t>Sites contain one or more </a:t>
            </a:r>
            <a:r>
              <a:rPr lang="en-US" dirty="0" err="1"/>
              <a:t>CryoNet</a:t>
            </a:r>
            <a:r>
              <a:rPr lang="en-US" dirty="0"/>
              <a:t> Stations: </a:t>
            </a:r>
          </a:p>
          <a:p>
            <a:pPr lvl="1"/>
            <a:r>
              <a:rPr lang="en-US" dirty="0"/>
              <a:t>Primary Stations shall have target of long-term operation and a four (4) year initial commitment. </a:t>
            </a:r>
          </a:p>
          <a:p>
            <a:pPr lvl="1"/>
            <a:r>
              <a:rPr lang="en-US" dirty="0"/>
              <a:t>Baseline stations shall have long-term operational commitment and long-term (more than 10 years) records. </a:t>
            </a:r>
          </a:p>
          <a:p>
            <a:endParaRPr lang="en-US"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22</a:t>
            </a:fld>
            <a:endParaRPr lang="en-US" altLang="en-US" dirty="0"/>
          </a:p>
        </p:txBody>
      </p:sp>
    </p:spTree>
    <p:extLst>
      <p:ext uri="{BB962C8B-B14F-4D97-AF65-F5344CB8AC3E}">
        <p14:creationId xmlns:p14="http://schemas.microsoft.com/office/powerpoint/2010/main" val="34930982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endParaRPr lang="en-US" sz="2000" dirty="0">
              <a:solidFill>
                <a:srgbClr val="FF0000"/>
              </a:solidFill>
            </a:endParaRPr>
          </a:p>
        </p:txBody>
      </p:sp>
      <p:sp>
        <p:nvSpPr>
          <p:cNvPr id="7" name="Content Placeholder 6"/>
          <p:cNvSpPr>
            <a:spLocks noGrp="1"/>
          </p:cNvSpPr>
          <p:nvPr>
            <p:ph idx="1"/>
          </p:nvPr>
        </p:nvSpPr>
        <p:spPr>
          <a:xfrm>
            <a:off x="250825" y="1350963"/>
            <a:ext cx="8713788" cy="4897437"/>
          </a:xfrm>
        </p:spPr>
        <p:txBody>
          <a:bodyPr/>
          <a:lstStyle/>
          <a:p>
            <a:r>
              <a:rPr lang="en-US" dirty="0" smtClean="0"/>
              <a:t>8.4 For </a:t>
            </a:r>
            <a:r>
              <a:rPr lang="en-US" dirty="0"/>
              <a:t>inclusion of a GCW surface measurement site or station into </a:t>
            </a:r>
            <a:r>
              <a:rPr lang="en-US" dirty="0" err="1"/>
              <a:t>CryoNet</a:t>
            </a:r>
            <a:r>
              <a:rPr lang="en-US" dirty="0"/>
              <a:t>, Members </a:t>
            </a:r>
            <a:r>
              <a:rPr lang="en-US" dirty="0" smtClean="0"/>
              <a:t>and Partners shall meet defined criteria. The minimum requirements are attached in the Attachment 8.1. </a:t>
            </a:r>
            <a:endParaRPr lang="en-US" dirty="0"/>
          </a:p>
          <a:p>
            <a:endParaRPr lang="en-US"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23</a:t>
            </a:fld>
            <a:endParaRPr lang="en-US" altLang="en-US" dirty="0"/>
          </a:p>
        </p:txBody>
      </p:sp>
    </p:spTree>
    <p:extLst>
      <p:ext uri="{BB962C8B-B14F-4D97-AF65-F5344CB8AC3E}">
        <p14:creationId xmlns:p14="http://schemas.microsoft.com/office/powerpoint/2010/main" val="99422902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50838"/>
            <a:ext cx="8713788" cy="792162"/>
          </a:xfrm>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br>
              <a:rPr lang="en-US" sz="2400" b="1" dirty="0" smtClean="0"/>
            </a:br>
            <a:r>
              <a:rPr lang="en-US" sz="2400" b="1" dirty="0" smtClean="0"/>
              <a:t>Attachment 8.1</a:t>
            </a:r>
            <a:endParaRPr lang="en-US" sz="2000" dirty="0">
              <a:solidFill>
                <a:srgbClr val="FF0000"/>
              </a:solidFill>
            </a:endParaRPr>
          </a:p>
        </p:txBody>
      </p:sp>
      <p:sp>
        <p:nvSpPr>
          <p:cNvPr id="7" name="Content Placeholder 6"/>
          <p:cNvSpPr>
            <a:spLocks noGrp="1"/>
          </p:cNvSpPr>
          <p:nvPr>
            <p:ph idx="1"/>
          </p:nvPr>
        </p:nvSpPr>
        <p:spPr>
          <a:xfrm>
            <a:off x="250825" y="1579563"/>
            <a:ext cx="8713788" cy="4897437"/>
          </a:xfrm>
        </p:spPr>
        <p:txBody>
          <a:bodyPr/>
          <a:lstStyle/>
          <a:p>
            <a:r>
              <a:rPr lang="en-US" sz="2000" b="1" dirty="0" smtClean="0"/>
              <a:t>The </a:t>
            </a:r>
            <a:r>
              <a:rPr lang="en-US" sz="2000" b="1" dirty="0"/>
              <a:t>minimum requirements for inclusion of a GCW surface measurement site or station in </a:t>
            </a:r>
            <a:r>
              <a:rPr lang="en-US" sz="2000" b="1" dirty="0" err="1" smtClean="0"/>
              <a:t>CryoNet</a:t>
            </a:r>
            <a:r>
              <a:rPr lang="en-US" sz="2000" b="1" dirty="0" smtClean="0"/>
              <a:t> </a:t>
            </a:r>
            <a:endParaRPr lang="en-US" sz="2000" dirty="0"/>
          </a:p>
          <a:p>
            <a:pPr>
              <a:buFont typeface="+mj-lt"/>
              <a:buAutoNum type="arabicPeriod"/>
            </a:pPr>
            <a:r>
              <a:rPr lang="en-US" sz="2000" dirty="0" smtClean="0"/>
              <a:t>The </a:t>
            </a:r>
            <a:r>
              <a:rPr lang="en-US" sz="2000" dirty="0"/>
              <a:t>site location is chosen such that, for the </a:t>
            </a:r>
            <a:r>
              <a:rPr lang="en-US" sz="2000" dirty="0" err="1"/>
              <a:t>cryospheric</a:t>
            </a:r>
            <a:r>
              <a:rPr lang="en-US" sz="2000" dirty="0"/>
              <a:t> components measured, it is representative for the surrounding region. </a:t>
            </a:r>
          </a:p>
          <a:p>
            <a:pPr>
              <a:buFont typeface="+mj-lt"/>
              <a:buAutoNum type="arabicPeriod"/>
            </a:pPr>
            <a:r>
              <a:rPr lang="en-US" sz="2000" dirty="0"/>
              <a:t>User needs have been considered in the observation design process. </a:t>
            </a:r>
          </a:p>
          <a:p>
            <a:pPr>
              <a:buFont typeface="+mj-lt"/>
              <a:buAutoNum type="arabicPeriod"/>
            </a:pPr>
            <a:r>
              <a:rPr lang="en-US" sz="2000" dirty="0" err="1"/>
              <a:t>CryoNet</a:t>
            </a:r>
            <a:r>
              <a:rPr lang="en-US" sz="2000" dirty="0"/>
              <a:t> sites have to be active and perform sustained observations according to </a:t>
            </a:r>
            <a:r>
              <a:rPr lang="en-US" sz="2000" dirty="0" err="1" smtClean="0"/>
              <a:t>CryoNet</a:t>
            </a:r>
            <a:r>
              <a:rPr lang="en-US" sz="2000" dirty="0" smtClean="0"/>
              <a:t> </a:t>
            </a:r>
            <a:r>
              <a:rPr lang="en-US" sz="2000" dirty="0"/>
              <a:t>best practices. There shall be a commitment to continue measurements for a minimum of four (4) years. </a:t>
            </a:r>
          </a:p>
          <a:p>
            <a:pPr>
              <a:buFont typeface="+mj-lt"/>
              <a:buAutoNum type="arabicPeriod"/>
            </a:pPr>
            <a:r>
              <a:rPr lang="en-US" sz="2000" dirty="0"/>
              <a:t>Personnel are trained in the operation and maintenance of the site. </a:t>
            </a:r>
          </a:p>
          <a:p>
            <a:pPr>
              <a:buFont typeface="+mj-lt"/>
              <a:buAutoNum type="arabicPeriod"/>
            </a:pPr>
            <a:r>
              <a:rPr lang="en-US" sz="2000" dirty="0"/>
              <a:t>The responsible agencies are committed, to the extent reasonable, to sustaining long- </a:t>
            </a:r>
            <a:r>
              <a:rPr lang="en-US" sz="2000" dirty="0" smtClean="0"/>
              <a:t>term </a:t>
            </a:r>
            <a:r>
              <a:rPr lang="en-US" sz="2000" dirty="0"/>
              <a:t>observations of at least one </a:t>
            </a:r>
            <a:r>
              <a:rPr lang="en-US" sz="2000" dirty="0" err="1"/>
              <a:t>cryosphere</a:t>
            </a:r>
            <a:r>
              <a:rPr lang="en-US" sz="2000" dirty="0"/>
              <a:t> component, including auxiliary meteorological variables. </a:t>
            </a:r>
          </a:p>
          <a:p>
            <a:r>
              <a:rPr lang="en-US" dirty="0" smtClean="0"/>
              <a:t>_________ </a:t>
            </a:r>
            <a:endParaRPr lang="en-US" dirty="0"/>
          </a:p>
          <a:p>
            <a:endParaRPr lang="en-US"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24</a:t>
            </a:fld>
            <a:endParaRPr lang="en-US" altLang="en-US" dirty="0"/>
          </a:p>
        </p:txBody>
      </p:sp>
    </p:spTree>
    <p:extLst>
      <p:ext uri="{BB962C8B-B14F-4D97-AF65-F5344CB8AC3E}">
        <p14:creationId xmlns:p14="http://schemas.microsoft.com/office/powerpoint/2010/main" val="35114912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350838"/>
            <a:ext cx="8713788" cy="792162"/>
          </a:xfrm>
        </p:spPr>
        <p:txBody>
          <a:bodyPr/>
          <a:lstStyle/>
          <a:p>
            <a:pPr algn="ctr"/>
            <a:r>
              <a:rPr lang="en-US" sz="2400" b="1" dirty="0" smtClean="0"/>
              <a:t>Resolution 26 </a:t>
            </a:r>
            <a:r>
              <a:rPr lang="en-US" sz="2400" b="1" dirty="0"/>
              <a:t>(Cg-17) </a:t>
            </a:r>
            <a:r>
              <a:rPr lang="en-US" sz="2400" dirty="0"/>
              <a:t/>
            </a:r>
            <a:br>
              <a:rPr lang="en-US" sz="2400" dirty="0"/>
            </a:br>
            <a:r>
              <a:rPr lang="en-US" sz="2400" b="1" i="1" dirty="0"/>
              <a:t>TECHNICAL REGULATIONS </a:t>
            </a:r>
            <a:r>
              <a:rPr lang="en-US" sz="2400" b="1" dirty="0"/>
              <a:t>(WMO-No. 49), </a:t>
            </a:r>
            <a:r>
              <a:rPr lang="en-US" sz="2400" b="1" dirty="0" smtClean="0"/>
              <a:t>Manual on WMO Integrated Global Observing System</a:t>
            </a:r>
            <a:br>
              <a:rPr lang="en-US" sz="2400" b="1" dirty="0" smtClean="0"/>
            </a:br>
            <a:r>
              <a:rPr lang="en-US" sz="2400" b="1" dirty="0" smtClean="0"/>
              <a:t>Attachment 8.1</a:t>
            </a:r>
            <a:endParaRPr lang="en-US" sz="2000" dirty="0">
              <a:solidFill>
                <a:srgbClr val="FF0000"/>
              </a:solidFill>
            </a:endParaRPr>
          </a:p>
        </p:txBody>
      </p:sp>
      <p:sp>
        <p:nvSpPr>
          <p:cNvPr id="7" name="Content Placeholder 6"/>
          <p:cNvSpPr>
            <a:spLocks noGrp="1"/>
          </p:cNvSpPr>
          <p:nvPr>
            <p:ph idx="1"/>
          </p:nvPr>
        </p:nvSpPr>
        <p:spPr>
          <a:xfrm>
            <a:off x="250825" y="1579563"/>
            <a:ext cx="8713788" cy="4897437"/>
          </a:xfrm>
        </p:spPr>
        <p:txBody>
          <a:bodyPr/>
          <a:lstStyle/>
          <a:p>
            <a:pPr>
              <a:buFont typeface="+mj-lt"/>
              <a:buAutoNum type="arabicPeriod" startAt="6"/>
            </a:pPr>
            <a:r>
              <a:rPr lang="en-US" sz="2000" dirty="0" smtClean="0"/>
              <a:t>The </a:t>
            </a:r>
            <a:r>
              <a:rPr lang="en-US" sz="2000" dirty="0"/>
              <a:t>relevant </a:t>
            </a:r>
            <a:r>
              <a:rPr lang="en-US" sz="2000" dirty="0" err="1"/>
              <a:t>CryoNet</a:t>
            </a:r>
            <a:r>
              <a:rPr lang="en-US" sz="2000" dirty="0"/>
              <a:t> observations are of documented quality. The measurements are made and quality controlled according to </a:t>
            </a:r>
            <a:r>
              <a:rPr lang="en-US" sz="2000" dirty="0" err="1"/>
              <a:t>CryoNet</a:t>
            </a:r>
            <a:r>
              <a:rPr lang="en-US" sz="2000" dirty="0"/>
              <a:t> best practices. </a:t>
            </a:r>
          </a:p>
          <a:p>
            <a:pPr>
              <a:buFont typeface="+mj-lt"/>
              <a:buAutoNum type="arabicPeriod" startAt="6"/>
            </a:pPr>
            <a:r>
              <a:rPr lang="en-US" sz="2000" dirty="0" smtClean="0"/>
              <a:t>Associated </a:t>
            </a:r>
            <a:r>
              <a:rPr lang="en-US" sz="2000" dirty="0"/>
              <a:t>standard meteorological in situ observations, when necessary for the accurate determination and interpretation of the GCW variables, are made with documented quality. </a:t>
            </a:r>
          </a:p>
          <a:p>
            <a:pPr>
              <a:buFont typeface="+mj-lt"/>
              <a:buAutoNum type="arabicPeriod" startAt="6"/>
            </a:pPr>
            <a:r>
              <a:rPr lang="en-US" sz="2000" dirty="0" smtClean="0"/>
              <a:t>A </a:t>
            </a:r>
            <a:r>
              <a:rPr lang="en-US" sz="2000" dirty="0"/>
              <a:t>logbook for observations and activities that may affect observations is maintained and used in the data validation process. </a:t>
            </a:r>
          </a:p>
          <a:p>
            <a:pPr>
              <a:buFont typeface="+mj-lt"/>
              <a:buAutoNum type="arabicPeriod" startAt="6"/>
            </a:pPr>
            <a:r>
              <a:rPr lang="en-US" sz="2000" dirty="0" smtClean="0"/>
              <a:t>The </a:t>
            </a:r>
            <a:r>
              <a:rPr lang="en-US" sz="2000" dirty="0"/>
              <a:t>data and metadata including changes in instrumentation, traceability, observation procedures are submitted in a timely manner to a data </a:t>
            </a:r>
            <a:r>
              <a:rPr lang="en-US" sz="2000" dirty="0" err="1"/>
              <a:t>centre</a:t>
            </a:r>
            <a:r>
              <a:rPr lang="en-US" sz="2000" dirty="0"/>
              <a:t> that is interoperable with the GCW portal. </a:t>
            </a:r>
          </a:p>
          <a:p>
            <a:pPr>
              <a:buFont typeface="+mj-lt"/>
              <a:buAutoNum type="arabicPeriod" startAt="6"/>
            </a:pPr>
            <a:r>
              <a:rPr lang="en-US" sz="2000" dirty="0" smtClean="0"/>
              <a:t>The </a:t>
            </a:r>
            <a:r>
              <a:rPr lang="en-US" sz="2000" dirty="0"/>
              <a:t>station characteristics and observational </a:t>
            </a:r>
            <a:r>
              <a:rPr lang="en-US" sz="2000" dirty="0" err="1"/>
              <a:t>programme</a:t>
            </a:r>
            <a:r>
              <a:rPr lang="en-US" sz="2000" dirty="0"/>
              <a:t> information are kept up-to- date in the GCW station information database. Station metadata are also provided to the WIGOS Information Resource (WIR) and maintained regularly. </a:t>
            </a:r>
          </a:p>
          <a:p>
            <a:pPr>
              <a:buFont typeface="+mj-lt"/>
              <a:buAutoNum type="arabicPeriod" startAt="6"/>
            </a:pPr>
            <a:r>
              <a:rPr lang="en-US" sz="2000" dirty="0"/>
              <a:t>_________ </a:t>
            </a:r>
          </a:p>
          <a:p>
            <a:endParaRPr lang="en-US"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25</a:t>
            </a:fld>
            <a:endParaRPr lang="en-US" altLang="en-US" dirty="0"/>
          </a:p>
        </p:txBody>
      </p:sp>
    </p:spTree>
    <p:extLst>
      <p:ext uri="{BB962C8B-B14F-4D97-AF65-F5344CB8AC3E}">
        <p14:creationId xmlns:p14="http://schemas.microsoft.com/office/powerpoint/2010/main" val="278118723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Topics to be discussed</a:t>
            </a:r>
            <a:endParaRPr lang="en-US" dirty="0"/>
          </a:p>
        </p:txBody>
      </p:sp>
      <p:sp>
        <p:nvSpPr>
          <p:cNvPr id="3" name="Content Placeholder 2"/>
          <p:cNvSpPr>
            <a:spLocks noGrp="1"/>
          </p:cNvSpPr>
          <p:nvPr>
            <p:ph idx="1"/>
          </p:nvPr>
        </p:nvSpPr>
        <p:spPr/>
        <p:txBody>
          <a:bodyPr/>
          <a:lstStyle/>
          <a:p>
            <a:r>
              <a:rPr lang="en-US" dirty="0" smtClean="0"/>
              <a:t>How well can we benefit from the Cg-17 approved WIGOS TR and Manual for GCW </a:t>
            </a:r>
            <a:r>
              <a:rPr lang="en-US" dirty="0" err="1" smtClean="0"/>
              <a:t>CryoNet</a:t>
            </a:r>
            <a:r>
              <a:rPr lang="en-US" dirty="0" smtClean="0"/>
              <a:t> development?</a:t>
            </a:r>
          </a:p>
          <a:p>
            <a:r>
              <a:rPr lang="en-US" dirty="0" smtClean="0"/>
              <a:t>What is the best approach and mechanism for us to manage the revision of the WIGOS TR and Manual </a:t>
            </a:r>
            <a:r>
              <a:rPr lang="en-US" dirty="0" err="1" smtClean="0"/>
              <a:t>wrt</a:t>
            </a:r>
            <a:r>
              <a:rPr lang="en-US" dirty="0" smtClean="0"/>
              <a:t> the GCW &amp; </a:t>
            </a:r>
            <a:r>
              <a:rPr lang="en-US" dirty="0" err="1" smtClean="0"/>
              <a:t>CryoNet</a:t>
            </a:r>
            <a:r>
              <a:rPr lang="en-US" dirty="0" smtClean="0"/>
              <a:t>?</a:t>
            </a: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DEA80673-A73F-4D73-96A3-E05FA08B7613}" type="slidenum">
              <a:rPr lang="en-US" altLang="en-US" smtClean="0"/>
              <a:pPr/>
              <a:t>26</a:t>
            </a:fld>
            <a:endParaRPr lang="en-US" altLang="en-US"/>
          </a:p>
        </p:txBody>
      </p:sp>
    </p:spTree>
    <p:extLst>
      <p:ext uri="{BB962C8B-B14F-4D97-AF65-F5344CB8AC3E}">
        <p14:creationId xmlns:p14="http://schemas.microsoft.com/office/powerpoint/2010/main" val="38457635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GB" altLang="en-US" smtClean="0"/>
              <a:t>Thank you for your attention</a:t>
            </a:r>
            <a:endParaRPr lang="en-US" altLang="en-US" smtClean="0"/>
          </a:p>
        </p:txBody>
      </p:sp>
      <p:sp>
        <p:nvSpPr>
          <p:cNvPr id="7171" name="Rectangle 3"/>
          <p:cNvSpPr>
            <a:spLocks noGrp="1" noChangeArrowheads="1"/>
          </p:cNvSpPr>
          <p:nvPr>
            <p:ph type="body" idx="1"/>
          </p:nvPr>
        </p:nvSpPr>
        <p:spPr>
          <a:xfrm>
            <a:off x="179388" y="5105399"/>
            <a:ext cx="8785225" cy="987425"/>
          </a:xfrm>
        </p:spPr>
        <p:txBody>
          <a:bodyPr/>
          <a:lstStyle/>
          <a:p>
            <a:r>
              <a:rPr lang="en-GB" altLang="en-US" dirty="0"/>
              <a:t>https://www.wmo.int/pages/prog/www/polar/index_en.html</a:t>
            </a:r>
            <a:endParaRPr lang="en-US" altLang="en-US" dirty="0"/>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DEA80673-A73F-4D73-96A3-E05FA08B7613}" type="slidenum">
              <a:rPr lang="en-US" altLang="en-US" smtClean="0"/>
              <a:pPr/>
              <a:t>28</a:t>
            </a:fld>
            <a:endParaRPr lang="en-US" altLang="en-US"/>
          </a:p>
        </p:txBody>
      </p:sp>
      <p:pic>
        <p:nvPicPr>
          <p:cNvPr id="7" name="Picture 6" descr="Screen Shot 2015-12-07 at 18.12.04.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20" y="-76200"/>
            <a:ext cx="7879080" cy="7543800"/>
          </a:xfrm>
          <a:prstGeom prst="rect">
            <a:avLst/>
          </a:prstGeom>
        </p:spPr>
      </p:pic>
    </p:spTree>
    <p:extLst>
      <p:ext uri="{BB962C8B-B14F-4D97-AF65-F5344CB8AC3E}">
        <p14:creationId xmlns:p14="http://schemas.microsoft.com/office/powerpoint/2010/main" val="352099920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12713"/>
            <a:ext cx="8713788" cy="1563687"/>
          </a:xfrm>
        </p:spPr>
        <p:txBody>
          <a:bodyPr/>
          <a:lstStyle/>
          <a:p>
            <a:pPr algn="ctr"/>
            <a:r>
              <a:rPr lang="en-US" sz="2400" b="1" dirty="0"/>
              <a:t>Resolution 25 (Cg-17) </a:t>
            </a:r>
            <a:r>
              <a:rPr lang="en-US" sz="2400" dirty="0"/>
              <a:t/>
            </a:r>
            <a:br>
              <a:rPr lang="en-US" sz="2400" dirty="0"/>
            </a:br>
            <a:r>
              <a:rPr lang="en-US" sz="2400" b="1" i="1" dirty="0"/>
              <a:t>TECHNICAL REGULATIONS </a:t>
            </a:r>
            <a:r>
              <a:rPr lang="en-US" sz="2400" b="1" dirty="0"/>
              <a:t>(WMO-No. 49), VOLUME I, </a:t>
            </a:r>
            <a:r>
              <a:rPr lang="en-US" sz="2000" b="1" dirty="0"/>
              <a:t>PART I – WMO INTEGRATED GLOBAL OBSERVING SYSTEM </a:t>
            </a:r>
            <a:r>
              <a:rPr lang="en-US" sz="2000" b="1" dirty="0" smtClean="0"/>
              <a:t>(2)</a:t>
            </a:r>
            <a:endParaRPr lang="en-US" sz="2400" dirty="0">
              <a:effectLst/>
            </a:endParaRPr>
          </a:p>
        </p:txBody>
      </p:sp>
      <p:sp>
        <p:nvSpPr>
          <p:cNvPr id="3" name="Content Placeholder 2"/>
          <p:cNvSpPr>
            <a:spLocks noGrp="1"/>
          </p:cNvSpPr>
          <p:nvPr>
            <p:ph idx="1"/>
          </p:nvPr>
        </p:nvSpPr>
        <p:spPr>
          <a:xfrm>
            <a:off x="250825" y="1662113"/>
            <a:ext cx="8713788" cy="5195887"/>
          </a:xfrm>
        </p:spPr>
        <p:txBody>
          <a:bodyPr/>
          <a:lstStyle/>
          <a:p>
            <a:r>
              <a:rPr lang="en-US" sz="2000" b="1" dirty="0"/>
              <a:t>Requests </a:t>
            </a:r>
            <a:r>
              <a:rPr lang="en-US" sz="2000" dirty="0"/>
              <a:t>the Secretary-General: </a:t>
            </a:r>
          </a:p>
          <a:p>
            <a:pPr>
              <a:buFont typeface="+mj-lt"/>
              <a:buAutoNum type="arabicParenR"/>
            </a:pPr>
            <a:r>
              <a:rPr lang="en-US" sz="2000" dirty="0" smtClean="0"/>
              <a:t>To </a:t>
            </a:r>
            <a:r>
              <a:rPr lang="en-US" sz="2000" dirty="0"/>
              <a:t>incorporate Part I – WIGOS in the </a:t>
            </a:r>
            <a:r>
              <a:rPr lang="en-US" sz="2000" i="1" dirty="0"/>
              <a:t>Technical Regulations </a:t>
            </a:r>
            <a:r>
              <a:rPr lang="en-US" sz="2000" dirty="0"/>
              <a:t>(WMO-No. 49), Volume I, </a:t>
            </a:r>
            <a:r>
              <a:rPr lang="en-US" sz="2000" dirty="0" smtClean="0"/>
              <a:t> 2015 </a:t>
            </a:r>
            <a:r>
              <a:rPr lang="en-US" sz="2000" dirty="0"/>
              <a:t>edition, and to publish it in all official WMO languages; </a:t>
            </a:r>
          </a:p>
          <a:p>
            <a:pPr>
              <a:buFont typeface="+mj-lt"/>
              <a:buAutoNum type="arabicParenR"/>
            </a:pPr>
            <a:r>
              <a:rPr lang="en-US" sz="2000" dirty="0" smtClean="0"/>
              <a:t>To </a:t>
            </a:r>
            <a:r>
              <a:rPr lang="en-US" sz="2000" dirty="0"/>
              <a:t>ensure the editorial consistency of the relevant documents; </a:t>
            </a:r>
          </a:p>
          <a:p>
            <a:pPr>
              <a:buFont typeface="+mj-lt"/>
              <a:buAutoNum type="arabicParenR"/>
            </a:pPr>
            <a:r>
              <a:rPr lang="en-US" sz="2000" dirty="0" smtClean="0"/>
              <a:t>To </a:t>
            </a:r>
            <a:r>
              <a:rPr lang="en-US" sz="2000" dirty="0"/>
              <a:t>ensure the revision of the regulatory documents in a systematic manner and ensure that the published versions of the regulatory documents are consistent and include provisions that can be used within a nationally implemented quality management system; </a:t>
            </a:r>
          </a:p>
          <a:p>
            <a:pPr>
              <a:buFont typeface="+mj-lt"/>
              <a:buAutoNum type="arabicParenR"/>
            </a:pPr>
            <a:r>
              <a:rPr lang="en-US" sz="2000" dirty="0" smtClean="0"/>
              <a:t>To </a:t>
            </a:r>
            <a:r>
              <a:rPr lang="en-US" sz="2000" dirty="0"/>
              <a:t>bring the present resolution to the attention of all concerned. </a:t>
            </a:r>
            <a:endParaRPr lang="en-US" sz="2000" dirty="0">
              <a:effectLst/>
            </a:endParaRPr>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3</a:t>
            </a:fld>
            <a:endParaRPr lang="en-US" altLang="en-US" dirty="0"/>
          </a:p>
        </p:txBody>
      </p:sp>
    </p:spTree>
    <p:extLst>
      <p:ext uri="{BB962C8B-B14F-4D97-AF65-F5344CB8AC3E}">
        <p14:creationId xmlns:p14="http://schemas.microsoft.com/office/powerpoint/2010/main" val="16153873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52400"/>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228600" y="1219200"/>
            <a:ext cx="8713788" cy="5195887"/>
          </a:xfrm>
        </p:spPr>
        <p:txBody>
          <a:bodyPr/>
          <a:lstStyle/>
          <a:p>
            <a:pPr marL="0" indent="0">
              <a:buNone/>
            </a:pPr>
            <a:r>
              <a:rPr lang="en-GB" sz="2400" b="1" dirty="0" smtClean="0"/>
              <a:t>Major relevant part to GCW:</a:t>
            </a:r>
          </a:p>
          <a:p>
            <a:r>
              <a:rPr lang="en-GB" sz="2400" b="1" dirty="0"/>
              <a:t>TECHNICAL </a:t>
            </a:r>
            <a:r>
              <a:rPr lang="en-GB" sz="2400" b="1" dirty="0" smtClean="0"/>
              <a:t>REGULATIONS: GENERAL PROVISIONS</a:t>
            </a:r>
          </a:p>
          <a:p>
            <a:r>
              <a:rPr lang="en-GB" sz="2400" b="1" dirty="0" smtClean="0"/>
              <a:t>DEFINITIONS </a:t>
            </a:r>
          </a:p>
          <a:p>
            <a:r>
              <a:rPr lang="en-GB" sz="2400" b="1" dirty="0" err="1"/>
              <a:t>Cryosphere</a:t>
            </a:r>
            <a:r>
              <a:rPr lang="en-GB" sz="2400" dirty="0"/>
              <a:t>. Component of the Earth System that includes solid precipitation, snow cover, sea ice, lake and river ice, glaciers, ice caps, ice sheets, permafrost, and seasonally frozen ground. </a:t>
            </a:r>
          </a:p>
          <a:p>
            <a:r>
              <a:rPr lang="en-GB" sz="2400" dirty="0"/>
              <a:t>Note: While elements of the </a:t>
            </a:r>
            <a:r>
              <a:rPr lang="en-GB" sz="2400" dirty="0" err="1"/>
              <a:t>cryosphere</a:t>
            </a:r>
            <a:r>
              <a:rPr lang="en-GB" sz="2400" dirty="0"/>
              <a:t> are often defined to contain frozen water, permafrost can be “dry”. The Global </a:t>
            </a:r>
            <a:r>
              <a:rPr lang="en-GB" sz="2400" dirty="0" err="1"/>
              <a:t>Cryosphere</a:t>
            </a:r>
            <a:r>
              <a:rPr lang="en-GB" sz="2400" dirty="0"/>
              <a:t> Watch (GCW) definition includes elements of the </a:t>
            </a:r>
            <a:r>
              <a:rPr lang="en-GB" sz="2400" dirty="0" err="1"/>
              <a:t>cryosphere</a:t>
            </a:r>
            <a:r>
              <a:rPr lang="en-GB" sz="2400" dirty="0"/>
              <a:t> that occur on or beneath the Earth’s surface, or that are measured at the surface in the case of solid precipitation. It therefore excludes ice clouds. </a:t>
            </a:r>
          </a:p>
          <a:p>
            <a:pPr marL="0" indent="0">
              <a:buNone/>
            </a:pPr>
            <a:endParaRPr lang="en-US" sz="24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4</a:t>
            </a:fld>
            <a:endParaRPr lang="en-US" altLang="en-US" dirty="0"/>
          </a:p>
        </p:txBody>
      </p:sp>
    </p:spTree>
    <p:extLst>
      <p:ext uri="{BB962C8B-B14F-4D97-AF65-F5344CB8AC3E}">
        <p14:creationId xmlns:p14="http://schemas.microsoft.com/office/powerpoint/2010/main" val="374301424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250825" y="1524000"/>
            <a:ext cx="8713788" cy="5195887"/>
          </a:xfrm>
        </p:spPr>
        <p:txBody>
          <a:bodyPr/>
          <a:lstStyle/>
          <a:p>
            <a:pPr marL="0" indent="0">
              <a:buNone/>
            </a:pPr>
            <a:r>
              <a:rPr lang="en-GB" sz="2400" b="1" dirty="0" smtClean="0"/>
              <a:t>Major relevant part to GCW:</a:t>
            </a:r>
          </a:p>
          <a:p>
            <a:r>
              <a:rPr lang="en-GB" sz="2000" b="1" dirty="0" smtClean="0"/>
              <a:t>Global </a:t>
            </a:r>
            <a:r>
              <a:rPr lang="en-GB" sz="2000" b="1" dirty="0" err="1"/>
              <a:t>Cryosphere</a:t>
            </a:r>
            <a:r>
              <a:rPr lang="en-GB" sz="2000" b="1" dirty="0"/>
              <a:t> Watch (GCW) Observing Network</a:t>
            </a:r>
            <a:r>
              <a:rPr lang="en-GB" sz="2000" dirty="0"/>
              <a:t>. Comprised of GCW sites with varying capabilities built on existing observing programmes and promoting the addition of standardized </a:t>
            </a:r>
            <a:r>
              <a:rPr lang="en-GB" sz="2000" dirty="0" err="1"/>
              <a:t>cryospheric</a:t>
            </a:r>
            <a:r>
              <a:rPr lang="en-GB" sz="2000" dirty="0"/>
              <a:t> observations to existing facilities. It covers all components of the </a:t>
            </a:r>
            <a:r>
              <a:rPr lang="en-GB" sz="2000" dirty="0" err="1"/>
              <a:t>cryosphere</a:t>
            </a:r>
            <a:r>
              <a:rPr lang="en-GB" sz="2000" dirty="0"/>
              <a:t>: glaciers, ice shelves, ice sheets, snow, permafrost, sea ice, river/lake ice, and solid precipitation. </a:t>
            </a:r>
          </a:p>
          <a:p>
            <a:r>
              <a:rPr lang="en-GB" sz="2000" b="1" dirty="0" err="1"/>
              <a:t>CryoNet</a:t>
            </a:r>
            <a:r>
              <a:rPr lang="en-GB" sz="2000" dirty="0"/>
              <a:t>. The core of the GCW observing network that applies GCW agreed observing practices. It comprises sites in cold climate regions, on land or sea, operating a sustained, standardized programme for observing and monitoring as many </a:t>
            </a:r>
            <a:r>
              <a:rPr lang="en-GB" sz="2000" dirty="0" err="1"/>
              <a:t>cryospheric</a:t>
            </a:r>
            <a:r>
              <a:rPr lang="en-GB" sz="2000" dirty="0"/>
              <a:t> variables as possible. </a:t>
            </a:r>
            <a:r>
              <a:rPr lang="en-GB" sz="2000" dirty="0" err="1"/>
              <a:t>CryoNet</a:t>
            </a:r>
            <a:r>
              <a:rPr lang="en-GB" sz="2000" dirty="0"/>
              <a:t> is being structured in two different classes of observational sites: Basic Sites and Integrated Sites. </a:t>
            </a:r>
            <a:r>
              <a:rPr lang="en-GB" sz="2000" dirty="0" err="1"/>
              <a:t>CryoNet</a:t>
            </a:r>
            <a:r>
              <a:rPr lang="en-GB" sz="2000" dirty="0"/>
              <a:t> Sites contain one or more </a:t>
            </a:r>
            <a:r>
              <a:rPr lang="en-GB" sz="2000" dirty="0" err="1"/>
              <a:t>CryoNet</a:t>
            </a:r>
            <a:r>
              <a:rPr lang="en-GB" sz="2000" dirty="0"/>
              <a:t> Stations: Primary Stations and Baseline Stations. </a:t>
            </a:r>
          </a:p>
          <a:p>
            <a:pPr marL="0" indent="0">
              <a:buNone/>
            </a:pPr>
            <a:endParaRPr lang="en-US" sz="24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5</a:t>
            </a:fld>
            <a:endParaRPr lang="en-US" altLang="en-US" dirty="0"/>
          </a:p>
        </p:txBody>
      </p:sp>
    </p:spTree>
    <p:extLst>
      <p:ext uri="{BB962C8B-B14F-4D97-AF65-F5344CB8AC3E}">
        <p14:creationId xmlns:p14="http://schemas.microsoft.com/office/powerpoint/2010/main" val="42725918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250825" y="1524000"/>
            <a:ext cx="8713788" cy="5195887"/>
          </a:xfrm>
        </p:spPr>
        <p:txBody>
          <a:bodyPr/>
          <a:lstStyle/>
          <a:p>
            <a:pPr marL="0" indent="0">
              <a:buNone/>
            </a:pPr>
            <a:r>
              <a:rPr lang="en-GB" sz="2400" b="1" dirty="0" smtClean="0"/>
              <a:t>Major relevant part to GCW:</a:t>
            </a:r>
          </a:p>
          <a:p>
            <a:r>
              <a:rPr lang="en-GB" sz="2400" b="1" dirty="0"/>
              <a:t>1. INTRODUCTION TO </a:t>
            </a:r>
            <a:r>
              <a:rPr lang="en-GB" sz="2400" b="1" dirty="0" smtClean="0"/>
              <a:t>WIGOS</a:t>
            </a:r>
            <a:endParaRPr lang="en-GB" sz="2400" dirty="0"/>
          </a:p>
          <a:p>
            <a:r>
              <a:rPr lang="en-GB" sz="2400" b="1" dirty="0"/>
              <a:t>1.1 Purpose and Scope of WIGOS</a:t>
            </a:r>
            <a:br>
              <a:rPr lang="en-GB" sz="2400" b="1" dirty="0"/>
            </a:br>
            <a:r>
              <a:rPr lang="en-GB" sz="2400" b="1" dirty="0"/>
              <a:t>1.2 WIGOS component observing systems </a:t>
            </a:r>
            <a:endParaRPr lang="en-GB" sz="2400" dirty="0"/>
          </a:p>
          <a:p>
            <a:r>
              <a:rPr lang="en-GB" sz="2400" dirty="0"/>
              <a:t>1.2.1 The component observing systems of WIGOS shall comprise the Global Observing System (GOS) of the World Weather Watch (WWW) Programme, the observing component of the Global Atmosphere Watch (GAW) Programme, the WMO Hydrological Observing System (WHOS) of the Hydrology and Water Resources Programme (HWRP) and the observing component of the Global </a:t>
            </a:r>
            <a:r>
              <a:rPr lang="en-GB" sz="2400" dirty="0" err="1"/>
              <a:t>Cryosphere</a:t>
            </a:r>
            <a:r>
              <a:rPr lang="en-GB" sz="2400" dirty="0"/>
              <a:t> Watch (GCW), including their surface-based and space-based components. </a:t>
            </a:r>
          </a:p>
          <a:p>
            <a:endParaRPr lang="en-GB" sz="24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6</a:t>
            </a:fld>
            <a:endParaRPr lang="en-US" altLang="en-US" dirty="0"/>
          </a:p>
        </p:txBody>
      </p:sp>
    </p:spTree>
    <p:extLst>
      <p:ext uri="{BB962C8B-B14F-4D97-AF65-F5344CB8AC3E}">
        <p14:creationId xmlns:p14="http://schemas.microsoft.com/office/powerpoint/2010/main" val="340446751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250825" y="1524000"/>
            <a:ext cx="8713788" cy="5195887"/>
          </a:xfrm>
        </p:spPr>
        <p:txBody>
          <a:bodyPr/>
          <a:lstStyle/>
          <a:p>
            <a:pPr marL="0" indent="0">
              <a:buNone/>
            </a:pPr>
            <a:r>
              <a:rPr lang="en-GB" sz="2400" b="1" dirty="0" smtClean="0"/>
              <a:t>Major relevant part to GCW:</a:t>
            </a:r>
          </a:p>
          <a:p>
            <a:r>
              <a:rPr lang="en-GB" sz="2400" b="1" i="1" dirty="0"/>
              <a:t>1.2.4 Global </a:t>
            </a:r>
            <a:r>
              <a:rPr lang="en-GB" sz="2400" b="1" i="1" dirty="0" err="1"/>
              <a:t>Cryosphere</a:t>
            </a:r>
            <a:r>
              <a:rPr lang="en-GB" sz="2400" b="1" i="1" dirty="0"/>
              <a:t> Watch (observing component) </a:t>
            </a:r>
            <a:endParaRPr lang="en-GB" sz="2400" dirty="0"/>
          </a:p>
          <a:p>
            <a:r>
              <a:rPr lang="en-GB" sz="2400" dirty="0"/>
              <a:t>1.2.4.1 The Global </a:t>
            </a:r>
            <a:r>
              <a:rPr lang="en-GB" sz="2400" dirty="0" err="1"/>
              <a:t>Cryosphere</a:t>
            </a:r>
            <a:r>
              <a:rPr lang="en-GB" sz="2400" dirty="0"/>
              <a:t> Watch (GCW) shall be a coordinated system of networks of observing stations, methods, techniques, facilities and arrangements encompassing monitoring and related scientific assessment activities devoted to the investigation of the changing </a:t>
            </a:r>
            <a:r>
              <a:rPr lang="en-GB" sz="2400" dirty="0" err="1"/>
              <a:t>Cryosphere</a:t>
            </a:r>
            <a:r>
              <a:rPr lang="en-GB" sz="2400" dirty="0"/>
              <a:t>. </a:t>
            </a:r>
          </a:p>
          <a:p>
            <a:r>
              <a:rPr lang="en-GB" sz="2400" dirty="0"/>
              <a:t>1.2.4.2 The GCW observing network and its standardized core network (</a:t>
            </a:r>
            <a:r>
              <a:rPr lang="en-GB" sz="2400" dirty="0" err="1"/>
              <a:t>CryoNet</a:t>
            </a:r>
            <a:r>
              <a:rPr lang="en-GB" sz="2400" dirty="0"/>
              <a:t>) shall build on existing observing programmes and promote the addition of standardized </a:t>
            </a:r>
            <a:r>
              <a:rPr lang="en-GB" sz="2400" dirty="0" err="1"/>
              <a:t>cryospheric</a:t>
            </a:r>
            <a:r>
              <a:rPr lang="en-GB" sz="2400" dirty="0"/>
              <a:t> observations to existing facilities. </a:t>
            </a:r>
          </a:p>
          <a:p>
            <a:endParaRPr lang="en-GB" sz="24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7</a:t>
            </a:fld>
            <a:endParaRPr lang="en-US" altLang="en-US" dirty="0"/>
          </a:p>
        </p:txBody>
      </p:sp>
    </p:spTree>
    <p:extLst>
      <p:ext uri="{BB962C8B-B14F-4D97-AF65-F5344CB8AC3E}">
        <p14:creationId xmlns:p14="http://schemas.microsoft.com/office/powerpoint/2010/main" val="189962803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250825" y="1524000"/>
            <a:ext cx="8713788" cy="5195887"/>
          </a:xfrm>
        </p:spPr>
        <p:txBody>
          <a:bodyPr/>
          <a:lstStyle/>
          <a:p>
            <a:pPr marL="0" indent="0">
              <a:buNone/>
            </a:pPr>
            <a:r>
              <a:rPr lang="en-GB" sz="2400" b="1" dirty="0" smtClean="0"/>
              <a:t>Major relevant part to GCW:</a:t>
            </a:r>
          </a:p>
          <a:p>
            <a:r>
              <a:rPr lang="en-GB" sz="2000" dirty="0" smtClean="0"/>
              <a:t>Note </a:t>
            </a:r>
            <a:r>
              <a:rPr lang="en-GB" sz="2000" dirty="0"/>
              <a:t>1: The GCW Implementation Plan available at: http://</a:t>
            </a:r>
            <a:r>
              <a:rPr lang="en-GB" sz="2000" dirty="0" err="1"/>
              <a:t>globalcryospherewatch.org</a:t>
            </a:r>
            <a:r>
              <a:rPr lang="en-GB" sz="2000" dirty="0"/>
              <a:t>/reference/documents/ provides more information. </a:t>
            </a:r>
          </a:p>
          <a:p>
            <a:r>
              <a:rPr lang="en-GB" sz="2000" dirty="0"/>
              <a:t>Note 2: Existing </a:t>
            </a:r>
            <a:r>
              <a:rPr lang="en-GB" sz="2000" dirty="0" err="1"/>
              <a:t>Cryosphere</a:t>
            </a:r>
            <a:r>
              <a:rPr lang="en-GB" sz="2000" dirty="0"/>
              <a:t> observing programmes include </a:t>
            </a:r>
            <a:r>
              <a:rPr lang="en-GB" sz="2000" dirty="0" err="1"/>
              <a:t>cryospheric</a:t>
            </a:r>
            <a:r>
              <a:rPr lang="en-GB" sz="2000" dirty="0"/>
              <a:t> observational programmes within WMO Programmes (including the Joint WMO/IOC Technical Commission on Oceanography and Marine Meteorology (JCOMM)), the co-sponsored Programmes (GCOS, GTOS, GOOS) and including, but are not limited to, observational programmes of the International Permafrost Association (IPA), the World Glacier Monitoring Service (WGMS), a service of the International Association of </a:t>
            </a:r>
            <a:r>
              <a:rPr lang="en-GB" sz="2000" dirty="0" err="1"/>
              <a:t>Cryospheric</a:t>
            </a:r>
            <a:r>
              <a:rPr lang="en-GB" sz="2000" dirty="0"/>
              <a:t> Sciences (IACS), the Scientific Committee for Antarctic Research (SCAR), and the Global Precipitation Climatology Centre (GPCC), and the US National Snow and Ice Data </a:t>
            </a:r>
            <a:r>
              <a:rPr lang="en-GB" sz="2000" dirty="0" err="1"/>
              <a:t>Center</a:t>
            </a:r>
            <a:r>
              <a:rPr lang="en-GB" sz="2000" dirty="0"/>
              <a:t> (NSIDC). </a:t>
            </a:r>
          </a:p>
          <a:p>
            <a:endParaRPr lang="en-GB" sz="20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8</a:t>
            </a:fld>
            <a:endParaRPr lang="en-US" altLang="en-US" dirty="0"/>
          </a:p>
        </p:txBody>
      </p:sp>
    </p:spTree>
    <p:extLst>
      <p:ext uri="{BB962C8B-B14F-4D97-AF65-F5344CB8AC3E}">
        <p14:creationId xmlns:p14="http://schemas.microsoft.com/office/powerpoint/2010/main" val="35144469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417513"/>
            <a:ext cx="8713788" cy="954087"/>
          </a:xfrm>
        </p:spPr>
        <p:txBody>
          <a:bodyPr/>
          <a:lstStyle/>
          <a:p>
            <a:pPr algn="ctr"/>
            <a:r>
              <a:rPr lang="en-US" sz="2400" b="1" dirty="0"/>
              <a:t>Annex to Resolution 25 (Cg-17) </a:t>
            </a:r>
            <a:r>
              <a:rPr lang="en-US" sz="2400" dirty="0"/>
              <a:t/>
            </a:r>
            <a:br>
              <a:rPr lang="en-US" sz="2400" dirty="0"/>
            </a:br>
            <a:r>
              <a:rPr lang="en-US" sz="2400" b="1" i="1" dirty="0"/>
              <a:t>TECHNICAL REGULATIONS </a:t>
            </a:r>
            <a:r>
              <a:rPr lang="en-US" sz="2400" b="1" dirty="0"/>
              <a:t>(WMO-No. 49), VOLUME I, </a:t>
            </a:r>
            <a:r>
              <a:rPr lang="en-US" sz="2000" b="1" dirty="0">
                <a:solidFill>
                  <a:srgbClr val="FF0000"/>
                </a:solidFill>
              </a:rPr>
              <a:t>PART I – WMO INTEGRATED GLOBAL OBSERVING SYSTEM </a:t>
            </a:r>
            <a:endParaRPr lang="en-US" sz="2000" dirty="0">
              <a:solidFill>
                <a:srgbClr val="FF0000"/>
              </a:solidFill>
            </a:endParaRPr>
          </a:p>
        </p:txBody>
      </p:sp>
      <p:sp>
        <p:nvSpPr>
          <p:cNvPr id="3" name="Content Placeholder 2"/>
          <p:cNvSpPr>
            <a:spLocks noGrp="1"/>
          </p:cNvSpPr>
          <p:nvPr>
            <p:ph idx="1"/>
          </p:nvPr>
        </p:nvSpPr>
        <p:spPr>
          <a:xfrm>
            <a:off x="76200" y="1524000"/>
            <a:ext cx="8888413" cy="5195887"/>
          </a:xfrm>
        </p:spPr>
        <p:txBody>
          <a:bodyPr/>
          <a:lstStyle/>
          <a:p>
            <a:r>
              <a:rPr lang="en-GB" sz="2000" b="1" i="1" dirty="0" smtClean="0"/>
              <a:t>2.4.2 </a:t>
            </a:r>
            <a:r>
              <a:rPr lang="en-GB" sz="2000" b="1" i="1" dirty="0"/>
              <a:t>Observations </a:t>
            </a:r>
            <a:endParaRPr lang="en-GB" sz="2000" dirty="0"/>
          </a:p>
          <a:p>
            <a:r>
              <a:rPr lang="en-GB" sz="2000" dirty="0"/>
              <a:t>2.4.2.1 Members </a:t>
            </a:r>
            <a:r>
              <a:rPr lang="en-GB" sz="2000" b="1" dirty="0">
                <a:solidFill>
                  <a:srgbClr val="660066"/>
                </a:solidFill>
              </a:rPr>
              <a:t>shall ensure overall availability of observations</a:t>
            </a:r>
            <a:r>
              <a:rPr lang="en-GB" sz="2000" dirty="0"/>
              <a:t> for all WMO Application Areas in accordance with these Technical Regulations and the Manual on WIGOS (WMO-No. XXXX). </a:t>
            </a:r>
          </a:p>
          <a:p>
            <a:r>
              <a:rPr lang="en-GB" sz="2000" dirty="0"/>
              <a:t>Note 1: The WMO Application Areas are detailed in section 2.1 of the Manual on WIGOS (WMO-No. XXXX). </a:t>
            </a:r>
          </a:p>
          <a:p>
            <a:r>
              <a:rPr lang="en-GB" sz="2000" dirty="0"/>
              <a:t>Note 2: Special focus is to be given to meet the requirements of numerical weather prediction since many application areas depend on it. </a:t>
            </a:r>
          </a:p>
          <a:p>
            <a:r>
              <a:rPr lang="en-GB" sz="2000" dirty="0"/>
              <a:t>Note 3: Special focus is to be given to climate monitoring, including the observational requirements of the Global Framework for Climate Services, which is one of the priority areas for WMO. </a:t>
            </a:r>
          </a:p>
          <a:p>
            <a:r>
              <a:rPr lang="en-GB" sz="2000" dirty="0"/>
              <a:t>2.4.2.2 Members should ensure timely, quality-assured, quality-controlled, and well- documented compatible long-term observations in accordance with the practices and procedures specified in these Technical Regulations and the Manual on WIGOS (WMO-No. XXXX). </a:t>
            </a:r>
          </a:p>
          <a:p>
            <a:endParaRPr lang="en-GB" sz="2000" dirty="0"/>
          </a:p>
        </p:txBody>
      </p:sp>
      <p:sp>
        <p:nvSpPr>
          <p:cNvPr id="4" name="Footer Placeholder 3"/>
          <p:cNvSpPr>
            <a:spLocks noGrp="1"/>
          </p:cNvSpPr>
          <p:nvPr>
            <p:ph type="ftr" sz="quarter" idx="10"/>
          </p:nvPr>
        </p:nvSpPr>
        <p:spPr/>
        <p:txBody>
          <a:bodyPr/>
          <a:lstStyle/>
          <a:p>
            <a:endParaRPr lang="en-US" altLang="en-US" dirty="0"/>
          </a:p>
        </p:txBody>
      </p:sp>
      <p:sp>
        <p:nvSpPr>
          <p:cNvPr id="5" name="Slide Number Placeholder 4"/>
          <p:cNvSpPr>
            <a:spLocks noGrp="1"/>
          </p:cNvSpPr>
          <p:nvPr>
            <p:ph type="sldNum" sz="quarter" idx="11"/>
          </p:nvPr>
        </p:nvSpPr>
        <p:spPr/>
        <p:txBody>
          <a:bodyPr/>
          <a:lstStyle/>
          <a:p>
            <a:fld id="{48BC09EA-84BE-4789-B2AF-9E22AF0BA06F}" type="slidenum">
              <a:rPr lang="en-US" altLang="en-US" smtClean="0"/>
              <a:t>9</a:t>
            </a:fld>
            <a:endParaRPr lang="en-US" altLang="en-US" dirty="0"/>
          </a:p>
        </p:txBody>
      </p:sp>
    </p:spTree>
    <p:extLst>
      <p:ext uri="{BB962C8B-B14F-4D97-AF65-F5344CB8AC3E}">
        <p14:creationId xmlns:p14="http://schemas.microsoft.com/office/powerpoint/2010/main" val="5641585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WMO_Powerpoint_template_en">
  <a:themeElements>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MO-Title-SF">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WMO-Title-S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MO-Title-S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MO-Title-S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MO-Title-S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MO-Title-S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MO-Title-S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MO-Title-SF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MO-Title-S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MO-Title-S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MO-Title-S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MO-Title-S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MO-Title-S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sing slide">
  <a:themeElements>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mallLog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1_Small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mall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mall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mall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mall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mall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mall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mall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mall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mall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mall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mall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WMO_Powerpoint_template_en</Template>
  <TotalTime>1325</TotalTime>
  <Words>2855</Words>
  <Application>Microsoft Macintosh PowerPoint</Application>
  <PresentationFormat>On-screen Show (4:3)</PresentationFormat>
  <Paragraphs>190</Paragraphs>
  <Slides>28</Slides>
  <Notes>22</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WMO_Powerpoint_template_en</vt:lpstr>
      <vt:lpstr>Closing slide</vt:lpstr>
      <vt:lpstr>WMO Technical Regulations  &amp; Regulatory Material (WIGOS-GCW relevant) (agenda item 2.7.1 &amp; 2.7.2)  GCW Workshop (Boulder, Colorado, 7-9 December 2015)</vt:lpstr>
      <vt:lpstr>Resolution 25 (Cg-17)  TECHNICAL REGULATIONS (WMO-No. 49), VOLUME I, PART I – WMO INTEGRATED GLOBAL OBSERVING SYSTEM (1)</vt:lpstr>
      <vt:lpstr>Resolution 25 (Cg-17)  TECHNICAL REGULATIONS (WMO-No. 49), VOLUME I, PART I – WMO INTEGRATED GLOBAL OBSERVING SYSTEM (2)</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Annex to Resolution 25 (Cg-17)  TECHNICAL REGULATIONS (WMO-No. 49), VOLUME I, PART I – WMO INTEGRATED GLOBAL OBSERVING SYSTEM </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vt:lpstr>
      <vt:lpstr>Resolution 26 (Cg-17)  TECHNICAL REGULATIONS (WMO-No. 49), Manual on WMO Integrated Global Observing System Attachment 8.1</vt:lpstr>
      <vt:lpstr>Resolution 26 (Cg-17)  TECHNICAL REGULATIONS (WMO-No. 49), Manual on WMO Integrated Global Observing System Attachment 8.1</vt:lpstr>
      <vt:lpstr>Topics to be discussed</vt:lpstr>
      <vt:lpstr>Thank you for your attention</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here</dc:title>
  <dc:creator>Miroslav Ondras</dc:creator>
  <cp:lastModifiedBy>WZhang Zhang</cp:lastModifiedBy>
  <cp:revision>123</cp:revision>
  <cp:lastPrinted>2015-08-14T12:10:05Z</cp:lastPrinted>
  <dcterms:created xsi:type="dcterms:W3CDTF">2015-08-13T08:33:00Z</dcterms:created>
  <dcterms:modified xsi:type="dcterms:W3CDTF">2015-12-08T19:15:23Z</dcterms:modified>
</cp:coreProperties>
</file>