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sldIdLst>
    <p:sldId id="259" r:id="rId2"/>
    <p:sldId id="257" r:id="rId3"/>
    <p:sldId id="288" r:id="rId4"/>
    <p:sldId id="260" r:id="rId5"/>
    <p:sldId id="264" r:id="rId6"/>
    <p:sldId id="265" r:id="rId7"/>
    <p:sldId id="276" r:id="rId8"/>
    <p:sldId id="273" r:id="rId9"/>
    <p:sldId id="277" r:id="rId10"/>
    <p:sldId id="278" r:id="rId11"/>
    <p:sldId id="266" r:id="rId12"/>
    <p:sldId id="267" r:id="rId13"/>
    <p:sldId id="268" r:id="rId14"/>
    <p:sldId id="269" r:id="rId15"/>
    <p:sldId id="274" r:id="rId16"/>
    <p:sldId id="270" r:id="rId17"/>
    <p:sldId id="271" r:id="rId18"/>
    <p:sldId id="279" r:id="rId19"/>
    <p:sldId id="281" r:id="rId20"/>
    <p:sldId id="282" r:id="rId21"/>
    <p:sldId id="283" r:id="rId22"/>
    <p:sldId id="286" r:id="rId23"/>
    <p:sldId id="284" r:id="rId24"/>
    <p:sldId id="285" r:id="rId25"/>
    <p:sldId id="261" r:id="rId26"/>
    <p:sldId id="262" r:id="rId27"/>
    <p:sldId id="263" r:id="rId28"/>
    <p:sldId id="287"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28" autoAdjust="0"/>
  </p:normalViewPr>
  <p:slideViewPr>
    <p:cSldViewPr>
      <p:cViewPr varScale="1">
        <p:scale>
          <a:sx n="60" d="100"/>
          <a:sy n="60" d="100"/>
        </p:scale>
        <p:origin x="-1656" y="-84"/>
      </p:cViewPr>
      <p:guideLst>
        <p:guide orient="horz" pos="2160"/>
        <p:guide pos="2880"/>
      </p:guideLst>
    </p:cSldViewPr>
  </p:slideViewPr>
  <p:notesTextViewPr>
    <p:cViewPr>
      <p:scale>
        <a:sx n="1" d="1"/>
        <a:sy n="1" d="1"/>
      </p:scale>
      <p:origin x="0" y="0"/>
    </p:cViewPr>
  </p:notesText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Projek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rojek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28"/>
            <c:invertIfNegative val="0"/>
            <c:bubble3D val="0"/>
            <c:spPr>
              <a:solidFill>
                <a:schemeClr val="accent5">
                  <a:lumMod val="50000"/>
                </a:schemeClr>
              </a:solidFill>
            </c:spPr>
          </c:dPt>
          <c:cat>
            <c:strRef>
              <c:f>'Ark1'!$A$2:$A$32</c:f>
              <c:strCache>
                <c:ptCount val="31"/>
                <c:pt idx="0">
                  <c:v>Near 90GHz</c:v>
                </c:pt>
                <c:pt idx="1">
                  <c:v>Near 90GHz lin, dyn</c:v>
                </c:pt>
                <c:pt idx="2">
                  <c:v>ASI</c:v>
                </c:pt>
                <c:pt idx="3">
                  <c:v>P90</c:v>
                </c:pt>
                <c:pt idx="4">
                  <c:v>(NRL+N90Lin)/2</c:v>
                </c:pt>
                <c:pt idx="5">
                  <c:v>(CF+N90L)/2</c:v>
                </c:pt>
                <c:pt idx="6">
                  <c:v>(NRL+CF+N90Lin)/3</c:v>
                </c:pt>
                <c:pt idx="7">
                  <c:v>Bootstrap P (CP)</c:v>
                </c:pt>
                <c:pt idx="8">
                  <c:v>P37</c:v>
                </c:pt>
                <c:pt idx="9">
                  <c:v>(NT+CF+N90Lin)/3</c:v>
                </c:pt>
                <c:pt idx="10">
                  <c:v>ECICE</c:v>
                </c:pt>
                <c:pt idx="11">
                  <c:v>P18</c:v>
                </c:pt>
                <c:pt idx="12">
                  <c:v>PR</c:v>
                </c:pt>
                <c:pt idx="13">
                  <c:v>Bristol</c:v>
                </c:pt>
                <c:pt idx="14">
                  <c:v>NASA Team 2</c:v>
                </c:pt>
                <c:pt idx="15">
                  <c:v>(CF+N90L*CF)/(1+CF)</c:v>
                </c:pt>
                <c:pt idx="16">
                  <c:v>NASA Team (NT)</c:v>
                </c:pt>
                <c:pt idx="17">
                  <c:v>OSISAF-2</c:v>
                </c:pt>
                <c:pt idx="18">
                  <c:v>OSISAF</c:v>
                </c:pt>
                <c:pt idx="19">
                  <c:v>(NT+CF)/2</c:v>
                </c:pt>
                <c:pt idx="20">
                  <c:v>P10</c:v>
                </c:pt>
                <c:pt idx="21">
                  <c:v>(CF+N90L*CF**2)/(1+CF**2)</c:v>
                </c:pt>
                <c:pt idx="22">
                  <c:v>(CF+N90L*CF**3)/(1+CF**3)</c:v>
                </c:pt>
                <c:pt idx="23">
                  <c:v>OSISAF-3</c:v>
                </c:pt>
                <c:pt idx="24">
                  <c:v>UMass-AES</c:v>
                </c:pt>
                <c:pt idx="25">
                  <c:v>TUD</c:v>
                </c:pt>
                <c:pt idx="26">
                  <c:v>NORSEX</c:v>
                </c:pt>
                <c:pt idx="27">
                  <c:v>CalVal</c:v>
                </c:pt>
                <c:pt idx="28">
                  <c:v>Bootstrap F (CF)</c:v>
                </c:pt>
                <c:pt idx="29">
                  <c:v>One channel (6H)</c:v>
                </c:pt>
                <c:pt idx="30">
                  <c:v>IOMASA IRT</c:v>
                </c:pt>
              </c:strCache>
            </c:strRef>
          </c:cat>
          <c:val>
            <c:numRef>
              <c:f>'Ark1'!$B$2:$B$32</c:f>
              <c:numCache>
                <c:formatCode>General</c:formatCode>
                <c:ptCount val="31"/>
                <c:pt idx="0">
                  <c:v>29.19</c:v>
                </c:pt>
                <c:pt idx="1">
                  <c:v>28.8</c:v>
                </c:pt>
                <c:pt idx="2">
                  <c:v>28.71</c:v>
                </c:pt>
                <c:pt idx="3">
                  <c:v>27.96</c:v>
                </c:pt>
                <c:pt idx="4">
                  <c:v>20.56</c:v>
                </c:pt>
                <c:pt idx="5">
                  <c:v>15.6</c:v>
                </c:pt>
                <c:pt idx="6">
                  <c:v>14.55</c:v>
                </c:pt>
                <c:pt idx="7">
                  <c:v>13.09</c:v>
                </c:pt>
                <c:pt idx="8">
                  <c:v>13.07</c:v>
                </c:pt>
                <c:pt idx="9">
                  <c:v>12.03</c:v>
                </c:pt>
                <c:pt idx="10">
                  <c:v>10.02</c:v>
                </c:pt>
                <c:pt idx="11">
                  <c:v>7.78</c:v>
                </c:pt>
                <c:pt idx="12">
                  <c:v>6.8599999999999977</c:v>
                </c:pt>
                <c:pt idx="13">
                  <c:v>6.68</c:v>
                </c:pt>
                <c:pt idx="14">
                  <c:v>6.6499999999999977</c:v>
                </c:pt>
                <c:pt idx="15">
                  <c:v>6.46</c:v>
                </c:pt>
                <c:pt idx="16">
                  <c:v>5.52</c:v>
                </c:pt>
                <c:pt idx="17">
                  <c:v>4.79</c:v>
                </c:pt>
                <c:pt idx="18">
                  <c:v>4.79</c:v>
                </c:pt>
                <c:pt idx="19">
                  <c:v>4.41</c:v>
                </c:pt>
                <c:pt idx="20">
                  <c:v>4.18</c:v>
                </c:pt>
                <c:pt idx="21">
                  <c:v>4.07</c:v>
                </c:pt>
                <c:pt idx="22">
                  <c:v>3.62</c:v>
                </c:pt>
                <c:pt idx="23">
                  <c:v>3.51</c:v>
                </c:pt>
                <c:pt idx="24">
                  <c:v>3.5</c:v>
                </c:pt>
                <c:pt idx="25">
                  <c:v>3.5</c:v>
                </c:pt>
                <c:pt idx="26">
                  <c:v>3.5</c:v>
                </c:pt>
                <c:pt idx="27">
                  <c:v>3.5</c:v>
                </c:pt>
                <c:pt idx="28">
                  <c:v>3.5</c:v>
                </c:pt>
                <c:pt idx="29">
                  <c:v>2.5299999999999998</c:v>
                </c:pt>
                <c:pt idx="30">
                  <c:v>2.2400000000000002</c:v>
                </c:pt>
              </c:numCache>
            </c:numRef>
          </c:val>
        </c:ser>
        <c:dLbls>
          <c:showLegendKey val="0"/>
          <c:showVal val="0"/>
          <c:showCatName val="0"/>
          <c:showSerName val="0"/>
          <c:showPercent val="0"/>
          <c:showBubbleSize val="0"/>
        </c:dLbls>
        <c:gapWidth val="35"/>
        <c:axId val="333383552"/>
        <c:axId val="333385088"/>
      </c:barChart>
      <c:catAx>
        <c:axId val="333383552"/>
        <c:scaling>
          <c:orientation val="minMax"/>
        </c:scaling>
        <c:delete val="0"/>
        <c:axPos val="b"/>
        <c:majorTickMark val="out"/>
        <c:minorTickMark val="none"/>
        <c:tickLblPos val="nextTo"/>
        <c:txPr>
          <a:bodyPr/>
          <a:lstStyle/>
          <a:p>
            <a:pPr>
              <a:defRPr sz="1100" b="1" i="0"/>
            </a:pPr>
            <a:endParaRPr lang="en-US"/>
          </a:p>
        </c:txPr>
        <c:crossAx val="333385088"/>
        <c:crosses val="autoZero"/>
        <c:auto val="1"/>
        <c:lblAlgn val="ctr"/>
        <c:lblOffset val="100"/>
        <c:noMultiLvlLbl val="0"/>
      </c:catAx>
      <c:valAx>
        <c:axId val="333385088"/>
        <c:scaling>
          <c:orientation val="minMax"/>
        </c:scaling>
        <c:delete val="0"/>
        <c:axPos val="l"/>
        <c:majorGridlines/>
        <c:numFmt formatCode="General" sourceLinked="1"/>
        <c:majorTickMark val="out"/>
        <c:minorTickMark val="none"/>
        <c:tickLblPos val="nextTo"/>
        <c:crossAx val="333383552"/>
        <c:crosses val="autoZero"/>
        <c:crossBetween val="between"/>
      </c:valAx>
    </c:plotArea>
    <c:plotVisOnly val="1"/>
    <c:dispBlanksAs val="gap"/>
    <c:showDLblsOverMax val="0"/>
  </c:chart>
  <c:spPr>
    <a:solidFill>
      <a:srgbClr val="FFFFFF"/>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3689890326209203E-2"/>
          <c:y val="1.6989751281089899E-2"/>
          <c:w val="0.93461659224326998"/>
          <c:h val="0.60176399213922505"/>
        </c:manualLayout>
      </c:layout>
      <c:barChart>
        <c:barDir val="col"/>
        <c:grouping val="clustered"/>
        <c:varyColors val="0"/>
        <c:ser>
          <c:idx val="0"/>
          <c:order val="0"/>
          <c:spPr>
            <a:solidFill>
              <a:srgbClr val="FF9900"/>
            </a:solidFill>
          </c:spPr>
          <c:invertIfNegative val="0"/>
          <c:dPt>
            <c:idx val="25"/>
            <c:invertIfNegative val="0"/>
            <c:bubble3D val="0"/>
            <c:spPr>
              <a:solidFill>
                <a:srgbClr val="FF0000"/>
              </a:solidFill>
            </c:spPr>
          </c:dPt>
          <c:dPt>
            <c:idx val="29"/>
            <c:invertIfNegative val="0"/>
            <c:bubble3D val="0"/>
            <c:spPr>
              <a:solidFill>
                <a:srgbClr val="800000"/>
              </a:solidFill>
            </c:spPr>
          </c:dPt>
          <c:cat>
            <c:strRef>
              <c:f>'Ark1'!$D$2:$D$32</c:f>
              <c:strCache>
                <c:ptCount val="31"/>
                <c:pt idx="0">
                  <c:v>PR</c:v>
                </c:pt>
                <c:pt idx="1">
                  <c:v>P18</c:v>
                </c:pt>
                <c:pt idx="2">
                  <c:v>P37</c:v>
                </c:pt>
                <c:pt idx="3">
                  <c:v>P10</c:v>
                </c:pt>
                <c:pt idx="4">
                  <c:v>Bootstrap P</c:v>
                </c:pt>
                <c:pt idx="5">
                  <c:v>(NRL+N90Lin)/2</c:v>
                </c:pt>
                <c:pt idx="6">
                  <c:v>P90</c:v>
                </c:pt>
                <c:pt idx="7">
                  <c:v>Near 90GHz lin, dyn</c:v>
                </c:pt>
                <c:pt idx="8">
                  <c:v>IOMASA IRT</c:v>
                </c:pt>
                <c:pt idx="9">
                  <c:v>Bootstrap F</c:v>
                </c:pt>
                <c:pt idx="10">
                  <c:v>CalVal</c:v>
                </c:pt>
                <c:pt idx="11">
                  <c:v>UMass-AES</c:v>
                </c:pt>
                <c:pt idx="12">
                  <c:v>TUD</c:v>
                </c:pt>
                <c:pt idx="13">
                  <c:v>NORSEX</c:v>
                </c:pt>
                <c:pt idx="14">
                  <c:v>Near 90GHz</c:v>
                </c:pt>
                <c:pt idx="15">
                  <c:v>NASA Team</c:v>
                </c:pt>
                <c:pt idx="16">
                  <c:v>One channel (6H)</c:v>
                </c:pt>
                <c:pt idx="17">
                  <c:v>ASI</c:v>
                </c:pt>
                <c:pt idx="18">
                  <c:v>(NRL+CF+N90Lin)/3</c:v>
                </c:pt>
                <c:pt idx="19">
                  <c:v>ECICE</c:v>
                </c:pt>
                <c:pt idx="20">
                  <c:v>(CF+N90L*CF**3)/(1+CF**3)</c:v>
                </c:pt>
                <c:pt idx="21">
                  <c:v>(CF+N90L)/2</c:v>
                </c:pt>
                <c:pt idx="22">
                  <c:v>(CF+N90L*CF**2)/(1+CF**2)</c:v>
                </c:pt>
                <c:pt idx="23">
                  <c:v>(CF+N90L*CF)/(1+CF)</c:v>
                </c:pt>
                <c:pt idx="24">
                  <c:v>(NT+CF+N90Lin)/3</c:v>
                </c:pt>
                <c:pt idx="25">
                  <c:v>Bristol</c:v>
                </c:pt>
                <c:pt idx="26">
                  <c:v>OSISAF</c:v>
                </c:pt>
                <c:pt idx="27">
                  <c:v>OSISAF-2</c:v>
                </c:pt>
                <c:pt idx="28">
                  <c:v>OSISAF-3</c:v>
                </c:pt>
                <c:pt idx="29">
                  <c:v>(NT+CF)/2</c:v>
                </c:pt>
                <c:pt idx="30">
                  <c:v>NASA Team 2</c:v>
                </c:pt>
              </c:strCache>
            </c:strRef>
          </c:cat>
          <c:val>
            <c:numRef>
              <c:f>'Ark1'!$E$2:$E$32</c:f>
              <c:numCache>
                <c:formatCode>General</c:formatCode>
                <c:ptCount val="31"/>
                <c:pt idx="0">
                  <c:v>7.35</c:v>
                </c:pt>
                <c:pt idx="1">
                  <c:v>5.98</c:v>
                </c:pt>
                <c:pt idx="2">
                  <c:v>5.94</c:v>
                </c:pt>
                <c:pt idx="3">
                  <c:v>5.92</c:v>
                </c:pt>
                <c:pt idx="4">
                  <c:v>5.9</c:v>
                </c:pt>
                <c:pt idx="5">
                  <c:v>5.6199999999999957</c:v>
                </c:pt>
                <c:pt idx="6">
                  <c:v>5.56</c:v>
                </c:pt>
                <c:pt idx="7">
                  <c:v>5.39</c:v>
                </c:pt>
                <c:pt idx="8">
                  <c:v>5.23</c:v>
                </c:pt>
                <c:pt idx="9">
                  <c:v>5.1199999999999974</c:v>
                </c:pt>
                <c:pt idx="10">
                  <c:v>5.1199999999999974</c:v>
                </c:pt>
                <c:pt idx="11">
                  <c:v>5.1199999999999974</c:v>
                </c:pt>
                <c:pt idx="12">
                  <c:v>5.1199999999999974</c:v>
                </c:pt>
                <c:pt idx="13">
                  <c:v>5.05</c:v>
                </c:pt>
                <c:pt idx="14">
                  <c:v>4.83</c:v>
                </c:pt>
                <c:pt idx="15">
                  <c:v>4.7</c:v>
                </c:pt>
                <c:pt idx="16">
                  <c:v>4.2300000000000004</c:v>
                </c:pt>
                <c:pt idx="17">
                  <c:v>3.98</c:v>
                </c:pt>
                <c:pt idx="18">
                  <c:v>3.89</c:v>
                </c:pt>
                <c:pt idx="19">
                  <c:v>3.86</c:v>
                </c:pt>
                <c:pt idx="20">
                  <c:v>3.77</c:v>
                </c:pt>
                <c:pt idx="21">
                  <c:v>3.76</c:v>
                </c:pt>
                <c:pt idx="22">
                  <c:v>3.75</c:v>
                </c:pt>
                <c:pt idx="23">
                  <c:v>3.74</c:v>
                </c:pt>
                <c:pt idx="24">
                  <c:v>3.6</c:v>
                </c:pt>
                <c:pt idx="25">
                  <c:v>3.53</c:v>
                </c:pt>
                <c:pt idx="26">
                  <c:v>3.53</c:v>
                </c:pt>
                <c:pt idx="27">
                  <c:v>3.53</c:v>
                </c:pt>
                <c:pt idx="28">
                  <c:v>3.53</c:v>
                </c:pt>
                <c:pt idx="29">
                  <c:v>3.51</c:v>
                </c:pt>
                <c:pt idx="30">
                  <c:v>2.74</c:v>
                </c:pt>
              </c:numCache>
            </c:numRef>
          </c:val>
        </c:ser>
        <c:dLbls>
          <c:showLegendKey val="0"/>
          <c:showVal val="0"/>
          <c:showCatName val="0"/>
          <c:showSerName val="0"/>
          <c:showPercent val="0"/>
          <c:showBubbleSize val="0"/>
        </c:dLbls>
        <c:gapWidth val="50"/>
        <c:axId val="330218496"/>
        <c:axId val="347640576"/>
      </c:barChart>
      <c:catAx>
        <c:axId val="330218496"/>
        <c:scaling>
          <c:orientation val="minMax"/>
        </c:scaling>
        <c:delete val="0"/>
        <c:axPos val="b"/>
        <c:majorTickMark val="out"/>
        <c:minorTickMark val="none"/>
        <c:tickLblPos val="nextTo"/>
        <c:txPr>
          <a:bodyPr/>
          <a:lstStyle/>
          <a:p>
            <a:pPr>
              <a:defRPr sz="1100" b="1" i="0"/>
            </a:pPr>
            <a:endParaRPr lang="en-US"/>
          </a:p>
        </c:txPr>
        <c:crossAx val="347640576"/>
        <c:crosses val="autoZero"/>
        <c:auto val="1"/>
        <c:lblAlgn val="ctr"/>
        <c:lblOffset val="100"/>
        <c:noMultiLvlLbl val="0"/>
      </c:catAx>
      <c:valAx>
        <c:axId val="347640576"/>
        <c:scaling>
          <c:orientation val="minMax"/>
          <c:max val="35"/>
        </c:scaling>
        <c:delete val="0"/>
        <c:axPos val="l"/>
        <c:majorGridlines/>
        <c:numFmt formatCode="General" sourceLinked="1"/>
        <c:majorTickMark val="out"/>
        <c:minorTickMark val="none"/>
        <c:tickLblPos val="nextTo"/>
        <c:crossAx val="330218496"/>
        <c:crosses val="autoZero"/>
        <c:crossBetween val="between"/>
      </c:valAx>
    </c:plotArea>
    <c:plotVisOnly val="1"/>
    <c:dispBlanksAs val="gap"/>
    <c:showDLblsOverMax val="0"/>
  </c:chart>
  <c:spPr>
    <a:solidFill>
      <a:srgbClr val="FFFFFF"/>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999AA-7CD8-470D-813E-8AA62B354F51}"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A4383-573B-41F0-A668-E2623FEE8EC7}" type="slidenum">
              <a:rPr lang="en-US" smtClean="0"/>
              <a:t>‹#›</a:t>
            </a:fld>
            <a:endParaRPr lang="en-US"/>
          </a:p>
        </p:txBody>
      </p:sp>
    </p:spTree>
    <p:extLst>
      <p:ext uri="{BB962C8B-B14F-4D97-AF65-F5344CB8AC3E}">
        <p14:creationId xmlns:p14="http://schemas.microsoft.com/office/powerpoint/2010/main" val="66849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D780E-9C39-43F0-8033-FEDD5B03AE43}" type="slidenum">
              <a:rPr lang="en-US" altLang="en-US"/>
              <a:pPr/>
              <a:t>7</a:t>
            </a:fld>
            <a:endParaRPr lang="en-US" altLang="en-US"/>
          </a:p>
        </p:txBody>
      </p:sp>
      <p:sp>
        <p:nvSpPr>
          <p:cNvPr id="36866" name="Rectangle 2"/>
          <p:cNvSpPr>
            <a:spLocks noGrp="1" noRot="1" noChangeAspect="1" noChangeArrowheads="1" noTextEdit="1"/>
          </p:cNvSpPr>
          <p:nvPr>
            <p:ph type="sldImg"/>
          </p:nvPr>
        </p:nvSpPr>
        <p:spPr>
          <a:xfrm>
            <a:off x="1144588" y="685800"/>
            <a:ext cx="4572000" cy="3429000"/>
          </a:xfrm>
          <a:ln/>
        </p:spPr>
      </p:sp>
      <p:sp>
        <p:nvSpPr>
          <p:cNvPr id="36867" name="Rectangle 3"/>
          <p:cNvSpPr>
            <a:spLocks noGrp="1" noChangeArrowheads="1"/>
          </p:cNvSpPr>
          <p:nvPr>
            <p:ph type="body" idx="1"/>
          </p:nvPr>
        </p:nvSpPr>
        <p:spPr>
          <a:xfrm>
            <a:off x="914400" y="4343400"/>
            <a:ext cx="5029200" cy="4114800"/>
          </a:xfrm>
        </p:spPr>
        <p:txBody>
          <a:bodyPr/>
          <a:lstStyle/>
          <a:p>
            <a:r>
              <a:rPr lang="en-US" altLang="en-US"/>
              <a:t>Starting with traditional NOAA AVHRR/AATSR polar-orbiter, which has high spatial resolution (1-km) and daily repeat coverage, but only clear-sky capability.  The primary advantage is highlighted in yellow.  Animation indicates lack of all-weather capability.  SEVIRI/GOES has high temporal resolution (and ~5km spatial resolution) but also requires cloud-free.  The animation demonstrates principle of multiple looks at the same scene, some of which do not get past the cloud.  Microwave instrument (AMSR-E shown here) has all-weather capability.  Principal disadvantages are ~50-km resolution and lack of retrievals near coasts.  An optimal SST analysis will be obtained if all error sources for the different data types are correctly accounted for, including cloud screening (for IR) and asynoptic observation times through the diurnal cycle.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575EB-9FA1-430F-B4E2-5B2A3337C16D}" type="slidenum">
              <a:rPr lang="en-GB" altLang="en-US"/>
              <a:pPr/>
              <a:t>8</a:t>
            </a:fld>
            <a:endParaRPr lang="en-GB"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ltLang="en-US"/>
              <a:t>Preliminary Results</a:t>
            </a:r>
          </a:p>
          <a:p>
            <a:r>
              <a:rPr lang="en-GB" altLang="en-US"/>
              <a:t>-----------------------</a:t>
            </a:r>
          </a:p>
          <a:p>
            <a:r>
              <a:rPr lang="en-GB" altLang="en-US"/>
              <a:t>First attempt at a daytime combined ATSR+AVHRR SST map.</a:t>
            </a:r>
          </a:p>
          <a:p>
            <a:r>
              <a:rPr lang="en-GB" altLang="en-US"/>
              <a:t>31 July 1999 – daytime coverage.</a:t>
            </a:r>
          </a:p>
          <a:p>
            <a:r>
              <a:rPr lang="en-GB" altLang="en-US"/>
              <a:t>AVHRR – ATSR regression calculated from 8 DDS sites around British Isles for Jul-Aug-Sep 1999.</a:t>
            </a:r>
          </a:p>
          <a:p>
            <a:r>
              <a:rPr lang="en-GB" altLang="en-US"/>
              <a:t>Image colour stretches are equal.</a:t>
            </a:r>
          </a:p>
          <a:p>
            <a:r>
              <a:rPr lang="en-GB" altLang="en-US"/>
              <a:t>Note better coverage by AVHRR sensor.</a:t>
            </a:r>
          </a:p>
          <a:p>
            <a:r>
              <a:rPr lang="en-GB" altLang="en-US"/>
              <a:t>Note good agreement at high latitudes, poor agreement in tropics as no tropical DDS’s were used in this first test.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A4383-573B-41F0-A668-E2623FEE8EC7}" type="slidenum">
              <a:rPr lang="en-US" smtClean="0"/>
              <a:t>14</a:t>
            </a:fld>
            <a:endParaRPr lang="en-US"/>
          </a:p>
        </p:txBody>
      </p:sp>
    </p:spTree>
    <p:extLst>
      <p:ext uri="{BB962C8B-B14F-4D97-AF65-F5344CB8AC3E}">
        <p14:creationId xmlns:p14="http://schemas.microsoft.com/office/powerpoint/2010/main" val="221568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A4383-573B-41F0-A668-E2623FEE8EC7}" type="slidenum">
              <a:rPr lang="en-US" smtClean="0"/>
              <a:t>21</a:t>
            </a:fld>
            <a:endParaRPr lang="en-US"/>
          </a:p>
        </p:txBody>
      </p:sp>
    </p:spTree>
    <p:extLst>
      <p:ext uri="{BB962C8B-B14F-4D97-AF65-F5344CB8AC3E}">
        <p14:creationId xmlns:p14="http://schemas.microsoft.com/office/powerpoint/2010/main" val="55333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xfrm>
            <a:off x="685800" y="4343400"/>
            <a:ext cx="5486400" cy="4114800"/>
          </a:xfrm>
          <a:solidFill>
            <a:srgbClr val="FFFFFF"/>
          </a:solidFill>
          <a:ln>
            <a:solidFill>
              <a:srgbClr val="000000"/>
            </a:solidFill>
            <a:miter lim="800000"/>
          </a:ln>
        </p:spPr>
        <p:txBody>
          <a:bodyPr/>
          <a:lstStyle/>
          <a:p>
            <a:pPr defTabSz="914400"/>
            <a:endParaRPr lang="da-DK" smtClean="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GB" noProof="0" smtClean="0"/>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endParaRPr lang="en-GB" noProof="0" smtClean="0"/>
          </a:p>
        </p:txBody>
      </p:sp>
      <p:sp>
        <p:nvSpPr>
          <p:cNvPr id="6149" name="Rectangle 5"/>
          <p:cNvSpPr>
            <a:spLocks noGrp="1" noChangeArrowheads="1"/>
          </p:cNvSpPr>
          <p:nvPr>
            <p:ph type="ftr" sz="quarter" idx="3"/>
          </p:nvPr>
        </p:nvSpPr>
        <p:spPr/>
        <p:txBody>
          <a:bodyPr/>
          <a:lstStyle>
            <a:lvl1pPr>
              <a:defRPr/>
            </a:lvl1pPr>
          </a:lstStyle>
          <a:p>
            <a:r>
              <a:rPr lang="en-GB" smtClean="0"/>
              <a:t>GCW Advisory Meeting, 23-Jan-14</a:t>
            </a:r>
            <a:endParaRPr lang="en-GB"/>
          </a:p>
        </p:txBody>
      </p:sp>
      <p:sp>
        <p:nvSpPr>
          <p:cNvPr id="6150" name="Rectangle 6"/>
          <p:cNvSpPr>
            <a:spLocks noGrp="1" noChangeArrowheads="1"/>
          </p:cNvSpPr>
          <p:nvPr>
            <p:ph type="sldNum" sz="quarter" idx="4"/>
          </p:nvPr>
        </p:nvSpPr>
        <p:spPr/>
        <p:txBody>
          <a:bodyPr/>
          <a:lstStyle>
            <a:lvl1pPr>
              <a:defRPr>
                <a:latin typeface="+mn-lt"/>
              </a:defRPr>
            </a:lvl1pPr>
          </a:lstStyle>
          <a:p>
            <a:fld id="{B4657AFB-05DE-420A-B61C-002651A0F175}" type="slidenum">
              <a:rPr lang="en-GB"/>
              <a:pPr/>
              <a:t>‹#›</a:t>
            </a:fld>
            <a:endParaRPr lang="en-GB"/>
          </a:p>
        </p:txBody>
      </p:sp>
      <p:grpSp>
        <p:nvGrpSpPr>
          <p:cNvPr id="9" name="Group 8"/>
          <p:cNvGrpSpPr>
            <a:grpSpLocks/>
          </p:cNvGrpSpPr>
          <p:nvPr userDrawn="1"/>
        </p:nvGrpSpPr>
        <p:grpSpPr bwMode="auto">
          <a:xfrm>
            <a:off x="34925" y="0"/>
            <a:ext cx="1873250" cy="1268413"/>
            <a:chOff x="34925" y="0"/>
            <a:chExt cx="1873250" cy="1268413"/>
          </a:xfrm>
        </p:grpSpPr>
        <p:grpSp>
          <p:nvGrpSpPr>
            <p:cNvPr id="10" name="Group 9"/>
            <p:cNvGrpSpPr>
              <a:grpSpLocks/>
            </p:cNvGrpSpPr>
            <p:nvPr userDrawn="1"/>
          </p:nvGrpSpPr>
          <p:grpSpPr bwMode="auto">
            <a:xfrm>
              <a:off x="34925" y="0"/>
              <a:ext cx="1379538" cy="1268413"/>
              <a:chOff x="34925" y="0"/>
              <a:chExt cx="1379538" cy="1268413"/>
            </a:xfrm>
          </p:grpSpPr>
          <p:pic>
            <p:nvPicPr>
              <p:cNvPr id="12" name="Picture 1" descr="Description: http://www.sciencemediacentre.co.nz/wp-content/upload/2009/12/wmo_logo_for_images.jp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1"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latin typeface="Gill Sans MT" pitchFamily="34" charset="0"/>
                </a:rPr>
                <a:t>Polar Space Task Group</a:t>
              </a:r>
              <a:endParaRPr lang="en-GB" sz="1600" dirty="0">
                <a:latin typeface="Gill Sans MT"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lvl1pPr>
              <a:defRPr/>
            </a:lvl1pPr>
          </a:lstStyle>
          <a:p>
            <a:fld id="{FBDCC8CF-E86C-4348-AFFD-1B8C6DF23B90}" type="slidenum">
              <a:rPr lang="en-GB"/>
              <a:pPr/>
              <a:t>‹#›</a:t>
            </a:fld>
            <a:endParaRPr lang="en-GB"/>
          </a:p>
        </p:txBody>
      </p:sp>
    </p:spTree>
    <p:extLst>
      <p:ext uri="{BB962C8B-B14F-4D97-AF65-F5344CB8AC3E}">
        <p14:creationId xmlns:p14="http://schemas.microsoft.com/office/powerpoint/2010/main" val="294660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010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lvl1pPr>
              <a:defRPr/>
            </a:lvl1pPr>
          </a:lstStyle>
          <a:p>
            <a:fld id="{6D27D87D-8D47-4BB5-BC88-3732D51E571C}" type="slidenum">
              <a:rPr lang="en-GB"/>
              <a:pPr/>
              <a:t>‹#›</a:t>
            </a:fld>
            <a:endParaRPr lang="en-GB"/>
          </a:p>
        </p:txBody>
      </p:sp>
    </p:spTree>
    <p:extLst>
      <p:ext uri="{BB962C8B-B14F-4D97-AF65-F5344CB8AC3E}">
        <p14:creationId xmlns:p14="http://schemas.microsoft.com/office/powerpoint/2010/main" val="4807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620713"/>
            <a:ext cx="8228012" cy="1141412"/>
          </a:xfrm>
        </p:spPr>
        <p:txBody>
          <a:bodyPr/>
          <a:lstStyle/>
          <a:p>
            <a:r>
              <a:rPr lang="en-US" smtClean="0"/>
              <a:t>Click to edit Master title style</a:t>
            </a:r>
            <a:endParaRPr lang="da-DK"/>
          </a:p>
        </p:txBody>
      </p:sp>
      <p:sp>
        <p:nvSpPr>
          <p:cNvPr id="3" name="Content Placeholder 2"/>
          <p:cNvSpPr>
            <a:spLocks noGrp="1"/>
          </p:cNvSpPr>
          <p:nvPr>
            <p:ph sz="quarter" idx="1"/>
          </p:nvPr>
        </p:nvSpPr>
        <p:spPr>
          <a:xfrm>
            <a:off x="457200" y="1844675"/>
            <a:ext cx="4037013"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6613" y="1844675"/>
            <a:ext cx="4038600"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457200" y="4060825"/>
            <a:ext cx="4037013"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Content Placeholder 5"/>
          <p:cNvSpPr>
            <a:spLocks noGrp="1"/>
          </p:cNvSpPr>
          <p:nvPr>
            <p:ph sz="quarter" idx="4"/>
          </p:nvPr>
        </p:nvSpPr>
        <p:spPr>
          <a:xfrm>
            <a:off x="4646613" y="4060825"/>
            <a:ext cx="4038600"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8293E3AB-0BEA-9F48-B3C2-C0FFE290DF23}" type="slidenum">
              <a:rPr lang="en-GB"/>
              <a:pPr>
                <a:defRPr/>
              </a:pPr>
              <a:t>‹#›</a:t>
            </a:fld>
            <a:endParaRPr lang="en-GB"/>
          </a:p>
        </p:txBody>
      </p:sp>
    </p:spTree>
    <p:extLst>
      <p:ext uri="{BB962C8B-B14F-4D97-AF65-F5344CB8AC3E}">
        <p14:creationId xmlns:p14="http://schemas.microsoft.com/office/powerpoint/2010/main" val="416164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lvl1pPr>
              <a:defRPr/>
            </a:lvl1pPr>
          </a:lstStyle>
          <a:p>
            <a:fld id="{180B44EA-CDC9-47A2-8BE9-83E9D5E4E6E4}" type="slidenum">
              <a:rPr lang="en-GB"/>
              <a:pPr/>
              <a:t>‹#›</a:t>
            </a:fld>
            <a:endParaRPr lang="en-GB"/>
          </a:p>
        </p:txBody>
      </p:sp>
    </p:spTree>
    <p:extLst>
      <p:ext uri="{BB962C8B-B14F-4D97-AF65-F5344CB8AC3E}">
        <p14:creationId xmlns:p14="http://schemas.microsoft.com/office/powerpoint/2010/main" val="147085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lvl1pPr>
              <a:defRPr/>
            </a:lvl1pPr>
          </a:lstStyle>
          <a:p>
            <a:fld id="{62194B9A-3432-4709-AFE7-535B36E4BADB}" type="slidenum">
              <a:rPr lang="en-GB"/>
              <a:pPr/>
              <a:t>‹#›</a:t>
            </a:fld>
            <a:endParaRPr lang="en-GB"/>
          </a:p>
        </p:txBody>
      </p:sp>
    </p:spTree>
    <p:extLst>
      <p:ext uri="{BB962C8B-B14F-4D97-AF65-F5344CB8AC3E}">
        <p14:creationId xmlns:p14="http://schemas.microsoft.com/office/powerpoint/2010/main" val="343254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smtClean="0"/>
              <a:t>GCW Advisory Meeting, 23-Jan-14</a:t>
            </a:r>
            <a:endParaRPr lang="en-GB"/>
          </a:p>
        </p:txBody>
      </p:sp>
      <p:sp>
        <p:nvSpPr>
          <p:cNvPr id="6" name="Slide Number Placeholder 5"/>
          <p:cNvSpPr>
            <a:spLocks noGrp="1"/>
          </p:cNvSpPr>
          <p:nvPr>
            <p:ph type="sldNum" sz="quarter" idx="11"/>
          </p:nvPr>
        </p:nvSpPr>
        <p:spPr/>
        <p:txBody>
          <a:bodyPr/>
          <a:lstStyle>
            <a:lvl1pPr>
              <a:defRPr/>
            </a:lvl1pPr>
          </a:lstStyle>
          <a:p>
            <a:fld id="{B577DA4F-78ED-4C15-B9F4-FE5E60720D3B}" type="slidenum">
              <a:rPr lang="en-GB"/>
              <a:pPr/>
              <a:t>‹#›</a:t>
            </a:fld>
            <a:endParaRPr lang="en-GB"/>
          </a:p>
        </p:txBody>
      </p:sp>
    </p:spTree>
    <p:extLst>
      <p:ext uri="{BB962C8B-B14F-4D97-AF65-F5344CB8AC3E}">
        <p14:creationId xmlns:p14="http://schemas.microsoft.com/office/powerpoint/2010/main" val="206415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smtClean="0"/>
              <a:t>GCW Advisory Meeting, 23-Jan-14</a:t>
            </a:r>
            <a:endParaRPr lang="en-GB"/>
          </a:p>
        </p:txBody>
      </p:sp>
      <p:sp>
        <p:nvSpPr>
          <p:cNvPr id="8" name="Slide Number Placeholder 7"/>
          <p:cNvSpPr>
            <a:spLocks noGrp="1"/>
          </p:cNvSpPr>
          <p:nvPr>
            <p:ph type="sldNum" sz="quarter" idx="11"/>
          </p:nvPr>
        </p:nvSpPr>
        <p:spPr/>
        <p:txBody>
          <a:bodyPr/>
          <a:lstStyle>
            <a:lvl1pPr>
              <a:defRPr/>
            </a:lvl1pPr>
          </a:lstStyle>
          <a:p>
            <a:fld id="{81EF78A7-F42E-419B-8C7F-8DED34435F48}" type="slidenum">
              <a:rPr lang="en-GB"/>
              <a:pPr/>
              <a:t>‹#›</a:t>
            </a:fld>
            <a:endParaRPr lang="en-GB"/>
          </a:p>
        </p:txBody>
      </p:sp>
    </p:spTree>
    <p:extLst>
      <p:ext uri="{BB962C8B-B14F-4D97-AF65-F5344CB8AC3E}">
        <p14:creationId xmlns:p14="http://schemas.microsoft.com/office/powerpoint/2010/main" val="62078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smtClean="0"/>
              <a:t>GCW Advisory Meeting, 23-Jan-14</a:t>
            </a:r>
            <a:endParaRPr lang="en-GB"/>
          </a:p>
        </p:txBody>
      </p:sp>
      <p:sp>
        <p:nvSpPr>
          <p:cNvPr id="4" name="Slide Number Placeholder 3"/>
          <p:cNvSpPr>
            <a:spLocks noGrp="1"/>
          </p:cNvSpPr>
          <p:nvPr>
            <p:ph type="sldNum" sz="quarter" idx="11"/>
          </p:nvPr>
        </p:nvSpPr>
        <p:spPr/>
        <p:txBody>
          <a:bodyPr/>
          <a:lstStyle>
            <a:lvl1pPr>
              <a:defRPr/>
            </a:lvl1pPr>
          </a:lstStyle>
          <a:p>
            <a:fld id="{47F8B88F-8C89-4381-B8AB-2BCA3E7AC3CD}" type="slidenum">
              <a:rPr lang="en-GB"/>
              <a:pPr/>
              <a:t>‹#›</a:t>
            </a:fld>
            <a:endParaRPr lang="en-GB"/>
          </a:p>
        </p:txBody>
      </p:sp>
    </p:spTree>
    <p:extLst>
      <p:ext uri="{BB962C8B-B14F-4D97-AF65-F5344CB8AC3E}">
        <p14:creationId xmlns:p14="http://schemas.microsoft.com/office/powerpoint/2010/main" val="368999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smtClean="0"/>
              <a:t>GCW Advisory Meeting, 23-Jan-14</a:t>
            </a:r>
            <a:endParaRPr lang="en-GB"/>
          </a:p>
        </p:txBody>
      </p:sp>
      <p:sp>
        <p:nvSpPr>
          <p:cNvPr id="3" name="Slide Number Placeholder 2"/>
          <p:cNvSpPr>
            <a:spLocks noGrp="1"/>
          </p:cNvSpPr>
          <p:nvPr>
            <p:ph type="sldNum" sz="quarter" idx="11"/>
          </p:nvPr>
        </p:nvSpPr>
        <p:spPr/>
        <p:txBody>
          <a:bodyPr/>
          <a:lstStyle>
            <a:lvl1pPr>
              <a:defRPr/>
            </a:lvl1pPr>
          </a:lstStyle>
          <a:p>
            <a:fld id="{4EB72544-DFCD-49C2-9AFF-123FCEC099F9}" type="slidenum">
              <a:rPr lang="en-GB"/>
              <a:pPr/>
              <a:t>‹#›</a:t>
            </a:fld>
            <a:endParaRPr lang="en-GB"/>
          </a:p>
        </p:txBody>
      </p:sp>
    </p:spTree>
    <p:extLst>
      <p:ext uri="{BB962C8B-B14F-4D97-AF65-F5344CB8AC3E}">
        <p14:creationId xmlns:p14="http://schemas.microsoft.com/office/powerpoint/2010/main" val="11381290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smtClean="0"/>
              <a:t>GCW Advisory Meeting, 23-Jan-14</a:t>
            </a:r>
            <a:endParaRPr lang="en-GB"/>
          </a:p>
        </p:txBody>
      </p:sp>
      <p:sp>
        <p:nvSpPr>
          <p:cNvPr id="6" name="Slide Number Placeholder 5"/>
          <p:cNvSpPr>
            <a:spLocks noGrp="1"/>
          </p:cNvSpPr>
          <p:nvPr>
            <p:ph type="sldNum" sz="quarter" idx="11"/>
          </p:nvPr>
        </p:nvSpPr>
        <p:spPr/>
        <p:txBody>
          <a:bodyPr/>
          <a:lstStyle>
            <a:lvl1pPr>
              <a:defRPr/>
            </a:lvl1pPr>
          </a:lstStyle>
          <a:p>
            <a:fld id="{1792F276-5953-4865-BE55-75957B6C2029}" type="slidenum">
              <a:rPr lang="en-GB"/>
              <a:pPr/>
              <a:t>‹#›</a:t>
            </a:fld>
            <a:endParaRPr lang="en-GB"/>
          </a:p>
        </p:txBody>
      </p:sp>
    </p:spTree>
    <p:extLst>
      <p:ext uri="{BB962C8B-B14F-4D97-AF65-F5344CB8AC3E}">
        <p14:creationId xmlns:p14="http://schemas.microsoft.com/office/powerpoint/2010/main" val="117789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smtClean="0"/>
              <a:t>GCW Advisory Meeting, 23-Jan-14</a:t>
            </a:r>
            <a:endParaRPr lang="en-GB"/>
          </a:p>
        </p:txBody>
      </p:sp>
      <p:sp>
        <p:nvSpPr>
          <p:cNvPr id="6" name="Slide Number Placeholder 5"/>
          <p:cNvSpPr>
            <a:spLocks noGrp="1"/>
          </p:cNvSpPr>
          <p:nvPr>
            <p:ph type="sldNum" sz="quarter" idx="11"/>
          </p:nvPr>
        </p:nvSpPr>
        <p:spPr/>
        <p:txBody>
          <a:bodyPr/>
          <a:lstStyle>
            <a:lvl1pPr>
              <a:defRPr/>
            </a:lvl1pPr>
          </a:lstStyle>
          <a:p>
            <a:fld id="{15B26610-D982-4F6A-BD43-7BBCA6A8259C}" type="slidenum">
              <a:rPr lang="en-GB"/>
              <a:pPr/>
              <a:t>‹#›</a:t>
            </a:fld>
            <a:endParaRPr lang="en-GB"/>
          </a:p>
        </p:txBody>
      </p:sp>
    </p:spTree>
    <p:extLst>
      <p:ext uri="{BB962C8B-B14F-4D97-AF65-F5344CB8AC3E}">
        <p14:creationId xmlns:p14="http://schemas.microsoft.com/office/powerpoint/2010/main" val="220539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1908174" y="115888"/>
            <a:ext cx="67786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Product </a:t>
            </a:r>
            <a:r>
              <a:rPr lang="en-US" dirty="0" err="1" smtClean="0"/>
              <a:t>Intercomparison</a:t>
            </a:r>
            <a:r>
              <a:rPr lang="en-US" dirty="0" smtClean="0"/>
              <a:t> and Assessments</a:t>
            </a:r>
            <a:endParaRPr lang="en-GB" dirty="0" smtClean="0"/>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5" name="Rectangle 5"/>
          <p:cNvSpPr>
            <a:spLocks noGrp="1" noChangeArrowheads="1"/>
          </p:cNvSpPr>
          <p:nvPr>
            <p:ph type="ftr" sz="quarter" idx="3"/>
          </p:nvPr>
        </p:nvSpPr>
        <p:spPr bwMode="auto">
          <a:xfrm>
            <a:off x="3124200" y="640873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GB" dirty="0" smtClean="0"/>
              <a:t>GCW Advisory Meeting, </a:t>
            </a:r>
            <a:fld id="{BA1C975E-13C1-4E13-BA2A-899F3D37707B}" type="datetime5">
              <a:rPr lang="en-GB" smtClean="0"/>
              <a:pPr/>
              <a:t>24-Jan-14</a:t>
            </a:fld>
            <a:endParaRPr lang="en-GB" dirty="0"/>
          </a:p>
        </p:txBody>
      </p:sp>
      <p:sp>
        <p:nvSpPr>
          <p:cNvPr id="5126" name="Rectangle 6"/>
          <p:cNvSpPr>
            <a:spLocks noGrp="1" noChangeArrowheads="1"/>
          </p:cNvSpPr>
          <p:nvPr>
            <p:ph type="sldNum" sz="quarter" idx="4"/>
          </p:nvPr>
        </p:nvSpPr>
        <p:spPr bwMode="auto">
          <a:xfrm>
            <a:off x="6553200" y="64087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FD5F99-8D73-45D4-A8F5-3C23358093A6}" type="slidenum">
              <a:rPr lang="en-GB"/>
              <a:pPr/>
              <a:t>‹#›</a:t>
            </a:fld>
            <a:endParaRPr lang="en-GB"/>
          </a:p>
        </p:txBody>
      </p:sp>
      <p:grpSp>
        <p:nvGrpSpPr>
          <p:cNvPr id="9" name="Group 8"/>
          <p:cNvGrpSpPr>
            <a:grpSpLocks/>
          </p:cNvGrpSpPr>
          <p:nvPr/>
        </p:nvGrpSpPr>
        <p:grpSpPr bwMode="auto">
          <a:xfrm>
            <a:off x="34925" y="0"/>
            <a:ext cx="1873250" cy="1268413"/>
            <a:chOff x="34925" y="0"/>
            <a:chExt cx="1873250" cy="1268413"/>
          </a:xfrm>
        </p:grpSpPr>
        <p:grpSp>
          <p:nvGrpSpPr>
            <p:cNvPr id="10" name="Group 9"/>
            <p:cNvGrpSpPr>
              <a:grpSpLocks/>
            </p:cNvGrpSpPr>
            <p:nvPr userDrawn="1"/>
          </p:nvGrpSpPr>
          <p:grpSpPr bwMode="auto">
            <a:xfrm>
              <a:off x="34925" y="0"/>
              <a:ext cx="1379538" cy="1268413"/>
              <a:chOff x="34925" y="0"/>
              <a:chExt cx="1379538" cy="1268413"/>
            </a:xfrm>
          </p:grpSpPr>
          <p:pic>
            <p:nvPicPr>
              <p:cNvPr id="12" name="Picture 1" descr="Description: http://www.sciencemediacentre.co.nz/wp-content/upload/2009/12/wmo_logo_for_images.jpg.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1"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latin typeface="Gill Sans MT" pitchFamily="34" charset="0"/>
                </a:rPr>
                <a:t>Polar Space Task Group</a:t>
              </a:r>
              <a:endParaRPr lang="en-GB" sz="1600" dirty="0">
                <a:latin typeface="Gill Sans MT" pitchFamily="34" charset="0"/>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dt="0"/>
  <p:txStyles>
    <p:titleStyle>
      <a:lvl1pPr algn="ctr" rtl="0" eaLnBrk="1" fontAlgn="base" hangingPunct="1">
        <a:spcBef>
          <a:spcPct val="0"/>
        </a:spcBef>
        <a:spcAft>
          <a:spcPct val="0"/>
        </a:spcAft>
        <a:defRPr sz="3200" b="1" i="1" baseline="0">
          <a:solidFill>
            <a:schemeClr val="accent2"/>
          </a:solidFill>
          <a:latin typeface="+mj-lt"/>
          <a:ea typeface="+mj-ea"/>
          <a:cs typeface="+mj-cs"/>
        </a:defRPr>
      </a:lvl1pPr>
      <a:lvl2pPr algn="ctr" rtl="0" eaLnBrk="1" fontAlgn="base" hangingPunct="1">
        <a:spcBef>
          <a:spcPct val="0"/>
        </a:spcBef>
        <a:spcAft>
          <a:spcPct val="0"/>
        </a:spcAft>
        <a:defRPr sz="3200" b="1" i="1">
          <a:solidFill>
            <a:schemeClr val="accent2"/>
          </a:solidFill>
          <a:latin typeface="Calibri" pitchFamily="34" charset="0"/>
        </a:defRPr>
      </a:lvl2pPr>
      <a:lvl3pPr algn="ctr" rtl="0" eaLnBrk="1" fontAlgn="base" hangingPunct="1">
        <a:spcBef>
          <a:spcPct val="0"/>
        </a:spcBef>
        <a:spcAft>
          <a:spcPct val="0"/>
        </a:spcAft>
        <a:defRPr sz="3200" b="1" i="1">
          <a:solidFill>
            <a:schemeClr val="accent2"/>
          </a:solidFill>
          <a:latin typeface="Calibri" pitchFamily="34" charset="0"/>
        </a:defRPr>
      </a:lvl3pPr>
      <a:lvl4pPr algn="ctr" rtl="0" eaLnBrk="1" fontAlgn="base" hangingPunct="1">
        <a:spcBef>
          <a:spcPct val="0"/>
        </a:spcBef>
        <a:spcAft>
          <a:spcPct val="0"/>
        </a:spcAft>
        <a:defRPr sz="3200" b="1" i="1">
          <a:solidFill>
            <a:schemeClr val="accent2"/>
          </a:solidFill>
          <a:latin typeface="Calibri" pitchFamily="34" charset="0"/>
        </a:defRPr>
      </a:lvl4pPr>
      <a:lvl5pPr algn="ctr" rtl="0" eaLnBrk="1" fontAlgn="base" hangingPunct="1">
        <a:spcBef>
          <a:spcPct val="0"/>
        </a:spcBef>
        <a:spcAft>
          <a:spcPct val="0"/>
        </a:spcAft>
        <a:defRPr sz="3200" b="1" i="1">
          <a:solidFill>
            <a:schemeClr val="accent2"/>
          </a:solidFill>
          <a:latin typeface="Calibri" pitchFamily="34" charset="0"/>
        </a:defRPr>
      </a:lvl5pPr>
      <a:lvl6pPr marL="457200" algn="ctr" rtl="0" eaLnBrk="1" fontAlgn="base" hangingPunct="1">
        <a:spcBef>
          <a:spcPct val="0"/>
        </a:spcBef>
        <a:spcAft>
          <a:spcPct val="0"/>
        </a:spcAft>
        <a:defRPr sz="3200" b="1" i="1">
          <a:solidFill>
            <a:schemeClr val="accent2"/>
          </a:solidFill>
          <a:latin typeface="Calibri" pitchFamily="34" charset="0"/>
        </a:defRPr>
      </a:lvl6pPr>
      <a:lvl7pPr marL="914400" algn="ctr" rtl="0" eaLnBrk="1" fontAlgn="base" hangingPunct="1">
        <a:spcBef>
          <a:spcPct val="0"/>
        </a:spcBef>
        <a:spcAft>
          <a:spcPct val="0"/>
        </a:spcAft>
        <a:defRPr sz="3200" b="1" i="1">
          <a:solidFill>
            <a:schemeClr val="accent2"/>
          </a:solidFill>
          <a:latin typeface="Calibri" pitchFamily="34" charset="0"/>
        </a:defRPr>
      </a:lvl7pPr>
      <a:lvl8pPr marL="1371600" algn="ctr" rtl="0" eaLnBrk="1" fontAlgn="base" hangingPunct="1">
        <a:spcBef>
          <a:spcPct val="0"/>
        </a:spcBef>
        <a:spcAft>
          <a:spcPct val="0"/>
        </a:spcAft>
        <a:defRPr sz="3200" b="1" i="1">
          <a:solidFill>
            <a:schemeClr val="accent2"/>
          </a:solidFill>
          <a:latin typeface="Calibri" pitchFamily="34" charset="0"/>
        </a:defRPr>
      </a:lvl8pPr>
      <a:lvl9pPr marL="1828800" algn="ctr" rtl="0" eaLnBrk="1" fontAlgn="base" hangingPunct="1">
        <a:spcBef>
          <a:spcPct val="0"/>
        </a:spcBef>
        <a:spcAft>
          <a:spcPct val="0"/>
        </a:spcAft>
        <a:defRPr sz="3200" b="1" i="1">
          <a:solidFill>
            <a:schemeClr val="accent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he-cryosphere-discuss.net/7/5433/2013/"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1.bin"/><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hyperlink" Target="http://www.hrdds.ne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683568" y="1844824"/>
            <a:ext cx="7772400" cy="2115667"/>
          </a:xfrm>
        </p:spPr>
        <p:txBody>
          <a:bodyPr>
            <a:normAutofit/>
          </a:bodyPr>
          <a:lstStyle/>
          <a:p>
            <a:r>
              <a:rPr lang="en-GB" sz="3600" dirty="0" smtClean="0"/>
              <a:t>Satellite </a:t>
            </a:r>
            <a:r>
              <a:rPr lang="en-GB" sz="3600" dirty="0" smtClean="0"/>
              <a:t>Products (and in situ):</a:t>
            </a:r>
            <a:r>
              <a:rPr lang="en-GB" sz="3600" dirty="0" smtClean="0"/>
              <a:t/>
            </a:r>
            <a:br>
              <a:rPr lang="en-GB" sz="3600" dirty="0" smtClean="0"/>
            </a:br>
            <a:r>
              <a:rPr lang="en-GB" sz="2800" dirty="0" err="1" smtClean="0"/>
              <a:t>Intercomparison</a:t>
            </a:r>
            <a:r>
              <a:rPr lang="en-GB" sz="2800" dirty="0" smtClean="0"/>
              <a:t> </a:t>
            </a:r>
            <a:r>
              <a:rPr lang="en-GB" sz="2800" dirty="0" smtClean="0"/>
              <a:t>and Assessment</a:t>
            </a:r>
            <a:br>
              <a:rPr lang="en-GB" sz="2800" dirty="0" smtClean="0"/>
            </a:br>
            <a:r>
              <a:rPr lang="en-GB" sz="2800" dirty="0"/>
              <a:t/>
            </a:r>
            <a:br>
              <a:rPr lang="en-GB" sz="2800" dirty="0"/>
            </a:br>
            <a:r>
              <a:rPr lang="en-GB" sz="2800" dirty="0" smtClean="0"/>
              <a:t>GCW Advisory Group Meeting</a:t>
            </a:r>
            <a:endParaRPr lang="en-GB" sz="3600" dirty="0"/>
          </a:p>
        </p:txBody>
      </p:sp>
      <p:sp>
        <p:nvSpPr>
          <p:cNvPr id="7173" name="Rectangle 5"/>
          <p:cNvSpPr>
            <a:spLocks noGrp="1" noChangeArrowheads="1"/>
          </p:cNvSpPr>
          <p:nvPr>
            <p:ph type="subTitle" idx="1"/>
          </p:nvPr>
        </p:nvSpPr>
        <p:spPr>
          <a:xfrm>
            <a:off x="1371600" y="4581128"/>
            <a:ext cx="6400800" cy="1057672"/>
          </a:xfrm>
        </p:spPr>
        <p:txBody>
          <a:bodyPr/>
          <a:lstStyle/>
          <a:p>
            <a:r>
              <a:rPr lang="en-GB" sz="2400" dirty="0" smtClean="0"/>
              <a:t>Reykjavik,</a:t>
            </a:r>
            <a:endParaRPr lang="en-GB" sz="2400" dirty="0"/>
          </a:p>
          <a:p>
            <a:r>
              <a:rPr lang="en-GB" sz="2400" dirty="0" smtClean="0"/>
              <a:t>23-24 January, 2014</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examples</a:t>
            </a:r>
            <a:endParaRPr lang="en-US" dirty="0"/>
          </a:p>
        </p:txBody>
      </p:sp>
      <p:sp>
        <p:nvSpPr>
          <p:cNvPr id="3" name="Footer Placeholder 2"/>
          <p:cNvSpPr>
            <a:spLocks noGrp="1"/>
          </p:cNvSpPr>
          <p:nvPr>
            <p:ph type="ftr" sz="quarter" idx="10"/>
          </p:nvPr>
        </p:nvSpPr>
        <p:spPr/>
        <p:txBody>
          <a:bodyPr/>
          <a:lstStyle/>
          <a:p>
            <a:r>
              <a:rPr lang="en-GB" dirty="0" smtClean="0"/>
              <a:t>GCW Advisory Meeting, 23-Jan-14</a:t>
            </a:r>
            <a:endParaRPr lang="en-GB" dirty="0"/>
          </a:p>
        </p:txBody>
      </p:sp>
      <p:sp>
        <p:nvSpPr>
          <p:cNvPr id="4" name="Slide Number Placeholder 3"/>
          <p:cNvSpPr>
            <a:spLocks noGrp="1"/>
          </p:cNvSpPr>
          <p:nvPr>
            <p:ph type="sldNum" sz="quarter" idx="11"/>
          </p:nvPr>
        </p:nvSpPr>
        <p:spPr/>
        <p:txBody>
          <a:bodyPr/>
          <a:lstStyle/>
          <a:p>
            <a:fld id="{47F8B88F-8C89-4381-B8AB-2BCA3E7AC3CD}" type="slidenum">
              <a:rPr lang="en-GB" smtClean="0"/>
              <a:pPr/>
              <a:t>10</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99109"/>
            <a:ext cx="37623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04" y="3942284"/>
            <a:ext cx="3328988" cy="307777"/>
          </a:xfrm>
          <a:prstGeom prst="rect">
            <a:avLst/>
          </a:prstGeom>
          <a:noFill/>
        </p:spPr>
        <p:txBody>
          <a:bodyPr wrap="none" rtlCol="0">
            <a:spAutoFit/>
          </a:bodyPr>
          <a:lstStyle/>
          <a:p>
            <a:r>
              <a:rPr lang="en-US" sz="1400" dirty="0" smtClean="0"/>
              <a:t>AMSR-E </a:t>
            </a:r>
            <a:r>
              <a:rPr lang="en-US" sz="1400" dirty="0" err="1" smtClean="0"/>
              <a:t>vs</a:t>
            </a:r>
            <a:r>
              <a:rPr lang="en-US" sz="1400" dirty="0" smtClean="0"/>
              <a:t> ATSR Regional Biases (</a:t>
            </a:r>
            <a:r>
              <a:rPr lang="en-US" sz="1400" baseline="30000" dirty="0" err="1" smtClean="0"/>
              <a:t>o</a:t>
            </a:r>
            <a:r>
              <a:rPr lang="en-US" sz="1400" dirty="0" err="1" smtClean="0"/>
              <a:t>C</a:t>
            </a:r>
            <a:r>
              <a:rPr lang="en-US" sz="1400" dirty="0" smtClean="0"/>
              <a:t>)</a:t>
            </a:r>
            <a:endParaRPr lang="en-US" sz="1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413812"/>
            <a:ext cx="4518546" cy="225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706039" y="3942284"/>
            <a:ext cx="3297698" cy="307777"/>
          </a:xfrm>
          <a:prstGeom prst="rect">
            <a:avLst/>
          </a:prstGeom>
          <a:noFill/>
        </p:spPr>
        <p:txBody>
          <a:bodyPr wrap="none" rtlCol="0">
            <a:spAutoFit/>
          </a:bodyPr>
          <a:lstStyle/>
          <a:p>
            <a:r>
              <a:rPr lang="en-US" sz="1400" dirty="0" smtClean="0"/>
              <a:t>All data compared in regional DDS (</a:t>
            </a:r>
            <a:r>
              <a:rPr lang="en-US" sz="1400" baseline="30000" dirty="0" err="1" smtClean="0"/>
              <a:t>o</a:t>
            </a:r>
            <a:r>
              <a:rPr lang="en-US" sz="1400" dirty="0" err="1" smtClean="0"/>
              <a:t>C</a:t>
            </a:r>
            <a:r>
              <a:rPr lang="en-US" sz="1400" dirty="0" smtClean="0"/>
              <a:t>)</a:t>
            </a:r>
            <a:endParaRPr lang="en-US" sz="1400" dirty="0"/>
          </a:p>
        </p:txBody>
      </p:sp>
      <p:cxnSp>
        <p:nvCxnSpPr>
          <p:cNvPr id="8" name="Straight Arrow Connector 7"/>
          <p:cNvCxnSpPr/>
          <p:nvPr/>
        </p:nvCxnSpPr>
        <p:spPr>
          <a:xfrm flipH="1" flipV="1">
            <a:off x="3419872" y="2204864"/>
            <a:ext cx="1008112" cy="1911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698" y="4347394"/>
            <a:ext cx="4286763" cy="213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033566" y="5126376"/>
            <a:ext cx="3078386" cy="523220"/>
          </a:xfrm>
          <a:prstGeom prst="rect">
            <a:avLst/>
          </a:prstGeom>
          <a:noFill/>
        </p:spPr>
        <p:txBody>
          <a:bodyPr wrap="square" rtlCol="0">
            <a:spAutoFit/>
          </a:bodyPr>
          <a:lstStyle/>
          <a:p>
            <a:r>
              <a:rPr lang="en-US" sz="1400" dirty="0" smtClean="0"/>
              <a:t>Investigate source of origin of bias using ancillary data</a:t>
            </a:r>
            <a:endParaRPr lang="en-US" sz="1400" dirty="0"/>
          </a:p>
        </p:txBody>
      </p:sp>
    </p:spTree>
    <p:extLst>
      <p:ext uri="{BB962C8B-B14F-4D97-AF65-F5344CB8AC3E}">
        <p14:creationId xmlns:p14="http://schemas.microsoft.com/office/powerpoint/2010/main" val="92518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115888"/>
            <a:ext cx="5256932" cy="1152525"/>
          </a:xfrm>
        </p:spPr>
        <p:txBody>
          <a:bodyPr/>
          <a:lstStyle/>
          <a:p>
            <a:r>
              <a:rPr lang="en-US" dirty="0" smtClean="0"/>
              <a:t>CCI</a:t>
            </a:r>
            <a:r>
              <a:rPr lang="en-US" dirty="0" smtClean="0"/>
              <a:t>: Ice </a:t>
            </a:r>
            <a:r>
              <a:rPr lang="en-US" dirty="0" smtClean="0"/>
              <a:t>Sheets</a:t>
            </a:r>
            <a:endParaRPr lang="en-US" dirty="0"/>
          </a:p>
        </p:txBody>
      </p:sp>
      <p:sp>
        <p:nvSpPr>
          <p:cNvPr id="3" name="Content Placeholder 2"/>
          <p:cNvSpPr>
            <a:spLocks noGrp="1"/>
          </p:cNvSpPr>
          <p:nvPr>
            <p:ph idx="1"/>
          </p:nvPr>
        </p:nvSpPr>
        <p:spPr/>
        <p:txBody>
          <a:bodyPr>
            <a:normAutofit/>
          </a:bodyPr>
          <a:lstStyle/>
          <a:p>
            <a:r>
              <a:rPr lang="en-US" sz="2400" dirty="0" smtClean="0"/>
              <a:t>Examples courtesy of R. Forsberg and the ESA CCI Ice Sheet consortium</a:t>
            </a:r>
          </a:p>
          <a:p>
            <a:r>
              <a:rPr lang="en-US" sz="2400" dirty="0"/>
              <a:t>See </a:t>
            </a:r>
            <a:r>
              <a:rPr lang="en-US" sz="2400" dirty="0" smtClean="0"/>
              <a:t>e.g. </a:t>
            </a:r>
            <a:r>
              <a:rPr lang="en-US" sz="2400" dirty="0" err="1" smtClean="0"/>
              <a:t>Levinsen</a:t>
            </a:r>
            <a:r>
              <a:rPr lang="en-US" sz="2400" dirty="0" smtClean="0"/>
              <a:t> et al. (2013).ESA’s </a:t>
            </a:r>
            <a:r>
              <a:rPr lang="en-US" sz="2400" dirty="0"/>
              <a:t>Ice Sheets CCI: validation </a:t>
            </a:r>
            <a:r>
              <a:rPr lang="en-US" sz="2400" dirty="0" smtClean="0"/>
              <a:t>and inter-comparison </a:t>
            </a:r>
            <a:r>
              <a:rPr lang="en-US" sz="2400" dirty="0"/>
              <a:t>of surface </a:t>
            </a:r>
            <a:r>
              <a:rPr lang="en-US" sz="2400" dirty="0" smtClean="0"/>
              <a:t>elevation changes </a:t>
            </a:r>
            <a:r>
              <a:rPr lang="en-US" sz="2400" dirty="0"/>
              <a:t>derived from laser and </a:t>
            </a:r>
            <a:r>
              <a:rPr lang="en-US" sz="2400" dirty="0" smtClean="0"/>
              <a:t>radar altimetry </a:t>
            </a:r>
            <a:r>
              <a:rPr lang="en-US" sz="2400" dirty="0"/>
              <a:t>over </a:t>
            </a:r>
            <a:r>
              <a:rPr lang="en-US" sz="2400" dirty="0" err="1"/>
              <a:t>Jakobshavn</a:t>
            </a:r>
            <a:r>
              <a:rPr lang="en-US" sz="2400" dirty="0"/>
              <a:t> </a:t>
            </a:r>
            <a:r>
              <a:rPr lang="en-US" sz="2400" dirty="0" err="1" smtClean="0"/>
              <a:t>Isbræ,Greenland</a:t>
            </a:r>
            <a:r>
              <a:rPr lang="en-US" sz="2400" dirty="0" smtClean="0"/>
              <a:t> </a:t>
            </a:r>
            <a:r>
              <a:rPr lang="en-US" sz="2400" dirty="0"/>
              <a:t>– Round Robin </a:t>
            </a:r>
            <a:r>
              <a:rPr lang="en-US" sz="2400" dirty="0" smtClean="0"/>
              <a:t>results. </a:t>
            </a:r>
            <a:r>
              <a:rPr lang="en-US" sz="2400" dirty="0" smtClean="0">
                <a:hlinkClick r:id="rId2"/>
              </a:rPr>
              <a:t>The </a:t>
            </a:r>
            <a:r>
              <a:rPr lang="en-US" sz="2400" dirty="0">
                <a:hlinkClick r:id="rId2"/>
              </a:rPr>
              <a:t>Cryosphere Discuss., 7, 5433–5460, </a:t>
            </a:r>
            <a:r>
              <a:rPr lang="en-US" sz="2400" dirty="0" smtClean="0">
                <a:hlinkClick r:id="rId2"/>
              </a:rPr>
              <a:t>2013</a:t>
            </a:r>
            <a:r>
              <a:rPr lang="en-US" sz="2400" dirty="0" smtClean="0"/>
              <a:t>, </a:t>
            </a:r>
            <a:r>
              <a:rPr lang="en-US" sz="2400" dirty="0"/>
              <a:t>doi:10.5194/tcd-7-5433-2013</a:t>
            </a:r>
          </a:p>
        </p:txBody>
      </p:sp>
      <p:sp>
        <p:nvSpPr>
          <p:cNvPr id="4" name="Footer Placeholder 3"/>
          <p:cNvSpPr>
            <a:spLocks noGrp="1"/>
          </p:cNvSpPr>
          <p:nvPr>
            <p:ph type="ftr" sz="quarter" idx="10"/>
          </p:nvPr>
        </p:nvSpPr>
        <p:spPr/>
        <p:txBody>
          <a:body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p>
            <a:fld id="{180B44EA-CDC9-47A2-8BE9-83E9D5E4E6E4}" type="slidenum">
              <a:rPr lang="en-GB" smtClean="0"/>
              <a:pPr/>
              <a:t>11</a:t>
            </a:fld>
            <a:endParaRPr lang="en-GB"/>
          </a:p>
        </p:txBody>
      </p:sp>
      <p:pic>
        <p:nvPicPr>
          <p:cNvPr id="6" name="Picture 7" descr="ESA_logo_bl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ce_sheets_pic.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744" y="288925"/>
            <a:ext cx="7207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653136"/>
            <a:ext cx="380705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104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dirty="0">
                <a:ea typeface="ＭＳ Ｐゴシック" pitchFamily="34" charset="-128"/>
                <a:cs typeface="Verdana" pitchFamily="34" charset="0"/>
              </a:rPr>
              <a:t>CCI </a:t>
            </a:r>
            <a:r>
              <a:rPr lang="it-IT" altLang="en-US" dirty="0" err="1">
                <a:ea typeface="ＭＳ Ｐゴシック" pitchFamily="34" charset="-128"/>
                <a:cs typeface="Verdana" pitchFamily="34" charset="0"/>
              </a:rPr>
              <a:t>Products</a:t>
            </a:r>
            <a:r>
              <a:rPr lang="it-IT" altLang="en-US" dirty="0">
                <a:ea typeface="ＭＳ Ｐゴシック" pitchFamily="34" charset="-128"/>
                <a:cs typeface="Verdana" pitchFamily="34" charset="0"/>
              </a:rPr>
              <a:t> </a:t>
            </a:r>
            <a:r>
              <a:rPr lang="it-IT" altLang="en-US" dirty="0" err="1" smtClean="0">
                <a:ea typeface="ＭＳ Ｐゴシック" pitchFamily="34" charset="-128"/>
                <a:cs typeface="Verdana" pitchFamily="34" charset="0"/>
              </a:rPr>
              <a:t>Overview</a:t>
            </a:r>
            <a:endParaRPr lang="en-US" dirty="0"/>
          </a:p>
        </p:txBody>
      </p:sp>
      <p:sp>
        <p:nvSpPr>
          <p:cNvPr id="5122" name="Rectangle 2"/>
          <p:cNvSpPr txBox="1">
            <a:spLocks noChangeArrowheads="1"/>
          </p:cNvSpPr>
          <p:nvPr/>
        </p:nvSpPr>
        <p:spPr bwMode="auto">
          <a:xfrm>
            <a:off x="1271588" y="173038"/>
            <a:ext cx="63484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algn="ctr" eaLnBrk="1" hangingPunct="1"/>
            <a:endParaRPr lang="it-IT" altLang="en-US" sz="2400" dirty="0">
              <a:solidFill>
                <a:schemeClr val="accent2"/>
              </a:solidFill>
              <a:ea typeface="ＭＳ Ｐゴシック" pitchFamily="34" charset="-128"/>
              <a:cs typeface="Verdana" pitchFamily="34" charset="0"/>
            </a:endParaRPr>
          </a:p>
        </p:txBody>
      </p:sp>
      <p:sp>
        <p:nvSpPr>
          <p:cNvPr id="5123" name="Text Box 9"/>
          <p:cNvSpPr txBox="1">
            <a:spLocks noChangeArrowheads="1"/>
          </p:cNvSpPr>
          <p:nvPr/>
        </p:nvSpPr>
        <p:spPr bwMode="auto">
          <a:xfrm>
            <a:off x="827087" y="1374448"/>
            <a:ext cx="7940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r>
              <a:rPr lang="da-DK" altLang="en-US" b="0" dirty="0" smtClean="0">
                <a:solidFill>
                  <a:srgbClr val="1F497D"/>
                </a:solidFill>
                <a:latin typeface="Verdana" pitchFamily="34" charset="0"/>
                <a:cs typeface="Arial" charset="0"/>
              </a:rPr>
              <a:t>ESA’s </a:t>
            </a:r>
            <a:r>
              <a:rPr lang="da-DK" altLang="en-US" b="0" i="1" dirty="0">
                <a:solidFill>
                  <a:srgbClr val="1F497D"/>
                </a:solidFill>
                <a:latin typeface="Verdana" pitchFamily="34" charset="0"/>
                <a:cs typeface="Arial" charset="0"/>
              </a:rPr>
              <a:t>CCI_ice_sheet</a:t>
            </a:r>
            <a:r>
              <a:rPr lang="da-DK" altLang="en-US" b="0" dirty="0">
                <a:solidFill>
                  <a:srgbClr val="1F497D"/>
                </a:solidFill>
                <a:latin typeface="Verdana" pitchFamily="34" charset="0"/>
                <a:cs typeface="Arial" charset="0"/>
              </a:rPr>
              <a:t> </a:t>
            </a:r>
            <a:r>
              <a:rPr lang="da-DK" altLang="en-US" b="0" dirty="0" smtClean="0">
                <a:solidFill>
                  <a:srgbClr val="1F497D"/>
                </a:solidFill>
                <a:latin typeface="Verdana" pitchFamily="34" charset="0"/>
                <a:cs typeface="Arial" charset="0"/>
              </a:rPr>
              <a:t>Project </a:t>
            </a:r>
            <a:r>
              <a:rPr lang="da-DK" altLang="en-US" b="0" dirty="0">
                <a:solidFill>
                  <a:srgbClr val="1F497D"/>
                </a:solidFill>
                <a:latin typeface="Verdana" pitchFamily="34" charset="0"/>
                <a:cs typeface="Arial" charset="0"/>
              </a:rPr>
              <a:t>will provide selected, consistent, easy-to-use selected ECV’s for Greenland, based mainly on ESA EO data (radar altimetry and SAR)</a:t>
            </a:r>
            <a:r>
              <a:rPr lang="da-DK" altLang="en-US" sz="1600" b="0" dirty="0">
                <a:solidFill>
                  <a:srgbClr val="1F497D"/>
                </a:solidFill>
                <a:latin typeface="Verdana" pitchFamily="34" charset="0"/>
                <a:cs typeface="Arial" charset="0"/>
              </a:rPr>
              <a:t> </a:t>
            </a:r>
            <a:endParaRPr lang="da-DK" altLang="en-US" sz="1600" b="0" dirty="0" smtClean="0">
              <a:solidFill>
                <a:srgbClr val="1F497D"/>
              </a:solidFill>
              <a:latin typeface="Verdana" pitchFamily="34" charset="0"/>
              <a:cs typeface="Arial" charset="0"/>
            </a:endParaRPr>
          </a:p>
          <a:p>
            <a:pPr eaLnBrk="1" hangingPunct="1"/>
            <a:endParaRPr lang="da-DK" altLang="en-US" sz="800" b="0" dirty="0">
              <a:solidFill>
                <a:srgbClr val="1F497D"/>
              </a:solidFill>
              <a:latin typeface="Verdana" pitchFamily="34" charset="0"/>
              <a:cs typeface="Arial" charset="0"/>
            </a:endParaRPr>
          </a:p>
          <a:p>
            <a:pPr eaLnBrk="1" hangingPunct="1"/>
            <a:r>
              <a:rPr lang="da-DK" altLang="en-US" b="0" dirty="0">
                <a:solidFill>
                  <a:srgbClr val="1F497D"/>
                </a:solidFill>
                <a:latin typeface="Verdana" pitchFamily="34" charset="0"/>
                <a:cs typeface="Arial" charset="0"/>
              </a:rPr>
              <a:t>	           </a:t>
            </a:r>
            <a:r>
              <a:rPr lang="da-DK" altLang="en-US" sz="1600" dirty="0">
                <a:solidFill>
                  <a:srgbClr val="1F497D"/>
                </a:solidFill>
                <a:latin typeface="Verdana" pitchFamily="34" charset="0"/>
                <a:cs typeface="Arial" charset="0"/>
              </a:rPr>
              <a:t>Coverage of ECVs, based on user requirements</a:t>
            </a:r>
          </a:p>
        </p:txBody>
      </p:sp>
      <p:graphicFrame>
        <p:nvGraphicFramePr>
          <p:cNvPr id="418877" name="Group 61"/>
          <p:cNvGraphicFramePr>
            <a:graphicFrameLocks noGrp="1"/>
          </p:cNvGraphicFramePr>
          <p:nvPr>
            <p:extLst>
              <p:ext uri="{D42A27DB-BD31-4B8C-83A1-F6EECF244321}">
                <p14:modId xmlns:p14="http://schemas.microsoft.com/office/powerpoint/2010/main" val="1539252985"/>
              </p:ext>
            </p:extLst>
          </p:nvPr>
        </p:nvGraphicFramePr>
        <p:xfrm>
          <a:off x="828675" y="2286030"/>
          <a:ext cx="7704138" cy="4023290"/>
        </p:xfrm>
        <a:graphic>
          <a:graphicData uri="http://schemas.openxmlformats.org/drawingml/2006/table">
            <a:tbl>
              <a:tblPr/>
              <a:tblGrid>
                <a:gridCol w="1439863"/>
                <a:gridCol w="1223962"/>
                <a:gridCol w="1223963"/>
                <a:gridCol w="1223962"/>
                <a:gridCol w="2592388"/>
              </a:tblGrid>
              <a:tr h="48760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rgbClr val="1F497D"/>
                          </a:solidFill>
                          <a:effectLst/>
                          <a:latin typeface="Verdana" pitchFamily="34" charset="0"/>
                          <a:ea typeface="Cambria" pitchFamily="18" charset="0"/>
                          <a:cs typeface="Verdana" pitchFamily="34" charset="0"/>
                        </a:rPr>
                        <a:t>ECV Product</a:t>
                      </a:r>
                      <a:endParaRPr kumimoji="0" lang="en-GB" altLang="en-US" sz="1300" b="0" i="0" u="none" strike="noStrike" cap="none" normalizeH="0" baseline="0" dirty="0" smtClean="0">
                        <a:ln>
                          <a:noFill/>
                        </a:ln>
                        <a:solidFill>
                          <a:srgbClr val="1F497D"/>
                        </a:solidFill>
                        <a:effectLst/>
                        <a:latin typeface="Verdana" pitchFamily="34" charset="0"/>
                        <a:ea typeface="Cambria" pitchFamily="18"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rgbClr val="1F497D"/>
                          </a:solidFill>
                          <a:effectLst/>
                          <a:latin typeface="Verdana" pitchFamily="34" charset="0"/>
                          <a:ea typeface="Cambria" pitchFamily="18" charset="0"/>
                          <a:cs typeface="Verdana" pitchFamily="34" charset="0"/>
                        </a:rPr>
                        <a:t>Spatial resolution</a:t>
                      </a:r>
                      <a:endPar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rgbClr val="1F497D"/>
                          </a:solidFill>
                          <a:effectLst/>
                          <a:latin typeface="Verdana" pitchFamily="34" charset="0"/>
                          <a:ea typeface="Cambria" pitchFamily="18" charset="0"/>
                          <a:cs typeface="Verdana" pitchFamily="34" charset="0"/>
                        </a:rPr>
                        <a:t>Temporal resolution</a:t>
                      </a:r>
                      <a:endPar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rgbClr val="1F497D"/>
                          </a:solidFill>
                          <a:effectLst/>
                          <a:latin typeface="Verdana" pitchFamily="34" charset="0"/>
                          <a:ea typeface="Cambria" pitchFamily="18" charset="0"/>
                          <a:cs typeface="Verdana" pitchFamily="34" charset="0"/>
                        </a:rPr>
                        <a:t>Period</a:t>
                      </a:r>
                      <a:endParaRPr kumimoji="0" lang="da-DK"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tabLst>
                          <a:tab pos="333375" algn="l"/>
                          <a:tab pos="601663" algn="ctr"/>
                        </a:tabLst>
                        <a:defRPr sz="2800">
                          <a:solidFill>
                            <a:schemeClr val="tx1"/>
                          </a:solidFill>
                          <a:latin typeface="Arial" charset="0"/>
                        </a:defRPr>
                      </a:lvl1pPr>
                      <a:lvl2pPr marL="742950" indent="-285750">
                        <a:spcBef>
                          <a:spcPct val="20000"/>
                        </a:spcBef>
                        <a:tabLst>
                          <a:tab pos="333375" algn="l"/>
                          <a:tab pos="601663" algn="ctr"/>
                        </a:tabLst>
                        <a:defRPr sz="2400">
                          <a:solidFill>
                            <a:schemeClr val="tx1"/>
                          </a:solidFill>
                          <a:latin typeface="Arial" charset="0"/>
                        </a:defRPr>
                      </a:lvl2pPr>
                      <a:lvl3pPr marL="1143000" indent="-228600">
                        <a:spcBef>
                          <a:spcPct val="20000"/>
                        </a:spcBef>
                        <a:tabLst>
                          <a:tab pos="333375" algn="l"/>
                          <a:tab pos="601663" algn="ctr"/>
                        </a:tabLst>
                        <a:defRPr sz="2000">
                          <a:solidFill>
                            <a:schemeClr val="tx1"/>
                          </a:solidFill>
                          <a:latin typeface="Arial" charset="0"/>
                        </a:defRPr>
                      </a:lvl3pPr>
                      <a:lvl4pPr marL="1600200" indent="-228600">
                        <a:spcBef>
                          <a:spcPct val="20000"/>
                        </a:spcBef>
                        <a:tabLst>
                          <a:tab pos="333375" algn="l"/>
                          <a:tab pos="601663" algn="ctr"/>
                        </a:tabLst>
                        <a:defRPr>
                          <a:solidFill>
                            <a:schemeClr val="tx1"/>
                          </a:solidFill>
                          <a:latin typeface="Arial" charset="0"/>
                        </a:defRPr>
                      </a:lvl4pPr>
                      <a:lvl5pPr marL="2057400" indent="-228600">
                        <a:spcBef>
                          <a:spcPct val="20000"/>
                        </a:spcBef>
                        <a:tabLst>
                          <a:tab pos="333375" algn="l"/>
                          <a:tab pos="601663" algn="ctr"/>
                        </a:tabLst>
                        <a:defRPr>
                          <a:solidFill>
                            <a:schemeClr val="tx1"/>
                          </a:solidFill>
                          <a:latin typeface="Arial" charset="0"/>
                        </a:defRPr>
                      </a:lvl5pPr>
                      <a:lvl6pPr marL="2514600" indent="-228600" fontAlgn="base">
                        <a:spcBef>
                          <a:spcPct val="20000"/>
                        </a:spcBef>
                        <a:spcAft>
                          <a:spcPct val="0"/>
                        </a:spcAft>
                        <a:tabLst>
                          <a:tab pos="333375" algn="l"/>
                          <a:tab pos="601663" algn="ctr"/>
                        </a:tabLst>
                        <a:defRPr>
                          <a:solidFill>
                            <a:schemeClr val="tx1"/>
                          </a:solidFill>
                          <a:latin typeface="Arial" charset="0"/>
                        </a:defRPr>
                      </a:lvl6pPr>
                      <a:lvl7pPr marL="2971800" indent="-228600" fontAlgn="base">
                        <a:spcBef>
                          <a:spcPct val="20000"/>
                        </a:spcBef>
                        <a:spcAft>
                          <a:spcPct val="0"/>
                        </a:spcAft>
                        <a:tabLst>
                          <a:tab pos="333375" algn="l"/>
                          <a:tab pos="601663" algn="ctr"/>
                        </a:tabLst>
                        <a:defRPr>
                          <a:solidFill>
                            <a:schemeClr val="tx1"/>
                          </a:solidFill>
                          <a:latin typeface="Arial" charset="0"/>
                        </a:defRPr>
                      </a:lvl7pPr>
                      <a:lvl8pPr marL="3429000" indent="-228600" fontAlgn="base">
                        <a:spcBef>
                          <a:spcPct val="20000"/>
                        </a:spcBef>
                        <a:spcAft>
                          <a:spcPct val="0"/>
                        </a:spcAft>
                        <a:tabLst>
                          <a:tab pos="333375" algn="l"/>
                          <a:tab pos="601663" algn="ctr"/>
                        </a:tabLst>
                        <a:defRPr>
                          <a:solidFill>
                            <a:schemeClr val="tx1"/>
                          </a:solidFill>
                          <a:latin typeface="Arial" charset="0"/>
                        </a:defRPr>
                      </a:lvl8pPr>
                      <a:lvl9pPr marL="3886200" indent="-228600" fontAlgn="base">
                        <a:spcBef>
                          <a:spcPct val="20000"/>
                        </a:spcBef>
                        <a:spcAft>
                          <a:spcPct val="0"/>
                        </a:spcAft>
                        <a:tabLst>
                          <a:tab pos="333375" algn="l"/>
                          <a:tab pos="601663" algn="ctr"/>
                        </a:tabLs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33375" algn="l"/>
                          <a:tab pos="601663" algn="ctr"/>
                        </a:tabLst>
                      </a:pPr>
                      <a:r>
                        <a:rPr kumimoji="0" lang="en-GB" altLang="en-US" sz="1300" b="1" i="0" u="none" strike="noStrike" cap="none" normalizeH="0" baseline="0" smtClean="0">
                          <a:ln>
                            <a:noFill/>
                          </a:ln>
                          <a:solidFill>
                            <a:srgbClr val="1F497D"/>
                          </a:solidFill>
                          <a:effectLst/>
                          <a:latin typeface="Verdana" pitchFamily="34" charset="0"/>
                          <a:ea typeface="Cambria" pitchFamily="18" charset="0"/>
                          <a:cs typeface="Verdana" pitchFamily="34" charset="0"/>
                        </a:rPr>
                        <a:t>Spatial and temporal </a:t>
                      </a:r>
                    </a:p>
                    <a:p>
                      <a:pPr marL="0" marR="0" lvl="0" indent="0" algn="ctr" defTabSz="914400" rtl="0" eaLnBrk="0" fontAlgn="base" latinLnBrk="0" hangingPunct="0">
                        <a:lnSpc>
                          <a:spcPct val="100000"/>
                        </a:lnSpc>
                        <a:spcBef>
                          <a:spcPct val="0"/>
                        </a:spcBef>
                        <a:spcAft>
                          <a:spcPct val="0"/>
                        </a:spcAft>
                        <a:buClrTx/>
                        <a:buSzTx/>
                        <a:buFontTx/>
                        <a:buNone/>
                        <a:tabLst>
                          <a:tab pos="333375" algn="l"/>
                          <a:tab pos="601663" algn="ctr"/>
                        </a:tabLst>
                      </a:pPr>
                      <a:r>
                        <a:rPr kumimoji="0" lang="en-GB" altLang="en-US" sz="1300" b="1" i="0" u="none" strike="noStrike" cap="none" normalizeH="0" baseline="0" smtClean="0">
                          <a:ln>
                            <a:noFill/>
                          </a:ln>
                          <a:solidFill>
                            <a:srgbClr val="1F497D"/>
                          </a:solidFill>
                          <a:effectLst/>
                          <a:latin typeface="Verdana" pitchFamily="34" charset="0"/>
                          <a:ea typeface="Cambria" pitchFamily="18" charset="0"/>
                          <a:cs typeface="Verdana" pitchFamily="34" charset="0"/>
                        </a:rPr>
                        <a:t>coverage, first 3-yr phase</a:t>
                      </a:r>
                      <a:endPar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99"/>
                    </a:solidFill>
                  </a:tcPr>
                </a:tc>
              </a:tr>
              <a:tr h="68569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Surface Elevation Change (SEC)</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5 km grid</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4 per year</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1991-present</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tabLst>
                          <a:tab pos="590550" algn="l"/>
                          <a:tab pos="771525" algn="ctr"/>
                        </a:tabLst>
                        <a:defRPr sz="2800">
                          <a:solidFill>
                            <a:schemeClr val="tx1"/>
                          </a:solidFill>
                          <a:latin typeface="Arial" charset="0"/>
                        </a:defRPr>
                      </a:lvl1pPr>
                      <a:lvl2pPr marL="742950" indent="-285750">
                        <a:spcBef>
                          <a:spcPct val="20000"/>
                        </a:spcBef>
                        <a:tabLst>
                          <a:tab pos="590550" algn="l"/>
                          <a:tab pos="771525" algn="ctr"/>
                        </a:tabLst>
                        <a:defRPr sz="2400">
                          <a:solidFill>
                            <a:schemeClr val="tx1"/>
                          </a:solidFill>
                          <a:latin typeface="Arial" charset="0"/>
                        </a:defRPr>
                      </a:lvl2pPr>
                      <a:lvl3pPr marL="1143000" indent="-228600">
                        <a:spcBef>
                          <a:spcPct val="20000"/>
                        </a:spcBef>
                        <a:tabLst>
                          <a:tab pos="590550" algn="l"/>
                          <a:tab pos="771525" algn="ctr"/>
                        </a:tabLst>
                        <a:defRPr sz="2000">
                          <a:solidFill>
                            <a:schemeClr val="tx1"/>
                          </a:solidFill>
                          <a:latin typeface="Arial" charset="0"/>
                        </a:defRPr>
                      </a:lvl3pPr>
                      <a:lvl4pPr marL="1600200" indent="-228600">
                        <a:spcBef>
                          <a:spcPct val="20000"/>
                        </a:spcBef>
                        <a:tabLst>
                          <a:tab pos="590550" algn="l"/>
                          <a:tab pos="771525" algn="ctr"/>
                        </a:tabLst>
                        <a:defRPr>
                          <a:solidFill>
                            <a:schemeClr val="tx1"/>
                          </a:solidFill>
                          <a:latin typeface="Arial" charset="0"/>
                        </a:defRPr>
                      </a:lvl4pPr>
                      <a:lvl5pPr marL="2057400" indent="-228600">
                        <a:spcBef>
                          <a:spcPct val="20000"/>
                        </a:spcBef>
                        <a:tabLst>
                          <a:tab pos="590550" algn="l"/>
                          <a:tab pos="771525" algn="ctr"/>
                        </a:tabLst>
                        <a:defRPr>
                          <a:solidFill>
                            <a:schemeClr val="tx1"/>
                          </a:solidFill>
                          <a:latin typeface="Arial" charset="0"/>
                        </a:defRPr>
                      </a:lvl5pPr>
                      <a:lvl6pPr marL="2514600" indent="-228600" fontAlgn="base">
                        <a:spcBef>
                          <a:spcPct val="20000"/>
                        </a:spcBef>
                        <a:spcAft>
                          <a:spcPct val="0"/>
                        </a:spcAft>
                        <a:tabLst>
                          <a:tab pos="590550" algn="l"/>
                          <a:tab pos="771525" algn="ctr"/>
                        </a:tabLst>
                        <a:defRPr>
                          <a:solidFill>
                            <a:schemeClr val="tx1"/>
                          </a:solidFill>
                          <a:latin typeface="Arial" charset="0"/>
                        </a:defRPr>
                      </a:lvl6pPr>
                      <a:lvl7pPr marL="2971800" indent="-228600" fontAlgn="base">
                        <a:spcBef>
                          <a:spcPct val="20000"/>
                        </a:spcBef>
                        <a:spcAft>
                          <a:spcPct val="0"/>
                        </a:spcAft>
                        <a:tabLst>
                          <a:tab pos="590550" algn="l"/>
                          <a:tab pos="771525" algn="ctr"/>
                        </a:tabLst>
                        <a:defRPr>
                          <a:solidFill>
                            <a:schemeClr val="tx1"/>
                          </a:solidFill>
                          <a:latin typeface="Arial" charset="0"/>
                        </a:defRPr>
                      </a:lvl7pPr>
                      <a:lvl8pPr marL="3429000" indent="-228600" fontAlgn="base">
                        <a:spcBef>
                          <a:spcPct val="20000"/>
                        </a:spcBef>
                        <a:spcAft>
                          <a:spcPct val="0"/>
                        </a:spcAft>
                        <a:tabLst>
                          <a:tab pos="590550" algn="l"/>
                          <a:tab pos="771525" algn="ctr"/>
                        </a:tabLst>
                        <a:defRPr>
                          <a:solidFill>
                            <a:schemeClr val="tx1"/>
                          </a:solidFill>
                          <a:latin typeface="Arial" charset="0"/>
                        </a:defRPr>
                      </a:lvl8pPr>
                      <a:lvl9pPr marL="3886200" indent="-228600" fontAlgn="base">
                        <a:spcBef>
                          <a:spcPct val="20000"/>
                        </a:spcBef>
                        <a:spcAft>
                          <a:spcPct val="0"/>
                        </a:spcAft>
                        <a:tabLst>
                          <a:tab pos="590550" algn="l"/>
                          <a:tab pos="771525" algn="ctr"/>
                        </a:tabLs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0550" algn="l"/>
                          <a:tab pos="771525" algn="ctr"/>
                        </a:tabLst>
                      </a:pPr>
                      <a:r>
                        <a:rPr kumimoji="0" lang="da-DK"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All ice sheet, 1991-2012</a:t>
                      </a:r>
                    </a:p>
                    <a:p>
                      <a:pPr marL="0" marR="0" lvl="0" indent="0" algn="l" defTabSz="914400" rtl="0" eaLnBrk="0" fontAlgn="base" latinLnBrk="0" hangingPunct="0">
                        <a:lnSpc>
                          <a:spcPct val="100000"/>
                        </a:lnSpc>
                        <a:spcBef>
                          <a:spcPct val="0"/>
                        </a:spcBef>
                        <a:spcAft>
                          <a:spcPct val="0"/>
                        </a:spcAft>
                        <a:buClrTx/>
                        <a:buSzTx/>
                        <a:buFontTx/>
                        <a:buNone/>
                        <a:tabLst>
                          <a:tab pos="590550" algn="l"/>
                          <a:tab pos="771525" algn="ctr"/>
                        </a:tabLst>
                      </a:pPr>
                      <a:r>
                        <a:rPr kumimoji="0" lang="da-DK"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5-year running means</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127995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Ice Velocity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(IV)</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500 m grid</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1 per year*</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1F497D"/>
                          </a:solidFill>
                          <a:effectLst/>
                          <a:latin typeface="Verdana" pitchFamily="34" charset="0"/>
                          <a:ea typeface="Cambria" pitchFamily="18" charset="0"/>
                          <a:cs typeface="Verdana" pitchFamily="34" charset="0"/>
                        </a:rPr>
                        <a:t>1991-present</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Coastal margin (winter 1995/96 and summer 2008)</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Timeseries on Jakobshavn and Upernavik isbræ; North Greenland interior drainage basin (winter 1991/92)</a:t>
                      </a:r>
                    </a:p>
                  </a:txBody>
                  <a:tcPr marT="45713" marB="45713"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88378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Calving Front Location (CFL)</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250 m shapefile</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4 per year</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1991-present</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19 named major glaciers</a:t>
                      </a:r>
                      <a:endParaRPr kumimoji="0" lang="da-DK"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(some glaciers sampled yearly, depending on data availability)</a:t>
                      </a:r>
                      <a:endParaRPr kumimoji="0" lang="en-GB" altLang="en-US" sz="1300" b="0" i="0" u="none" strike="noStrike" cap="none" normalizeH="0" baseline="0" smtClean="0">
                        <a:ln>
                          <a:noFill/>
                        </a:ln>
                        <a:solidFill>
                          <a:srgbClr val="1F497D"/>
                        </a:solidFill>
                        <a:effectLst/>
                        <a:latin typeface="Verdana" pitchFamily="34" charset="0"/>
                        <a:ea typeface="Arial" charset="0"/>
                        <a:cs typeface="Verdana" pitchFamily="34" charset="0"/>
                      </a:endParaRP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68569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Grounding Line Location (GLL)</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250 m shapefile</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smtClean="0">
                          <a:ln>
                            <a:noFill/>
                          </a:ln>
                          <a:solidFill>
                            <a:srgbClr val="1F497D"/>
                          </a:solidFill>
                          <a:effectLst/>
                          <a:latin typeface="Verdana" pitchFamily="34" charset="0"/>
                          <a:ea typeface="Cambria" pitchFamily="18" charset="0"/>
                          <a:cs typeface="Verdana" pitchFamily="34" charset="0"/>
                        </a:rPr>
                        <a:t>1 per year</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1F497D"/>
                          </a:solidFill>
                          <a:effectLst/>
                          <a:latin typeface="Verdana" pitchFamily="34" charset="0"/>
                          <a:ea typeface="Cambria" pitchFamily="18" charset="0"/>
                          <a:cs typeface="Verdana" pitchFamily="34" charset="0"/>
                        </a:rPr>
                        <a:t>1991-present</a:t>
                      </a:r>
                    </a:p>
                  </a:txBody>
                  <a:tcPr marT="45713" marB="45713"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1300" b="0" i="0" u="none" strike="noStrike" cap="none" normalizeH="0" baseline="0" dirty="0" smtClean="0">
                          <a:ln>
                            <a:noFill/>
                          </a:ln>
                          <a:solidFill>
                            <a:srgbClr val="1F497D"/>
                          </a:solidFill>
                          <a:effectLst/>
                          <a:latin typeface="Verdana" pitchFamily="34" charset="0"/>
                          <a:ea typeface="Cambria" pitchFamily="18" charset="0"/>
                          <a:cs typeface="Verdana" pitchFamily="34" charset="0"/>
                        </a:rPr>
                        <a:t>Petermann, Hagen and 79-Fjord Glaciers</a:t>
                      </a:r>
                    </a:p>
                  </a:txBody>
                  <a:tcPr marT="45713" marB="45713"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162" name="Text Box 220"/>
          <p:cNvSpPr txBox="1">
            <a:spLocks noChangeArrowheads="1"/>
          </p:cNvSpPr>
          <p:nvPr/>
        </p:nvSpPr>
        <p:spPr bwMode="auto">
          <a:xfrm>
            <a:off x="755650" y="6394450"/>
            <a:ext cx="1698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r>
              <a:rPr lang="da-DK" altLang="en-US" sz="1200" b="0" i="1">
                <a:solidFill>
                  <a:srgbClr val="1F497D"/>
                </a:solidFill>
                <a:latin typeface="Verdana" pitchFamily="34" charset="0"/>
                <a:cs typeface="Arial" charset="0"/>
              </a:rPr>
              <a:t>* After CCI phase 1</a:t>
            </a:r>
          </a:p>
        </p:txBody>
      </p:sp>
      <p:pic>
        <p:nvPicPr>
          <p:cNvPr id="7" name="Picture 7" descr="ESA_logo_bl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680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3445"/>
            <a:ext cx="2624583" cy="41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962" y="1412776"/>
            <a:ext cx="5060037" cy="410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335832" y="5473700"/>
            <a:ext cx="3743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r>
              <a:rPr lang="da-DK" altLang="en-US" sz="1200" b="0" dirty="0">
                <a:solidFill>
                  <a:srgbClr val="1F497D"/>
                </a:solidFill>
                <a:latin typeface="Verdana" pitchFamily="34" charset="0"/>
                <a:cs typeface="Arial" charset="0"/>
              </a:rPr>
              <a:t>Example of first phase ECV data coverage:</a:t>
            </a:r>
          </a:p>
          <a:p>
            <a:pPr eaLnBrk="1" hangingPunct="1"/>
            <a:r>
              <a:rPr lang="da-DK" altLang="en-US" sz="1200" b="0" dirty="0">
                <a:solidFill>
                  <a:srgbClr val="1F497D"/>
                </a:solidFill>
                <a:latin typeface="Verdana" pitchFamily="34" charset="0"/>
                <a:cs typeface="Arial" charset="0"/>
              </a:rPr>
              <a:t>Ice Velocity from SAR interferometry:</a:t>
            </a:r>
          </a:p>
          <a:p>
            <a:pPr eaLnBrk="1" hangingPunct="1"/>
            <a:r>
              <a:rPr lang="da-DK" altLang="en-US" sz="1200" b="0" dirty="0">
                <a:solidFill>
                  <a:srgbClr val="1F497D"/>
                </a:solidFill>
                <a:latin typeface="Verdana" pitchFamily="34" charset="0"/>
                <a:cs typeface="Arial" charset="0"/>
              </a:rPr>
              <a:t>Coastal regions, northern basin, and time</a:t>
            </a:r>
          </a:p>
          <a:p>
            <a:pPr eaLnBrk="1" hangingPunct="1"/>
            <a:r>
              <a:rPr lang="da-DK" altLang="en-US" sz="1200" b="0" dirty="0">
                <a:solidFill>
                  <a:srgbClr val="1F497D"/>
                </a:solidFill>
                <a:latin typeface="Verdana" pitchFamily="34" charset="0"/>
                <a:cs typeface="Arial" charset="0"/>
              </a:rPr>
              <a:t>Series on Jakobshavn and Upernavik Glaciers </a:t>
            </a:r>
          </a:p>
        </p:txBody>
      </p:sp>
      <p:sp>
        <p:nvSpPr>
          <p:cNvPr id="6150" name="Text Box 315"/>
          <p:cNvSpPr txBox="1">
            <a:spLocks noChangeArrowheads="1"/>
          </p:cNvSpPr>
          <p:nvPr/>
        </p:nvSpPr>
        <p:spPr bwMode="auto">
          <a:xfrm>
            <a:off x="4684612" y="5564982"/>
            <a:ext cx="41767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r>
              <a:rPr lang="da-DK" altLang="en-US" sz="1200" b="0" dirty="0">
                <a:solidFill>
                  <a:srgbClr val="1F497D"/>
                </a:solidFill>
                <a:latin typeface="Verdana" pitchFamily="34" charset="0"/>
                <a:cs typeface="Arial" charset="0"/>
              </a:rPr>
              <a:t>Key regions for ECV validation from independent</a:t>
            </a:r>
          </a:p>
          <a:p>
            <a:pPr eaLnBrk="1" hangingPunct="1"/>
            <a:r>
              <a:rPr lang="da-DK" altLang="en-US" sz="1200" b="0" dirty="0">
                <a:solidFill>
                  <a:srgbClr val="1F497D"/>
                </a:solidFill>
                <a:latin typeface="Verdana" pitchFamily="34" charset="0"/>
                <a:cs typeface="Arial" charset="0"/>
              </a:rPr>
              <a:t>satellite, airborne and surface data </a:t>
            </a:r>
            <a:r>
              <a:rPr lang="da-DK" altLang="en-US" sz="1200" b="0" i="1" dirty="0">
                <a:solidFill>
                  <a:srgbClr val="1F497D"/>
                </a:solidFill>
                <a:latin typeface="Verdana" pitchFamily="34" charset="0"/>
                <a:cs typeface="Arial" charset="0"/>
              </a:rPr>
              <a:t>(background image: Ice velocities from SAR, from I. Joughin)</a:t>
            </a:r>
          </a:p>
        </p:txBody>
      </p:sp>
      <p:sp>
        <p:nvSpPr>
          <p:cNvPr id="2" name="Title 1"/>
          <p:cNvSpPr>
            <a:spLocks noGrp="1"/>
          </p:cNvSpPr>
          <p:nvPr>
            <p:ph type="title"/>
          </p:nvPr>
        </p:nvSpPr>
        <p:spPr>
          <a:xfrm>
            <a:off x="1908175" y="115888"/>
            <a:ext cx="5760170" cy="1152525"/>
          </a:xfrm>
        </p:spPr>
        <p:txBody>
          <a:bodyPr/>
          <a:lstStyle/>
          <a:p>
            <a:r>
              <a:rPr lang="en-US" dirty="0" smtClean="0"/>
              <a:t>Products – </a:t>
            </a:r>
            <a:r>
              <a:rPr lang="en-US" dirty="0" err="1" smtClean="0"/>
              <a:t>intercomparison</a:t>
            </a:r>
            <a:r>
              <a:rPr lang="en-US" dirty="0" smtClean="0"/>
              <a:t> areas</a:t>
            </a:r>
            <a:endParaRPr lang="en-US" dirty="0"/>
          </a:p>
        </p:txBody>
      </p:sp>
      <p:pic>
        <p:nvPicPr>
          <p:cNvPr id="7" name="Picture 7" descr="ESA_logo_bl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13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9"/>
          <p:cNvSpPr txBox="1">
            <a:spLocks noChangeArrowheads="1"/>
          </p:cNvSpPr>
          <p:nvPr/>
        </p:nvSpPr>
        <p:spPr bwMode="auto">
          <a:xfrm>
            <a:off x="3524250" y="6086475"/>
            <a:ext cx="3686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endParaRPr lang="da-DK" altLang="en-US" sz="700" b="0">
              <a:solidFill>
                <a:srgbClr val="1F497D"/>
              </a:solidFill>
              <a:latin typeface="Verdana" pitchFamily="34" charset="0"/>
              <a:cs typeface="Arial" charset="0"/>
            </a:endParaRPr>
          </a:p>
        </p:txBody>
      </p:sp>
      <p:sp>
        <p:nvSpPr>
          <p:cNvPr id="8198" name="Text Box 12"/>
          <p:cNvSpPr txBox="1">
            <a:spLocks noChangeArrowheads="1"/>
          </p:cNvSpPr>
          <p:nvPr/>
        </p:nvSpPr>
        <p:spPr bwMode="auto">
          <a:xfrm>
            <a:off x="4793109" y="1412875"/>
            <a:ext cx="4243387"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400" b="1">
                <a:solidFill>
                  <a:schemeClr val="tx1"/>
                </a:solidFill>
                <a:latin typeface="Arial" charset="0"/>
              </a:defRPr>
            </a:lvl1pPr>
            <a:lvl2pPr marL="742950" indent="-285750" defTabSz="457200" eaLnBrk="0" hangingPunct="0">
              <a:defRPr sz="1400" b="1">
                <a:solidFill>
                  <a:schemeClr val="tx1"/>
                </a:solidFill>
                <a:latin typeface="Arial" charset="0"/>
              </a:defRPr>
            </a:lvl2pPr>
            <a:lvl3pPr marL="1143000" indent="-228600" defTabSz="457200" eaLnBrk="0" hangingPunct="0">
              <a:defRPr sz="1400" b="1">
                <a:solidFill>
                  <a:schemeClr val="tx1"/>
                </a:solidFill>
                <a:latin typeface="Arial" charset="0"/>
              </a:defRPr>
            </a:lvl3pPr>
            <a:lvl4pPr marL="1600200" indent="-228600" defTabSz="457200" eaLnBrk="0" hangingPunct="0">
              <a:defRPr sz="1400" b="1">
                <a:solidFill>
                  <a:schemeClr val="tx1"/>
                </a:solidFill>
                <a:latin typeface="Arial" charset="0"/>
              </a:defRPr>
            </a:lvl4pPr>
            <a:lvl5pPr marL="2057400" indent="-228600" defTabSz="457200" eaLnBrk="0" hangingPunct="0">
              <a:defRPr sz="1400" b="1">
                <a:solidFill>
                  <a:schemeClr val="tx1"/>
                </a:solidFill>
                <a:latin typeface="Arial" charset="0"/>
              </a:defRPr>
            </a:lvl5pPr>
            <a:lvl6pPr marL="2514600" indent="-228600" defTabSz="457200" eaLnBrk="0" fontAlgn="base" hangingPunct="0">
              <a:spcBef>
                <a:spcPct val="0"/>
              </a:spcBef>
              <a:spcAft>
                <a:spcPct val="0"/>
              </a:spcAft>
              <a:defRPr sz="1400" b="1">
                <a:solidFill>
                  <a:schemeClr val="tx1"/>
                </a:solidFill>
                <a:latin typeface="Arial" charset="0"/>
              </a:defRPr>
            </a:lvl6pPr>
            <a:lvl7pPr marL="2971800" indent="-228600" defTabSz="457200" eaLnBrk="0" fontAlgn="base" hangingPunct="0">
              <a:spcBef>
                <a:spcPct val="0"/>
              </a:spcBef>
              <a:spcAft>
                <a:spcPct val="0"/>
              </a:spcAft>
              <a:defRPr sz="1400" b="1">
                <a:solidFill>
                  <a:schemeClr val="tx1"/>
                </a:solidFill>
                <a:latin typeface="Arial" charset="0"/>
              </a:defRPr>
            </a:lvl7pPr>
            <a:lvl8pPr marL="3429000" indent="-228600" defTabSz="457200" eaLnBrk="0" fontAlgn="base" hangingPunct="0">
              <a:spcBef>
                <a:spcPct val="0"/>
              </a:spcBef>
              <a:spcAft>
                <a:spcPct val="0"/>
              </a:spcAft>
              <a:defRPr sz="1400" b="1">
                <a:solidFill>
                  <a:schemeClr val="tx1"/>
                </a:solidFill>
                <a:latin typeface="Arial" charset="0"/>
              </a:defRPr>
            </a:lvl8pPr>
            <a:lvl9pPr marL="3886200" indent="-228600" defTabSz="457200" eaLnBrk="0" fontAlgn="base" hangingPunct="0">
              <a:spcBef>
                <a:spcPct val="0"/>
              </a:spcBef>
              <a:spcAft>
                <a:spcPct val="0"/>
              </a:spcAft>
              <a:defRPr sz="1400" b="1">
                <a:solidFill>
                  <a:schemeClr val="tx1"/>
                </a:solidFill>
                <a:latin typeface="Arial" charset="0"/>
              </a:defRPr>
            </a:lvl9pPr>
          </a:lstStyle>
          <a:p>
            <a:pPr eaLnBrk="1" hangingPunct="1">
              <a:buFontTx/>
              <a:buChar char="•"/>
            </a:pPr>
            <a:r>
              <a:rPr lang="da-DK" altLang="en-US" sz="1800" b="0" dirty="0" smtClean="0">
                <a:solidFill>
                  <a:srgbClr val="1F497D"/>
                </a:solidFill>
                <a:cs typeface="Arial" charset="0"/>
              </a:rPr>
              <a:t> </a:t>
            </a:r>
            <a:r>
              <a:rPr lang="da-DK" altLang="en-US" sz="1600" b="0" dirty="0">
                <a:solidFill>
                  <a:srgbClr val="1F497D"/>
                </a:solidFill>
                <a:cs typeface="Arial" charset="0"/>
              </a:rPr>
              <a:t>Ice velocity and grounding lines determined by SAR feature tracking and interferometry</a:t>
            </a:r>
          </a:p>
          <a:p>
            <a:pPr eaLnBrk="1" hangingPunct="1">
              <a:buFontTx/>
              <a:buChar char="•"/>
            </a:pPr>
            <a:r>
              <a:rPr lang="da-DK" altLang="en-US" sz="1800" b="0" dirty="0" smtClean="0">
                <a:solidFill>
                  <a:srgbClr val="1F497D"/>
                </a:solidFill>
                <a:cs typeface="Arial" charset="0"/>
              </a:rPr>
              <a:t> </a:t>
            </a:r>
            <a:r>
              <a:rPr lang="da-DK" altLang="en-US" sz="1600" b="0" dirty="0">
                <a:solidFill>
                  <a:srgbClr val="1F497D"/>
                </a:solidFill>
                <a:cs typeface="Arial" charset="0"/>
              </a:rPr>
              <a:t>Three methods - complementary error characteristics:</a:t>
            </a:r>
          </a:p>
          <a:p>
            <a:pPr eaLnBrk="1" hangingPunct="1">
              <a:buFontTx/>
              <a:buChar char="-"/>
            </a:pPr>
            <a:r>
              <a:rPr lang="da-DK" altLang="en-US" sz="1600" b="0" dirty="0">
                <a:solidFill>
                  <a:srgbClr val="1F497D"/>
                </a:solidFill>
                <a:cs typeface="Arial" charset="0"/>
              </a:rPr>
              <a:t> </a:t>
            </a:r>
            <a:r>
              <a:rPr lang="da-DK" altLang="en-US" sz="1600" b="0" i="1" dirty="0">
                <a:solidFill>
                  <a:srgbClr val="1F497D"/>
                </a:solidFill>
                <a:cs typeface="Arial" charset="0"/>
              </a:rPr>
              <a:t>Speckle tracking</a:t>
            </a:r>
          </a:p>
          <a:p>
            <a:pPr eaLnBrk="1" hangingPunct="1">
              <a:buFontTx/>
              <a:buChar char="-"/>
            </a:pPr>
            <a:r>
              <a:rPr lang="da-DK" altLang="en-US" sz="1600" b="0" i="1" dirty="0">
                <a:solidFill>
                  <a:srgbClr val="1F497D"/>
                </a:solidFill>
                <a:cs typeface="Arial" charset="0"/>
              </a:rPr>
              <a:t> D-InSAR</a:t>
            </a:r>
          </a:p>
          <a:p>
            <a:pPr eaLnBrk="1" hangingPunct="1">
              <a:buFontTx/>
              <a:buChar char="-"/>
            </a:pPr>
            <a:r>
              <a:rPr lang="da-DK" altLang="en-US" sz="1600" b="0" i="1" dirty="0">
                <a:solidFill>
                  <a:srgbClr val="1F497D"/>
                </a:solidFill>
                <a:cs typeface="Arial" charset="0"/>
              </a:rPr>
              <a:t> MAI (multi-aperture interferometry)</a:t>
            </a:r>
          </a:p>
          <a:p>
            <a:pPr eaLnBrk="1" hangingPunct="1"/>
            <a:r>
              <a:rPr lang="da-DK" altLang="en-US" sz="1600" b="0" dirty="0">
                <a:solidFill>
                  <a:srgbClr val="1F497D"/>
                </a:solidFill>
                <a:cs typeface="Arial" charset="0"/>
              </a:rPr>
              <a:t>Speckle tracking implemented in DTU-SUSIE  </a:t>
            </a:r>
          </a:p>
        </p:txBody>
      </p:sp>
      <p:graphicFrame>
        <p:nvGraphicFramePr>
          <p:cNvPr id="447557" name="Group 69"/>
          <p:cNvGraphicFramePr>
            <a:graphicFrameLocks noGrp="1"/>
          </p:cNvGraphicFramePr>
          <p:nvPr>
            <p:extLst>
              <p:ext uri="{D42A27DB-BD31-4B8C-83A1-F6EECF244321}">
                <p14:modId xmlns:p14="http://schemas.microsoft.com/office/powerpoint/2010/main" val="1925309962"/>
              </p:ext>
            </p:extLst>
          </p:nvPr>
        </p:nvGraphicFramePr>
        <p:xfrm>
          <a:off x="4783873" y="3814575"/>
          <a:ext cx="4176712" cy="2470338"/>
        </p:xfrm>
        <a:graphic>
          <a:graphicData uri="http://schemas.openxmlformats.org/drawingml/2006/table">
            <a:tbl>
              <a:tblPr/>
              <a:tblGrid>
                <a:gridCol w="714375"/>
                <a:gridCol w="588962"/>
                <a:gridCol w="857250"/>
                <a:gridCol w="2016125"/>
              </a:tblGrid>
              <a:tr h="514218">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altLang="en-US" sz="1300" b="1" i="1" u="none" strike="noStrike" cap="none" normalizeH="0" baseline="0" dirty="0" smtClean="0">
                          <a:ln>
                            <a:noFill/>
                          </a:ln>
                          <a:solidFill>
                            <a:schemeClr val="tx1"/>
                          </a:solidFill>
                          <a:effectLst/>
                          <a:latin typeface="Arial" charset="0"/>
                          <a:ea typeface="Times New Roman" pitchFamily="18" charset="0"/>
                          <a:cs typeface="Georgia" pitchFamily="18" charset="0"/>
                        </a:rPr>
                        <a:t>Area</a:t>
                      </a:r>
                      <a:endParaRPr kumimoji="0" lang="en-GB" altLang="en-U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altLang="en-US" sz="1300" b="1" i="1" u="none" strike="noStrike" cap="none" normalizeH="0" baseline="0" smtClean="0">
                          <a:ln>
                            <a:noFill/>
                          </a:ln>
                          <a:solidFill>
                            <a:schemeClr val="tx1"/>
                          </a:solidFill>
                          <a:effectLst/>
                          <a:latin typeface="Arial" charset="0"/>
                          <a:ea typeface="Times New Roman" pitchFamily="18" charset="0"/>
                          <a:cs typeface="Georgia" pitchFamily="18" charset="0"/>
                        </a:rPr>
                        <a:t>Accu-racy </a:t>
                      </a:r>
                      <a:endParaRPr kumimoji="0" lang="en-GB" altLang="en-U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altLang="en-US" sz="1300" b="1" i="1" u="none" strike="noStrike" cap="none" normalizeH="0" baseline="0" dirty="0" smtClean="0">
                          <a:ln>
                            <a:noFill/>
                          </a:ln>
                          <a:solidFill>
                            <a:schemeClr val="tx1"/>
                          </a:solidFill>
                          <a:effectLst/>
                          <a:latin typeface="Arial" charset="0"/>
                          <a:ea typeface="Times New Roman" pitchFamily="18" charset="0"/>
                          <a:cs typeface="Georgia" pitchFamily="18" charset="0"/>
                        </a:rPr>
                        <a:t>Sensors</a:t>
                      </a:r>
                      <a:endParaRPr kumimoji="0" lang="en-GB" altLang="en-U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altLang="en-US" sz="1300" b="1" i="1" u="none" strike="noStrike" cap="none" normalizeH="0" baseline="0" smtClean="0">
                          <a:ln>
                            <a:noFill/>
                          </a:ln>
                          <a:solidFill>
                            <a:schemeClr val="tx1"/>
                          </a:solidFill>
                          <a:effectLst/>
                          <a:latin typeface="Arial" charset="0"/>
                          <a:ea typeface="Times New Roman" pitchFamily="18" charset="0"/>
                          <a:cs typeface="Georgia" pitchFamily="18" charset="0"/>
                        </a:rPr>
                        <a:t>Method</a:t>
                      </a:r>
                      <a:endParaRPr kumimoji="0" lang="en-GB" altLang="en-U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822748">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altLang="en-US" sz="1200" b="0" i="0" u="none" strike="noStrike" cap="none" normalizeH="0" baseline="0" smtClean="0">
                          <a:ln>
                            <a:noFill/>
                          </a:ln>
                          <a:solidFill>
                            <a:schemeClr val="tx1"/>
                          </a:solidFill>
                          <a:effectLst/>
                          <a:latin typeface="Arial" charset="0"/>
                          <a:ea typeface="Times New Roman" pitchFamily="18" charset="0"/>
                          <a:cs typeface="Georgia" pitchFamily="18" charset="0"/>
                        </a:rPr>
                        <a:t>Ice sheet interior</a:t>
                      </a:r>
                      <a:endParaRPr kumimoji="0" lang="da-DK" alt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cs typeface="Times New Roman" pitchFamily="18" charset="0"/>
                        </a:rPr>
                        <a:t>&lt;10 m/y</a:t>
                      </a:r>
                      <a:endParaRPr kumimoji="0" lang="en-GB" altLang="en-US" sz="1200" b="0" i="0" u="none" strike="noStrike" cap="none" normalizeH="0" baseline="0" smtClean="0">
                        <a:ln>
                          <a:noFill/>
                        </a:ln>
                        <a:solidFill>
                          <a:schemeClr val="tx1"/>
                        </a:solidFill>
                        <a:effectLst/>
                        <a:latin typeface="Arial"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altLang="en-US" sz="1200" b="0" i="0" u="none" strike="noStrike" cap="none" normalizeH="0" baseline="0" smtClean="0">
                          <a:ln>
                            <a:noFill/>
                          </a:ln>
                          <a:solidFill>
                            <a:schemeClr val="tx1"/>
                          </a:solidFill>
                          <a:effectLst/>
                          <a:latin typeface="Arial" charset="0"/>
                          <a:ea typeface="Times New Roman" pitchFamily="18" charset="0"/>
                          <a:cs typeface="Georgia" pitchFamily="18" charset="0"/>
                        </a:rPr>
                        <a:t>ERS SAR</a:t>
                      </a:r>
                      <a:endParaRPr kumimoji="0" lang="da-DK" alt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Times New Roman" pitchFamily="18" charset="0"/>
                          <a:cs typeface="Georgia" pitchFamily="18" charset="0"/>
                        </a:rPr>
                        <a:t>Calibration with balance velocities</a:t>
                      </a:r>
                      <a:endParaRPr kumimoji="0" lang="da-DK" altLang="en-US" sz="1200" b="0" i="0" u="none" strike="noStrike" cap="none" normalizeH="0" baseline="0" smtClean="0">
                        <a:ln>
                          <a:noFill/>
                        </a:ln>
                        <a:solidFill>
                          <a:schemeClr val="tx1"/>
                        </a:solidFill>
                        <a:effectLst/>
                        <a:latin typeface="Arial" charset="0"/>
                        <a:ea typeface="Times New Roman" pitchFamily="18" charset="0"/>
                        <a:cs typeface="Georgia"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Times New Roman" pitchFamily="18" charset="0"/>
                          <a:cs typeface="Georgia" pitchFamily="18" charset="0"/>
                        </a:rPr>
                        <a:t>D-InSAR and MAI techniques</a:t>
                      </a:r>
                      <a:endParaRPr kumimoji="0" lang="en-GB" alt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133184">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altLang="en-US" sz="1200" b="0" i="0" u="none" strike="noStrike" cap="none" normalizeH="0" baseline="0" smtClean="0">
                          <a:ln>
                            <a:noFill/>
                          </a:ln>
                          <a:solidFill>
                            <a:schemeClr val="tx1"/>
                          </a:solidFill>
                          <a:effectLst/>
                          <a:latin typeface="Arial" charset="0"/>
                          <a:ea typeface="Times New Roman" pitchFamily="18" charset="0"/>
                          <a:cs typeface="Georgia" pitchFamily="18" charset="0"/>
                        </a:rPr>
                        <a:t>Ice sheet margin</a:t>
                      </a:r>
                      <a:endParaRPr kumimoji="0" lang="da-DK" alt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cs typeface="Times New Roman" pitchFamily="18" charset="0"/>
                        </a:rPr>
                        <a:t>10 to 30 m/yr</a:t>
                      </a:r>
                      <a:endParaRPr kumimoji="0" lang="en-GB" altLang="en-US" sz="1200" b="0" i="0" u="none" strike="noStrike" cap="none" normalizeH="0" baseline="0" smtClean="0">
                        <a:ln>
                          <a:noFill/>
                        </a:ln>
                        <a:solidFill>
                          <a:schemeClr val="tx1"/>
                        </a:solidFill>
                        <a:effectLst/>
                        <a:latin typeface="Arial"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altLang="en-US" sz="1200" b="0" i="0" u="none" strike="noStrike" cap="none" normalizeH="0" baseline="0" dirty="0" smtClean="0">
                          <a:ln>
                            <a:noFill/>
                          </a:ln>
                          <a:solidFill>
                            <a:schemeClr val="tx1"/>
                          </a:solidFill>
                          <a:effectLst/>
                          <a:latin typeface="Arial" charset="0"/>
                          <a:ea typeface="Times New Roman" pitchFamily="18" charset="0"/>
                          <a:cs typeface="Georgia" pitchFamily="18" charset="0"/>
                        </a:rPr>
                        <a:t>ERS SAR, ASAR, PALSAR</a:t>
                      </a:r>
                      <a:endParaRPr kumimoji="0" lang="da-DK" alt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charset="0"/>
                        </a:defRPr>
                      </a:lvl1pPr>
                      <a:lvl2pPr defTabSz="457200">
                        <a:spcBef>
                          <a:spcPct val="20000"/>
                        </a:spcBef>
                        <a:defRPr sz="2400">
                          <a:solidFill>
                            <a:schemeClr val="tx1"/>
                          </a:solidFill>
                          <a:latin typeface="Arial" charset="0"/>
                        </a:defRPr>
                      </a:lvl2pPr>
                      <a:lvl3pPr defTabSz="457200">
                        <a:spcBef>
                          <a:spcPct val="20000"/>
                        </a:spcBef>
                        <a:defRPr sz="2000">
                          <a:solidFill>
                            <a:schemeClr val="tx1"/>
                          </a:solidFill>
                          <a:latin typeface="Arial" charset="0"/>
                        </a:defRPr>
                      </a:lvl3pPr>
                      <a:lvl4pPr defTabSz="457200">
                        <a:spcBef>
                          <a:spcPct val="20000"/>
                        </a:spcBef>
                        <a:defRPr>
                          <a:solidFill>
                            <a:schemeClr val="tx1"/>
                          </a:solidFill>
                          <a:latin typeface="Arial" charset="0"/>
                        </a:defRPr>
                      </a:lvl4pPr>
                      <a:lvl5pPr defTabSz="457200">
                        <a:spcBef>
                          <a:spcPct val="20000"/>
                        </a:spcBef>
                        <a:defRPr>
                          <a:solidFill>
                            <a:schemeClr val="tx1"/>
                          </a:solidFill>
                          <a:latin typeface="Arial" charset="0"/>
                        </a:defRPr>
                      </a:lvl5pPr>
                      <a:lvl6pPr defTabSz="457200" fontAlgn="base">
                        <a:spcBef>
                          <a:spcPct val="20000"/>
                        </a:spcBef>
                        <a:spcAft>
                          <a:spcPct val="0"/>
                        </a:spcAft>
                        <a:defRPr>
                          <a:solidFill>
                            <a:schemeClr val="tx1"/>
                          </a:solidFill>
                          <a:latin typeface="Arial" charset="0"/>
                        </a:defRPr>
                      </a:lvl6pPr>
                      <a:lvl7pPr defTabSz="457200" fontAlgn="base">
                        <a:spcBef>
                          <a:spcPct val="20000"/>
                        </a:spcBef>
                        <a:spcAft>
                          <a:spcPct val="0"/>
                        </a:spcAft>
                        <a:defRPr>
                          <a:solidFill>
                            <a:schemeClr val="tx1"/>
                          </a:solidFill>
                          <a:latin typeface="Arial" charset="0"/>
                        </a:defRPr>
                      </a:lvl7pPr>
                      <a:lvl8pPr defTabSz="457200" fontAlgn="base">
                        <a:spcBef>
                          <a:spcPct val="20000"/>
                        </a:spcBef>
                        <a:spcAft>
                          <a:spcPct val="0"/>
                        </a:spcAft>
                        <a:defRPr>
                          <a:solidFill>
                            <a:schemeClr val="tx1"/>
                          </a:solidFill>
                          <a:latin typeface="Arial" charset="0"/>
                        </a:defRPr>
                      </a:lvl8pPr>
                      <a:lvl9pPr defTabSz="457200" fontAlgn="base">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charset="0"/>
                          <a:ea typeface="Times New Roman" pitchFamily="18" charset="0"/>
                          <a:cs typeface="Georgia" pitchFamily="18" charset="0"/>
                        </a:rPr>
                        <a:t>Calibration with stationary control points on bedrock.</a:t>
                      </a:r>
                      <a:endParaRPr kumimoji="0" lang="da-DK" altLang="en-US" sz="1200" b="0" i="0" u="none" strike="noStrike" cap="none" normalizeH="0" baseline="0" dirty="0" smtClean="0">
                        <a:ln>
                          <a:noFill/>
                        </a:ln>
                        <a:solidFill>
                          <a:schemeClr val="tx1"/>
                        </a:solidFill>
                        <a:effectLst/>
                        <a:latin typeface="Arial" charset="0"/>
                        <a:ea typeface="Times New Roman" pitchFamily="18" charset="0"/>
                        <a:cs typeface="Georgia"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charset="0"/>
                          <a:ea typeface="Times New Roman" pitchFamily="18" charset="0"/>
                          <a:cs typeface="Georgia" pitchFamily="18" charset="0"/>
                        </a:rPr>
                        <a:t>Speckle-tracking (highest accuracy) and feature-tracking (lowest accuracy)</a:t>
                      </a:r>
                      <a:endParaRPr kumimoji="0" lang="en-GB" alt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08" marB="4570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a:xfrm>
            <a:off x="1908175" y="115888"/>
            <a:ext cx="5760170" cy="1152525"/>
          </a:xfrm>
        </p:spPr>
        <p:txBody>
          <a:bodyPr/>
          <a:lstStyle/>
          <a:p>
            <a:r>
              <a:rPr lang="it-IT" altLang="en-US" dirty="0" err="1" smtClean="0"/>
              <a:t>Ice</a:t>
            </a:r>
            <a:r>
              <a:rPr lang="it-IT" altLang="en-US" dirty="0" smtClean="0"/>
              <a:t> </a:t>
            </a:r>
            <a:r>
              <a:rPr lang="it-IT" altLang="en-US" dirty="0" err="1" smtClean="0"/>
              <a:t>Velocity</a:t>
            </a:r>
            <a:r>
              <a:rPr lang="it-IT" altLang="en-US" dirty="0" smtClean="0"/>
              <a:t> </a:t>
            </a:r>
            <a:r>
              <a:rPr lang="it-IT" altLang="en-US" dirty="0" err="1" smtClean="0"/>
              <a:t>Products</a:t>
            </a:r>
            <a:r>
              <a:rPr lang="it-IT" altLang="en-US" dirty="0" smtClean="0"/>
              <a:t> &amp; </a:t>
            </a:r>
            <a:r>
              <a:rPr lang="it-IT" altLang="en-US" dirty="0" err="1" smtClean="0"/>
              <a:t>Methods</a:t>
            </a:r>
            <a:endParaRPr lang="en-US" dirty="0"/>
          </a:p>
        </p:txBody>
      </p:sp>
      <p:pic>
        <p:nvPicPr>
          <p:cNvPr id="1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8263"/>
            <a:ext cx="459643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5624727"/>
            <a:ext cx="4572000" cy="369332"/>
          </a:xfrm>
          <a:prstGeom prst="rect">
            <a:avLst/>
          </a:prstGeom>
        </p:spPr>
        <p:txBody>
          <a:bodyPr>
            <a:spAutoFit/>
          </a:bodyPr>
          <a:lstStyle/>
          <a:p>
            <a:pPr eaLnBrk="1" hangingPunct="1"/>
            <a:r>
              <a:rPr lang="da-DK" altLang="en-US" dirty="0"/>
              <a:t>Petermann Glacier </a:t>
            </a:r>
            <a:r>
              <a:rPr lang="da-DK" altLang="en-US" dirty="0" smtClean="0"/>
              <a:t>IV (</a:t>
            </a:r>
            <a:r>
              <a:rPr lang="da-DK" altLang="en-US" dirty="0"/>
              <a:t>ERS, 1995/96)</a:t>
            </a:r>
          </a:p>
        </p:txBody>
      </p:sp>
      <p:pic>
        <p:nvPicPr>
          <p:cNvPr id="14" name="Picture 33" descr="G10_3d_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842" y="3536495"/>
            <a:ext cx="1151806" cy="19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35"/>
          <p:cNvSpPr>
            <a:spLocks noChangeShapeType="1"/>
          </p:cNvSpPr>
          <p:nvPr/>
        </p:nvSpPr>
        <p:spPr bwMode="auto">
          <a:xfrm flipH="1" flipV="1">
            <a:off x="659854" y="3796264"/>
            <a:ext cx="1428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7" descr="ESA_logo_ble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65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52304"/>
            <a:ext cx="4032523" cy="25989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047" y="4005064"/>
            <a:ext cx="3906116" cy="25517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7"/>
          <p:cNvSpPr txBox="1">
            <a:spLocks noChangeArrowheads="1"/>
          </p:cNvSpPr>
          <p:nvPr/>
        </p:nvSpPr>
        <p:spPr bwMode="auto">
          <a:xfrm>
            <a:off x="5470525" y="2636838"/>
            <a:ext cx="191135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a:t>   </a:t>
            </a:r>
            <a:r>
              <a:rPr lang="da-DK" altLang="en-US">
                <a:solidFill>
                  <a:schemeClr val="accent2"/>
                </a:solidFill>
              </a:rPr>
              <a:t>Envisat 2002-12</a:t>
            </a:r>
          </a:p>
          <a:p>
            <a:pPr eaLnBrk="1" hangingPunct="1"/>
            <a:r>
              <a:rPr lang="da-DK" altLang="en-US" b="0" i="1">
                <a:solidFill>
                  <a:schemeClr val="accent2"/>
                </a:solidFill>
              </a:rPr>
              <a:t>CCI RT+XO algorithm</a:t>
            </a:r>
          </a:p>
          <a:p>
            <a:pPr eaLnBrk="1" hangingPunct="1"/>
            <a:r>
              <a:rPr lang="da-DK" altLang="en-US" b="0" i="1">
                <a:solidFill>
                  <a:schemeClr val="accent2"/>
                </a:solidFill>
              </a:rPr>
              <a:t>(preliminary)</a:t>
            </a:r>
          </a:p>
        </p:txBody>
      </p:sp>
      <p:sp>
        <p:nvSpPr>
          <p:cNvPr id="15366" name="Text Box 8"/>
          <p:cNvSpPr txBox="1">
            <a:spLocks noChangeArrowheads="1"/>
          </p:cNvSpPr>
          <p:nvPr/>
        </p:nvSpPr>
        <p:spPr bwMode="auto">
          <a:xfrm>
            <a:off x="5653088" y="5429250"/>
            <a:ext cx="2109787"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a:solidFill>
                  <a:schemeClr val="accent2"/>
                </a:solidFill>
              </a:rPr>
              <a:t>ICESat 2003-9</a:t>
            </a:r>
          </a:p>
          <a:p>
            <a:pPr eaLnBrk="1" hangingPunct="1"/>
            <a:endParaRPr lang="da-DK" altLang="en-US">
              <a:solidFill>
                <a:schemeClr val="accent2"/>
              </a:solidFill>
            </a:endParaRPr>
          </a:p>
          <a:p>
            <a:pPr eaLnBrk="1" hangingPunct="1"/>
            <a:r>
              <a:rPr lang="da-DK" altLang="en-US">
                <a:solidFill>
                  <a:schemeClr val="accent2"/>
                </a:solidFill>
              </a:rPr>
              <a:t>(</a:t>
            </a:r>
            <a:r>
              <a:rPr lang="da-DK" altLang="en-US" i="1">
                <a:solidFill>
                  <a:schemeClr val="accent2"/>
                </a:solidFill>
              </a:rPr>
              <a:t>colour scale -4 to 1 m)</a:t>
            </a:r>
            <a:endParaRPr lang="da-DK" altLang="en-US">
              <a:solidFill>
                <a:schemeClr val="accent2"/>
              </a:solidFill>
            </a:endParaRPr>
          </a:p>
        </p:txBody>
      </p:sp>
      <p:sp>
        <p:nvSpPr>
          <p:cNvPr id="15367" name="Text Box 9"/>
          <p:cNvSpPr txBox="1">
            <a:spLocks noChangeArrowheads="1"/>
          </p:cNvSpPr>
          <p:nvPr/>
        </p:nvSpPr>
        <p:spPr bwMode="auto">
          <a:xfrm>
            <a:off x="5653088" y="1628800"/>
            <a:ext cx="2973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sz="1800" dirty="0"/>
              <a:t>Jakobshavn sector</a:t>
            </a:r>
          </a:p>
          <a:p>
            <a:pPr eaLnBrk="1" hangingPunct="1"/>
            <a:r>
              <a:rPr lang="da-DK" altLang="en-US" sz="1800" dirty="0"/>
              <a:t>of icesheet - example</a:t>
            </a:r>
            <a:endParaRPr lang="da-DK" altLang="en-US" sz="1800" i="1" dirty="0"/>
          </a:p>
        </p:txBody>
      </p:sp>
      <p:sp>
        <p:nvSpPr>
          <p:cNvPr id="2" name="Title 1"/>
          <p:cNvSpPr>
            <a:spLocks noGrp="1"/>
          </p:cNvSpPr>
          <p:nvPr>
            <p:ph type="title"/>
          </p:nvPr>
        </p:nvSpPr>
        <p:spPr/>
        <p:txBody>
          <a:bodyPr/>
          <a:lstStyle/>
          <a:p>
            <a:r>
              <a:rPr lang="en-US" dirty="0" smtClean="0"/>
              <a:t>SEC: </a:t>
            </a:r>
            <a:r>
              <a:rPr lang="en-US" dirty="0" err="1" smtClean="0"/>
              <a:t>Envisat</a:t>
            </a:r>
            <a:r>
              <a:rPr lang="en-US" dirty="0" smtClean="0"/>
              <a:t> </a:t>
            </a:r>
            <a:r>
              <a:rPr lang="en-US" dirty="0" err="1"/>
              <a:t>vs</a:t>
            </a:r>
            <a:r>
              <a:rPr lang="en-US" dirty="0"/>
              <a:t> </a:t>
            </a:r>
            <a:r>
              <a:rPr lang="en-US" dirty="0" err="1" smtClean="0"/>
              <a:t>IceSat</a:t>
            </a:r>
            <a:endParaRPr lang="en-US" dirty="0"/>
          </a:p>
        </p:txBody>
      </p:sp>
      <p:pic>
        <p:nvPicPr>
          <p:cNvPr id="8" name="Picture 7" descr="ESA_logo_bl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4118" y="3789040"/>
            <a:ext cx="24745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953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1958975" y="119538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endParaRPr lang="da-DK" altLang="en-US" b="0"/>
          </a:p>
        </p:txBody>
      </p:sp>
      <p:sp>
        <p:nvSpPr>
          <p:cNvPr id="12292" name="Text Box 8"/>
          <p:cNvSpPr txBox="1">
            <a:spLocks noChangeArrowheads="1"/>
          </p:cNvSpPr>
          <p:nvPr/>
        </p:nvSpPr>
        <p:spPr bwMode="auto">
          <a:xfrm>
            <a:off x="673070" y="1334096"/>
            <a:ext cx="798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sz="1800" b="0" dirty="0"/>
              <a:t>Two algorithms for ENVISAT 2002-12: cross-over (XO) and repeat track (RT)</a:t>
            </a:r>
          </a:p>
        </p:txBody>
      </p:sp>
      <p:pic>
        <p:nvPicPr>
          <p:cNvPr id="12293" name="Picture 9" descr="kirill_dh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664679"/>
            <a:ext cx="2724191" cy="47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envisat_dh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878"/>
            <a:ext cx="2585623" cy="468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1"/>
          <p:cNvSpPr txBox="1">
            <a:spLocks noChangeArrowheads="1"/>
          </p:cNvSpPr>
          <p:nvPr/>
        </p:nvSpPr>
        <p:spPr bwMode="auto">
          <a:xfrm>
            <a:off x="3490913" y="5399088"/>
            <a:ext cx="7651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a:t>XO</a:t>
            </a:r>
          </a:p>
          <a:p>
            <a:pPr eaLnBrk="1" hangingPunct="1"/>
            <a:r>
              <a:rPr lang="da-DK" altLang="en-US" b="0"/>
              <a:t>(Nersc)</a:t>
            </a:r>
          </a:p>
        </p:txBody>
      </p:sp>
      <p:sp>
        <p:nvSpPr>
          <p:cNvPr id="12296" name="Text Box 12"/>
          <p:cNvSpPr txBox="1">
            <a:spLocks noChangeArrowheads="1"/>
          </p:cNvSpPr>
          <p:nvPr/>
        </p:nvSpPr>
        <p:spPr bwMode="auto">
          <a:xfrm>
            <a:off x="6467475" y="5445125"/>
            <a:ext cx="666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a:t>RT</a:t>
            </a:r>
          </a:p>
          <a:p>
            <a:pPr eaLnBrk="1" hangingPunct="1"/>
            <a:r>
              <a:rPr lang="da-DK" altLang="en-US" b="0"/>
              <a:t>(DTU)</a:t>
            </a:r>
          </a:p>
        </p:txBody>
      </p:sp>
      <p:sp>
        <p:nvSpPr>
          <p:cNvPr id="12297" name="Text Box 14"/>
          <p:cNvSpPr txBox="1">
            <a:spLocks noChangeArrowheads="1"/>
          </p:cNvSpPr>
          <p:nvPr/>
        </p:nvSpPr>
        <p:spPr bwMode="auto">
          <a:xfrm>
            <a:off x="7432675" y="5516563"/>
            <a:ext cx="14208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i="1">
                <a:solidFill>
                  <a:schemeClr val="accent2"/>
                </a:solidFill>
              </a:rPr>
              <a:t>Colour</a:t>
            </a:r>
          </a:p>
          <a:p>
            <a:pPr eaLnBrk="1" hangingPunct="1"/>
            <a:r>
              <a:rPr lang="da-DK" altLang="en-US" i="1">
                <a:solidFill>
                  <a:schemeClr val="accent2"/>
                </a:solidFill>
              </a:rPr>
              <a:t>Scales</a:t>
            </a:r>
          </a:p>
          <a:p>
            <a:pPr eaLnBrk="1" hangingPunct="1"/>
            <a:r>
              <a:rPr lang="da-DK" altLang="en-US" i="1">
                <a:solidFill>
                  <a:schemeClr val="accent2"/>
                </a:solidFill>
              </a:rPr>
              <a:t>-0.8 -&gt; 0.2 m/yr</a:t>
            </a:r>
          </a:p>
        </p:txBody>
      </p:sp>
      <p:sp>
        <p:nvSpPr>
          <p:cNvPr id="3" name="Title 2"/>
          <p:cNvSpPr>
            <a:spLocks noGrp="1"/>
          </p:cNvSpPr>
          <p:nvPr>
            <p:ph type="title"/>
          </p:nvPr>
        </p:nvSpPr>
        <p:spPr>
          <a:xfrm>
            <a:off x="1908175" y="115888"/>
            <a:ext cx="5760170" cy="1152525"/>
          </a:xfrm>
        </p:spPr>
        <p:txBody>
          <a:bodyPr/>
          <a:lstStyle/>
          <a:p>
            <a:r>
              <a:rPr lang="en-US" dirty="0"/>
              <a:t>Surface Elevation </a:t>
            </a:r>
            <a:r>
              <a:rPr lang="en-US" dirty="0" smtClean="0"/>
              <a:t>Change (SEC)</a:t>
            </a:r>
            <a:endParaRPr lang="en-US" dirty="0"/>
          </a:p>
        </p:txBody>
      </p:sp>
      <p:pic>
        <p:nvPicPr>
          <p:cNvPr id="10" name="Picture 7" descr="ESA_logo_bl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544" y="3409398"/>
            <a:ext cx="1871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657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lope_e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10" y="3861048"/>
            <a:ext cx="3976227" cy="24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slope-e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419238"/>
            <a:ext cx="4104903" cy="23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4716462" y="1399381"/>
            <a:ext cx="43227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sz="1600" b="0" dirty="0"/>
              <a:t>Error characteristics </a:t>
            </a:r>
            <a:r>
              <a:rPr lang="da-DK" altLang="en-US" sz="1600" b="0" dirty="0" smtClean="0"/>
              <a:t>differ as </a:t>
            </a:r>
            <a:r>
              <a:rPr lang="da-DK" altLang="en-US" sz="1600" b="0" dirty="0"/>
              <a:t>a function of</a:t>
            </a:r>
          </a:p>
          <a:p>
            <a:pPr eaLnBrk="1" hangingPunct="1"/>
            <a:r>
              <a:rPr lang="da-DK" altLang="en-US" sz="1600" b="0" dirty="0" smtClean="0"/>
              <a:t>ice </a:t>
            </a:r>
            <a:r>
              <a:rPr lang="da-DK" altLang="en-US" sz="1600" b="0" dirty="0"/>
              <a:t>sheet slope .. </a:t>
            </a:r>
            <a:r>
              <a:rPr lang="da-DK" altLang="en-US" sz="1600" b="0" dirty="0" smtClean="0"/>
              <a:t>And other factors</a:t>
            </a:r>
            <a:endParaRPr lang="da-DK" altLang="en-US" sz="1600" b="0" i="1" dirty="0"/>
          </a:p>
          <a:p>
            <a:pPr eaLnBrk="1" hangingPunct="1"/>
            <a:r>
              <a:rPr lang="da-DK" altLang="en-US" sz="1600" b="0" i="1" dirty="0" smtClean="0">
                <a:solidFill>
                  <a:schemeClr val="accent2"/>
                </a:solidFill>
              </a:rPr>
              <a:t>Thus – decision for ECV </a:t>
            </a:r>
            <a:r>
              <a:rPr lang="da-DK" altLang="en-US" sz="1600" b="0" i="1" dirty="0">
                <a:solidFill>
                  <a:schemeClr val="accent2"/>
                </a:solidFill>
              </a:rPr>
              <a:t>combined algorithm: </a:t>
            </a:r>
            <a:r>
              <a:rPr lang="da-DK" altLang="en-US" sz="1600" b="0" i="1" dirty="0" smtClean="0">
                <a:solidFill>
                  <a:schemeClr val="accent2"/>
                </a:solidFill>
              </a:rPr>
              <a:t>least-squares </a:t>
            </a:r>
            <a:r>
              <a:rPr lang="da-DK" altLang="en-US" sz="1600" b="0" i="1" dirty="0">
                <a:solidFill>
                  <a:schemeClr val="accent2"/>
                </a:solidFill>
              </a:rPr>
              <a:t>collocation with errors</a:t>
            </a:r>
          </a:p>
        </p:txBody>
      </p:sp>
      <p:sp>
        <p:nvSpPr>
          <p:cNvPr id="13317" name="Text Box 7"/>
          <p:cNvSpPr txBox="1">
            <a:spLocks noChangeArrowheads="1"/>
          </p:cNvSpPr>
          <p:nvPr/>
        </p:nvSpPr>
        <p:spPr bwMode="auto">
          <a:xfrm>
            <a:off x="4094163" y="1755502"/>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dirty="0"/>
              <a:t>XO</a:t>
            </a:r>
          </a:p>
        </p:txBody>
      </p:sp>
      <p:sp>
        <p:nvSpPr>
          <p:cNvPr id="13318" name="Text Box 8"/>
          <p:cNvSpPr txBox="1">
            <a:spLocks noChangeArrowheads="1"/>
          </p:cNvSpPr>
          <p:nvPr/>
        </p:nvSpPr>
        <p:spPr bwMode="auto">
          <a:xfrm>
            <a:off x="4140200" y="4293096"/>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dirty="0"/>
              <a:t>RT</a:t>
            </a:r>
          </a:p>
        </p:txBody>
      </p:sp>
      <p:pic>
        <p:nvPicPr>
          <p:cNvPr id="1332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2565400"/>
            <a:ext cx="2287588"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 Box 12"/>
          <p:cNvSpPr txBox="1">
            <a:spLocks noChangeArrowheads="1"/>
          </p:cNvSpPr>
          <p:nvPr/>
        </p:nvSpPr>
        <p:spPr bwMode="auto">
          <a:xfrm>
            <a:off x="7667625" y="5516563"/>
            <a:ext cx="1371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i="1">
                <a:solidFill>
                  <a:schemeClr val="accent2"/>
                </a:solidFill>
              </a:rPr>
              <a:t>Ice sheet</a:t>
            </a:r>
          </a:p>
          <a:p>
            <a:pPr eaLnBrk="1" hangingPunct="1"/>
            <a:r>
              <a:rPr lang="da-DK" altLang="en-US" i="1">
                <a:solidFill>
                  <a:schemeClr val="accent2"/>
                </a:solidFill>
              </a:rPr>
              <a:t>Slopes</a:t>
            </a:r>
          </a:p>
          <a:p>
            <a:pPr eaLnBrk="1" hangingPunct="1"/>
            <a:r>
              <a:rPr lang="da-DK" altLang="en-US" i="1">
                <a:solidFill>
                  <a:schemeClr val="accent2"/>
                </a:solidFill>
              </a:rPr>
              <a:t>(scale 0 -&gt; 3</a:t>
            </a:r>
            <a:r>
              <a:rPr lang="da-DK" altLang="en-US" i="1">
                <a:solidFill>
                  <a:schemeClr val="accent2"/>
                </a:solidFill>
                <a:sym typeface="Symbol" pitchFamily="18" charset="2"/>
              </a:rPr>
              <a:t> )</a:t>
            </a:r>
          </a:p>
        </p:txBody>
      </p:sp>
      <p:sp>
        <p:nvSpPr>
          <p:cNvPr id="2" name="Title 1"/>
          <p:cNvSpPr>
            <a:spLocks noGrp="1"/>
          </p:cNvSpPr>
          <p:nvPr>
            <p:ph type="title"/>
          </p:nvPr>
        </p:nvSpPr>
        <p:spPr>
          <a:xfrm>
            <a:off x="1908175" y="115888"/>
            <a:ext cx="5760170" cy="1152525"/>
          </a:xfrm>
        </p:spPr>
        <p:txBody>
          <a:bodyPr/>
          <a:lstStyle/>
          <a:p>
            <a:r>
              <a:rPr lang="en-US" dirty="0" smtClean="0"/>
              <a:t>Surface Elevation Change errors</a:t>
            </a:r>
            <a:endParaRPr lang="en-US" dirty="0"/>
          </a:p>
        </p:txBody>
      </p:sp>
      <p:pic>
        <p:nvPicPr>
          <p:cNvPr id="10" name="Picture 7" descr="ESA_logo_ble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98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all_dh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808" y="1484301"/>
            <a:ext cx="2660633" cy="48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all_e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897" y="1484784"/>
            <a:ext cx="2738728" cy="482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0"/>
          <p:cNvSpPr txBox="1">
            <a:spLocks noChangeArrowheads="1"/>
          </p:cNvSpPr>
          <p:nvPr/>
        </p:nvSpPr>
        <p:spPr bwMode="auto">
          <a:xfrm>
            <a:off x="855371" y="1512155"/>
            <a:ext cx="8334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dirty="0"/>
              <a:t>SEC</a:t>
            </a:r>
          </a:p>
          <a:p>
            <a:pPr eaLnBrk="1" hangingPunct="1"/>
            <a:r>
              <a:rPr lang="da-DK" altLang="en-US" dirty="0"/>
              <a:t>Envisat</a:t>
            </a:r>
          </a:p>
          <a:p>
            <a:pPr eaLnBrk="1" hangingPunct="1"/>
            <a:r>
              <a:rPr lang="da-DK" altLang="en-US" dirty="0"/>
              <a:t>2002-12</a:t>
            </a:r>
          </a:p>
          <a:p>
            <a:pPr eaLnBrk="1" hangingPunct="1"/>
            <a:r>
              <a:rPr lang="da-DK" altLang="en-US" dirty="0"/>
              <a:t>(m/yr)</a:t>
            </a:r>
          </a:p>
        </p:txBody>
      </p:sp>
      <p:sp>
        <p:nvSpPr>
          <p:cNvPr id="14342" name="Text Box 11"/>
          <p:cNvSpPr txBox="1">
            <a:spLocks noChangeArrowheads="1"/>
          </p:cNvSpPr>
          <p:nvPr/>
        </p:nvSpPr>
        <p:spPr bwMode="auto">
          <a:xfrm>
            <a:off x="7667625" y="1506571"/>
            <a:ext cx="6778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da-DK" altLang="en-US" dirty="0"/>
              <a:t>Trend</a:t>
            </a:r>
          </a:p>
          <a:p>
            <a:pPr eaLnBrk="1" hangingPunct="1"/>
            <a:r>
              <a:rPr lang="da-DK" altLang="en-US" dirty="0"/>
              <a:t>error</a:t>
            </a:r>
          </a:p>
          <a:p>
            <a:pPr eaLnBrk="1" hangingPunct="1"/>
            <a:r>
              <a:rPr lang="da-DK" altLang="en-US" dirty="0"/>
              <a:t>(m/yr)</a:t>
            </a:r>
          </a:p>
        </p:txBody>
      </p:sp>
      <p:pic>
        <p:nvPicPr>
          <p:cNvPr id="7" name="Picture 15" descr="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941168"/>
            <a:ext cx="24745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SEC merged </a:t>
            </a:r>
            <a:r>
              <a:rPr lang="en-US" dirty="0" smtClean="0"/>
              <a:t>product</a:t>
            </a:r>
            <a:endParaRPr lang="en-US" dirty="0"/>
          </a:p>
        </p:txBody>
      </p:sp>
      <p:pic>
        <p:nvPicPr>
          <p:cNvPr id="9" name="Picture 8" descr="ESA_logo_ble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921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 CCI: Sea ice</a:t>
            </a:r>
            <a:endParaRPr lang="en-US" dirty="0"/>
          </a:p>
        </p:txBody>
      </p:sp>
      <p:sp>
        <p:nvSpPr>
          <p:cNvPr id="17411" name="Rectangle 3"/>
          <p:cNvSpPr>
            <a:spLocks noGrp="1" noChangeArrowheads="1"/>
          </p:cNvSpPr>
          <p:nvPr>
            <p:ph type="subTitle" idx="4294967295"/>
          </p:nvPr>
        </p:nvSpPr>
        <p:spPr>
          <a:xfrm>
            <a:off x="3048000" y="2286000"/>
            <a:ext cx="3547188" cy="3733800"/>
          </a:xfrm>
        </p:spPr>
        <p:txBody>
          <a:bodyPr/>
          <a:lstStyle/>
          <a:p>
            <a:r>
              <a:rPr lang="da-DK" sz="1600" dirty="0" smtClean="0">
                <a:ea typeface="ＭＳ Ｐゴシック" charset="-128"/>
                <a:cs typeface="ＭＳ Ｐゴシック" charset="-128"/>
              </a:rPr>
              <a:t>Leif </a:t>
            </a:r>
            <a:r>
              <a:rPr lang="da-DK" sz="1600" dirty="0" err="1" smtClean="0">
                <a:ea typeface="ＭＳ Ｐゴシック" charset="-128"/>
                <a:cs typeface="ＭＳ Ｐゴシック" charset="-128"/>
              </a:rPr>
              <a:t>Toudal</a:t>
            </a:r>
            <a:r>
              <a:rPr lang="da-DK" sz="1600" dirty="0" smtClean="0">
                <a:ea typeface="ＭＳ Ｐゴシック" charset="-128"/>
                <a:cs typeface="ＭＳ Ｐゴシック" charset="-128"/>
              </a:rPr>
              <a:t> Pedersen, DMI</a:t>
            </a:r>
          </a:p>
          <a:p>
            <a:r>
              <a:rPr lang="da-DK" sz="1600" dirty="0" smtClean="0">
                <a:ea typeface="ＭＳ Ｐゴシック" charset="-128"/>
                <a:cs typeface="ＭＳ Ｐゴシック" charset="-128"/>
              </a:rPr>
              <a:t>Natalia </a:t>
            </a:r>
            <a:r>
              <a:rPr lang="da-DK" sz="1600" dirty="0" err="1" smtClean="0">
                <a:ea typeface="ＭＳ Ｐゴシック" charset="-128"/>
                <a:cs typeface="ＭＳ Ｐゴシック" charset="-128"/>
              </a:rPr>
              <a:t>Ivanova</a:t>
            </a:r>
            <a:r>
              <a:rPr lang="da-DK" sz="1600" dirty="0" smtClean="0">
                <a:ea typeface="ＭＳ Ｐゴシック" charset="-128"/>
                <a:cs typeface="ＭＳ Ｐゴシック" charset="-128"/>
              </a:rPr>
              <a:t>, NERSC</a:t>
            </a:r>
          </a:p>
          <a:p>
            <a:r>
              <a:rPr lang="da-DK" sz="1600" dirty="0" smtClean="0">
                <a:ea typeface="ＭＳ Ｐゴシック" charset="-128"/>
                <a:cs typeface="ＭＳ Ｐゴシック" charset="-128"/>
              </a:rPr>
              <a:t>Roberto Saldo, DTU</a:t>
            </a:r>
          </a:p>
          <a:p>
            <a:r>
              <a:rPr lang="da-DK" sz="1600" dirty="0" smtClean="0">
                <a:ea typeface="ＭＳ Ｐゴシック" charset="-128"/>
                <a:cs typeface="ＭＳ Ｐゴシック" charset="-128"/>
              </a:rPr>
              <a:t>Georg </a:t>
            </a:r>
            <a:r>
              <a:rPr lang="da-DK" sz="1600" dirty="0" err="1" smtClean="0">
                <a:ea typeface="ＭＳ Ｐゴシック" charset="-128"/>
                <a:cs typeface="ＭＳ Ｐゴシック" charset="-128"/>
              </a:rPr>
              <a:t>Heygster</a:t>
            </a:r>
            <a:r>
              <a:rPr lang="da-DK" sz="1600" dirty="0" smtClean="0">
                <a:ea typeface="ＭＳ Ｐゴシック" charset="-128"/>
                <a:cs typeface="ＭＳ Ｐゴシック" charset="-128"/>
              </a:rPr>
              <a:t>, </a:t>
            </a:r>
            <a:r>
              <a:rPr lang="da-DK" sz="1600" dirty="0" err="1" smtClean="0">
                <a:ea typeface="ＭＳ Ｐゴシック" charset="-128"/>
                <a:cs typeface="ＭＳ Ｐゴシック" charset="-128"/>
              </a:rPr>
              <a:t>U-Bremen</a:t>
            </a:r>
            <a:endParaRPr lang="da-DK" sz="1600" dirty="0" smtClean="0">
              <a:ea typeface="ＭＳ Ｐゴシック" charset="-128"/>
              <a:cs typeface="ＭＳ Ｐゴシック" charset="-128"/>
            </a:endParaRPr>
          </a:p>
          <a:p>
            <a:r>
              <a:rPr lang="da-DK" sz="1600" dirty="0" smtClean="0">
                <a:ea typeface="ＭＳ Ｐゴシック" charset="-128"/>
                <a:cs typeface="ＭＳ Ｐゴシック" charset="-128"/>
              </a:rPr>
              <a:t>Rasmus </a:t>
            </a:r>
            <a:r>
              <a:rPr lang="da-DK" sz="1600" dirty="0" err="1" smtClean="0">
                <a:ea typeface="ＭＳ Ｐゴシック" charset="-128"/>
                <a:cs typeface="ＭＳ Ｐゴシック" charset="-128"/>
              </a:rPr>
              <a:t>Tonboe</a:t>
            </a:r>
            <a:r>
              <a:rPr lang="da-DK" sz="1600" dirty="0" smtClean="0">
                <a:ea typeface="ＭＳ Ｐゴシック" charset="-128"/>
                <a:cs typeface="ＭＳ Ｐゴシック" charset="-128"/>
              </a:rPr>
              <a:t>, DMI</a:t>
            </a:r>
          </a:p>
          <a:p>
            <a:r>
              <a:rPr lang="da-DK" sz="1600" dirty="0" smtClean="0">
                <a:ea typeface="ＭＳ Ｐゴシック" charset="-128"/>
                <a:cs typeface="ＭＳ Ｐゴシック" charset="-128"/>
              </a:rPr>
              <a:t>Thomas </a:t>
            </a:r>
            <a:r>
              <a:rPr lang="da-DK" sz="1600" dirty="0" err="1" smtClean="0">
                <a:ea typeface="ＭＳ Ｐゴシック" charset="-128"/>
                <a:cs typeface="ＭＳ Ｐゴシック" charset="-128"/>
              </a:rPr>
              <a:t>Lavergne</a:t>
            </a:r>
            <a:r>
              <a:rPr lang="da-DK" sz="1600" dirty="0" smtClean="0">
                <a:ea typeface="ＭＳ Ｐゴシック" charset="-128"/>
                <a:cs typeface="ＭＳ Ｐゴシック" charset="-128"/>
              </a:rPr>
              <a:t>, </a:t>
            </a:r>
            <a:r>
              <a:rPr lang="da-DK" sz="1600" dirty="0" err="1" smtClean="0">
                <a:ea typeface="ＭＳ Ｐゴシック" charset="-128"/>
                <a:cs typeface="ＭＳ Ｐゴシック" charset="-128"/>
              </a:rPr>
              <a:t>Met</a:t>
            </a:r>
            <a:r>
              <a:rPr lang="da-DK" sz="1600" dirty="0" smtClean="0">
                <a:ea typeface="ＭＳ Ｐゴシック" charset="-128"/>
                <a:cs typeface="ＭＳ Ｐゴシック" charset="-128"/>
              </a:rPr>
              <a:t> </a:t>
            </a:r>
            <a:r>
              <a:rPr lang="da-DK" sz="1600" dirty="0" err="1" smtClean="0">
                <a:ea typeface="ＭＳ Ｐゴシック" charset="-128"/>
                <a:cs typeface="ＭＳ Ｐゴシック" charset="-128"/>
              </a:rPr>
              <a:t>Norway</a:t>
            </a:r>
            <a:endParaRPr lang="da-DK" sz="1600" dirty="0" smtClean="0">
              <a:ea typeface="ＭＳ Ｐゴシック" charset="-128"/>
              <a:cs typeface="ＭＳ Ｐゴシック" charset="-128"/>
            </a:endParaRPr>
          </a:p>
          <a:p>
            <a:r>
              <a:rPr lang="da-DK" sz="1600" dirty="0" smtClean="0">
                <a:ea typeface="ＭＳ Ｐゴシック" charset="-128"/>
                <a:cs typeface="ＭＳ Ｐゴシック" charset="-128"/>
              </a:rPr>
              <a:t>Marko </a:t>
            </a:r>
            <a:r>
              <a:rPr lang="da-DK" sz="1600" dirty="0" err="1" smtClean="0">
                <a:ea typeface="ＭＳ Ｐゴシック" charset="-128"/>
                <a:cs typeface="ＭＳ Ｐゴシック" charset="-128"/>
              </a:rPr>
              <a:t>Mäkynen</a:t>
            </a:r>
            <a:r>
              <a:rPr lang="da-DK" sz="1600" dirty="0" smtClean="0">
                <a:ea typeface="ＭＳ Ｐゴシック" charset="-128"/>
                <a:cs typeface="ＭＳ Ｐゴシック" charset="-128"/>
              </a:rPr>
              <a:t>, FMI</a:t>
            </a:r>
          </a:p>
          <a:p>
            <a:r>
              <a:rPr lang="da-DK" sz="1600" dirty="0" smtClean="0">
                <a:ea typeface="ＭＳ Ｐゴシック" charset="-128"/>
                <a:cs typeface="ＭＳ Ｐゴシック" charset="-128"/>
              </a:rPr>
              <a:t>Stefan Kern, </a:t>
            </a:r>
            <a:r>
              <a:rPr lang="da-DK" sz="1600" dirty="0" err="1" smtClean="0">
                <a:ea typeface="ＭＳ Ｐゴシック" charset="-128"/>
                <a:cs typeface="ＭＳ Ｐゴシック" charset="-128"/>
              </a:rPr>
              <a:t>U-Hamburg</a:t>
            </a:r>
            <a:endParaRPr lang="da-DK" sz="1600" dirty="0" smtClean="0">
              <a:ea typeface="ＭＳ Ｐゴシック" charset="-128"/>
              <a:cs typeface="ＭＳ Ｐゴシック" charset="-128"/>
            </a:endParaRPr>
          </a:p>
          <a:p>
            <a:r>
              <a:rPr lang="da-DK" sz="1600" dirty="0" err="1" smtClean="0">
                <a:ea typeface="ＭＳ Ｐゴシック" charset="-128"/>
                <a:cs typeface="ＭＳ Ｐゴシック" charset="-128"/>
              </a:rPr>
              <a:t>Contributions</a:t>
            </a:r>
            <a:r>
              <a:rPr lang="da-DK" sz="1600" dirty="0" smtClean="0">
                <a:ea typeface="ＭＳ Ｐゴシック" charset="-128"/>
                <a:cs typeface="ＭＳ Ｐゴシック" charset="-128"/>
              </a:rPr>
              <a:t> from </a:t>
            </a:r>
          </a:p>
          <a:p>
            <a:r>
              <a:rPr lang="da-DK" sz="1600" dirty="0" err="1" smtClean="0">
                <a:ea typeface="ＭＳ Ｐゴシック" charset="-128"/>
                <a:cs typeface="ＭＳ Ｐゴシック" charset="-128"/>
              </a:rPr>
              <a:t>Ludovic</a:t>
            </a:r>
            <a:r>
              <a:rPr lang="da-DK" sz="1600" dirty="0" smtClean="0">
                <a:ea typeface="ＭＳ Ｐゴシック" charset="-128"/>
                <a:cs typeface="ＭＳ Ｐゴシック" charset="-128"/>
              </a:rPr>
              <a:t> </a:t>
            </a:r>
            <a:r>
              <a:rPr lang="da-DK" sz="1600" dirty="0" err="1" smtClean="0">
                <a:ea typeface="ＭＳ Ｐゴシック" charset="-128"/>
                <a:cs typeface="ＭＳ Ｐゴシック" charset="-128"/>
              </a:rPr>
              <a:t>Brucker</a:t>
            </a:r>
            <a:r>
              <a:rPr lang="da-DK" sz="1600" dirty="0" smtClean="0">
                <a:ea typeface="ＭＳ Ｐゴシック" charset="-128"/>
                <a:cs typeface="ＭＳ Ｐゴシック" charset="-128"/>
              </a:rPr>
              <a:t>, NASA</a:t>
            </a:r>
          </a:p>
          <a:p>
            <a:r>
              <a:rPr lang="da-DK" sz="1600" dirty="0" smtClean="0">
                <a:ea typeface="ＭＳ Ｐゴシック" charset="-128"/>
                <a:cs typeface="ＭＳ Ｐゴシック" charset="-128"/>
              </a:rPr>
              <a:t>Mohammed Shokr, </a:t>
            </a:r>
            <a:r>
              <a:rPr lang="da-DK" sz="1600" dirty="0" smtClean="0">
                <a:ea typeface="ＭＳ Ｐゴシック" charset="-128"/>
                <a:cs typeface="ＭＳ Ｐゴシック" charset="-128"/>
              </a:rPr>
              <a:t>Environment</a:t>
            </a:r>
            <a:r>
              <a:rPr lang="da-DK" sz="1600" dirty="0" smtClean="0">
                <a:ea typeface="ＭＳ Ｐゴシック" charset="-128"/>
                <a:cs typeface="ＭＳ Ｐゴシック" charset="-128"/>
              </a:rPr>
              <a:t>, Canada</a:t>
            </a:r>
            <a:endParaRPr lang="da-DK" sz="1600" dirty="0" smtClean="0">
              <a:ea typeface="ＭＳ Ｐゴシック" charset="-128"/>
              <a:cs typeface="ＭＳ Ｐゴシック" charset="-128"/>
            </a:endParaRPr>
          </a:p>
        </p:txBody>
      </p:sp>
      <p:pic>
        <p:nvPicPr>
          <p:cNvPr id="17412" name="Billede 3" descr="CCIlogo.jpg"/>
          <p:cNvPicPr>
            <a:picLocks noChangeAspect="1"/>
          </p:cNvPicPr>
          <p:nvPr/>
        </p:nvPicPr>
        <p:blipFill>
          <a:blip r:embed="rId2"/>
          <a:srcRect/>
          <a:stretch>
            <a:fillRect/>
          </a:stretch>
        </p:blipFill>
        <p:spPr bwMode="auto">
          <a:xfrm>
            <a:off x="457200" y="2133600"/>
            <a:ext cx="2209800" cy="3903663"/>
          </a:xfrm>
          <a:prstGeom prst="rect">
            <a:avLst/>
          </a:prstGeom>
          <a:noFill/>
          <a:ln w="9525">
            <a:noFill/>
            <a:miter lim="800000"/>
            <a:headEnd/>
            <a:tailEnd/>
          </a:ln>
        </p:spPr>
      </p:pic>
      <p:pic>
        <p:nvPicPr>
          <p:cNvPr id="17413" name="Billede 4" descr="seaicelogo.jpg"/>
          <p:cNvPicPr>
            <a:picLocks noChangeAspect="1"/>
          </p:cNvPicPr>
          <p:nvPr/>
        </p:nvPicPr>
        <p:blipFill>
          <a:blip r:embed="rId3"/>
          <a:srcRect/>
          <a:stretch>
            <a:fillRect/>
          </a:stretch>
        </p:blipFill>
        <p:spPr bwMode="auto">
          <a:xfrm>
            <a:off x="6595188" y="2743200"/>
            <a:ext cx="2409112" cy="2794000"/>
          </a:xfrm>
          <a:prstGeom prst="rect">
            <a:avLst/>
          </a:prstGeom>
          <a:noFill/>
          <a:ln w="9525">
            <a:noFill/>
            <a:miter lim="800000"/>
            <a:headEnd/>
            <a:tailEnd/>
          </a:ln>
        </p:spPr>
      </p:pic>
      <p:sp>
        <p:nvSpPr>
          <p:cNvPr id="4" name="Rectangle 3"/>
          <p:cNvSpPr/>
          <p:nvPr/>
        </p:nvSpPr>
        <p:spPr>
          <a:xfrm>
            <a:off x="671158" y="1552798"/>
            <a:ext cx="8032968" cy="369332"/>
          </a:xfrm>
          <a:prstGeom prst="rect">
            <a:avLst/>
          </a:prstGeom>
        </p:spPr>
        <p:txBody>
          <a:bodyPr wrap="none">
            <a:spAutoFit/>
          </a:bodyPr>
          <a:lstStyle/>
          <a:p>
            <a:r>
              <a:rPr lang="en-US" dirty="0" err="1" smtClean="0">
                <a:solidFill>
                  <a:schemeClr val="accent2"/>
                </a:solidFill>
              </a:rPr>
              <a:t>Intercomparisons</a:t>
            </a:r>
            <a:r>
              <a:rPr lang="en-US" dirty="0" smtClean="0">
                <a:solidFill>
                  <a:schemeClr val="accent2"/>
                </a:solidFill>
              </a:rPr>
              <a:t> required to establish sea ice concentration (SIC) </a:t>
            </a:r>
            <a:r>
              <a:rPr lang="en-US" dirty="0">
                <a:solidFill>
                  <a:schemeClr val="accent2"/>
                </a:solidFill>
              </a:rPr>
              <a:t>as an ECV</a:t>
            </a:r>
          </a:p>
        </p:txBody>
      </p:sp>
      <p:pic>
        <p:nvPicPr>
          <p:cNvPr id="9" name="Picture 8" descr="ESA_logo_bl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41325"/>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1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Product </a:t>
            </a:r>
            <a:r>
              <a:rPr lang="en-US" dirty="0" err="1"/>
              <a:t>Intercomparison</a:t>
            </a:r>
            <a:r>
              <a:rPr lang="en-US" dirty="0"/>
              <a:t> and </a:t>
            </a:r>
            <a:r>
              <a:rPr lang="en-US" dirty="0" smtClean="0"/>
              <a:t>Assessment</a:t>
            </a:r>
            <a:endParaRPr lang="en-US" dirty="0"/>
          </a:p>
        </p:txBody>
      </p:sp>
      <p:sp>
        <p:nvSpPr>
          <p:cNvPr id="3075" name="Rectangle 3"/>
          <p:cNvSpPr>
            <a:spLocks noGrp="1" noChangeArrowheads="1"/>
          </p:cNvSpPr>
          <p:nvPr>
            <p:ph type="body" idx="1"/>
          </p:nvPr>
        </p:nvSpPr>
        <p:spPr/>
        <p:txBody>
          <a:bodyPr>
            <a:normAutofit fontScale="70000" lnSpcReduction="20000"/>
          </a:bodyPr>
          <a:lstStyle/>
          <a:p>
            <a:r>
              <a:rPr lang="en-US" dirty="0" err="1" smtClean="0"/>
              <a:t>Intercomparison</a:t>
            </a:r>
            <a:r>
              <a:rPr lang="en-US" dirty="0" smtClean="0"/>
              <a:t> required to assess product quality (uncertainty, bias, error correlation), and to isolate </a:t>
            </a:r>
            <a:r>
              <a:rPr lang="en-US" dirty="0" smtClean="0"/>
              <a:t>algorithm/methodological </a:t>
            </a:r>
            <a:r>
              <a:rPr lang="en-US" dirty="0" smtClean="0"/>
              <a:t>weaknesses</a:t>
            </a:r>
          </a:p>
          <a:p>
            <a:r>
              <a:rPr lang="en-US" dirty="0" err="1" smtClean="0"/>
              <a:t>Intercomparison</a:t>
            </a:r>
            <a:r>
              <a:rPr lang="en-US" dirty="0" smtClean="0"/>
              <a:t> of </a:t>
            </a:r>
            <a:r>
              <a:rPr lang="en-US" dirty="0" smtClean="0"/>
              <a:t>sat. products with </a:t>
            </a:r>
            <a:r>
              <a:rPr lang="en-US" dirty="0" smtClean="0"/>
              <a:t>independent external reference measurements (in-situ, airborne, </a:t>
            </a:r>
            <a:r>
              <a:rPr lang="en-US" dirty="0" err="1" smtClean="0"/>
              <a:t>etc</a:t>
            </a:r>
            <a:r>
              <a:rPr lang="en-US" dirty="0" smtClean="0"/>
              <a:t>) </a:t>
            </a:r>
          </a:p>
          <a:p>
            <a:pPr lvl="1"/>
            <a:r>
              <a:rPr lang="en-US" dirty="0" smtClean="0"/>
              <a:t>validation</a:t>
            </a:r>
            <a:r>
              <a:rPr lang="en-US" dirty="0" smtClean="0"/>
              <a:t>, </a:t>
            </a:r>
            <a:r>
              <a:rPr lang="en-US" dirty="0" err="1" smtClean="0"/>
              <a:t>characterisation</a:t>
            </a:r>
            <a:r>
              <a:rPr lang="en-US" dirty="0" smtClean="0"/>
              <a:t> of errors</a:t>
            </a:r>
            <a:r>
              <a:rPr lang="en-US" dirty="0" smtClean="0"/>
              <a:t>, estimate of </a:t>
            </a:r>
            <a:r>
              <a:rPr lang="en-US" dirty="0" smtClean="0"/>
              <a:t>absolute biases</a:t>
            </a:r>
            <a:r>
              <a:rPr lang="en-US" dirty="0" smtClean="0"/>
              <a:t>, sources of uncertainty etc.</a:t>
            </a:r>
          </a:p>
          <a:p>
            <a:r>
              <a:rPr lang="en-US" dirty="0" err="1"/>
              <a:t>Intercomparisons</a:t>
            </a:r>
            <a:r>
              <a:rPr lang="en-US" dirty="0"/>
              <a:t> </a:t>
            </a:r>
            <a:r>
              <a:rPr lang="en-US" dirty="0" smtClean="0"/>
              <a:t>amongst </a:t>
            </a:r>
            <a:r>
              <a:rPr lang="en-US" dirty="0" smtClean="0"/>
              <a:t>different satellite </a:t>
            </a:r>
            <a:r>
              <a:rPr lang="en-US" dirty="0" smtClean="0"/>
              <a:t>products</a:t>
            </a:r>
          </a:p>
          <a:p>
            <a:pPr lvl="1"/>
            <a:r>
              <a:rPr lang="en-US" dirty="0" smtClean="0"/>
              <a:t>to </a:t>
            </a:r>
            <a:r>
              <a:rPr lang="en-US" dirty="0" smtClean="0"/>
              <a:t>establish relative biases and range of uncertainty</a:t>
            </a:r>
          </a:p>
          <a:p>
            <a:r>
              <a:rPr lang="en-US" dirty="0" err="1" smtClean="0"/>
              <a:t>Intercomparison</a:t>
            </a:r>
            <a:r>
              <a:rPr lang="en-US" dirty="0" smtClean="0"/>
              <a:t> must be a continuous process </a:t>
            </a:r>
            <a:endParaRPr lang="en-US" dirty="0" smtClean="0"/>
          </a:p>
          <a:p>
            <a:pPr lvl="1"/>
            <a:r>
              <a:rPr lang="en-US" dirty="0" smtClean="0"/>
              <a:t>to evaluate </a:t>
            </a:r>
            <a:r>
              <a:rPr lang="en-US" dirty="0" smtClean="0"/>
              <a:t>spectral content of errors </a:t>
            </a:r>
            <a:endParaRPr lang="en-US" dirty="0" smtClean="0"/>
          </a:p>
          <a:p>
            <a:pPr lvl="1"/>
            <a:r>
              <a:rPr lang="en-US" dirty="0" smtClean="0"/>
              <a:t>Evaluate </a:t>
            </a:r>
            <a:r>
              <a:rPr lang="en-US" dirty="0" smtClean="0"/>
              <a:t>rate </a:t>
            </a:r>
            <a:r>
              <a:rPr lang="en-US" dirty="0" smtClean="0"/>
              <a:t>of change of product uncertainties (e.g. contributed by instrument ageing, orbit degradation, switch to redundant instrument chains, etc.)</a:t>
            </a:r>
          </a:p>
          <a:p>
            <a:endParaRPr lang="en-US" dirty="0" smtClean="0"/>
          </a:p>
          <a:p>
            <a:endParaRPr lang="en-US" dirty="0"/>
          </a:p>
        </p:txBody>
      </p:sp>
      <p:sp>
        <p:nvSpPr>
          <p:cNvPr id="2" name="Footer Placeholder 1"/>
          <p:cNvSpPr>
            <a:spLocks noGrp="1"/>
          </p:cNvSpPr>
          <p:nvPr>
            <p:ph type="ftr" sz="quarter" idx="10"/>
          </p:nvPr>
        </p:nvSpPr>
        <p:spPr/>
        <p:txBody>
          <a:bodyPr/>
          <a:lstStyle/>
          <a:p>
            <a:r>
              <a:rPr lang="en-GB" smtClean="0"/>
              <a:t>GCW Advisory Meeting, 23-Jan-14</a:t>
            </a:r>
            <a:endParaRPr lang="en-GB"/>
          </a:p>
        </p:txBody>
      </p:sp>
      <p:sp>
        <p:nvSpPr>
          <p:cNvPr id="3" name="Slide Number Placeholder 2"/>
          <p:cNvSpPr>
            <a:spLocks noGrp="1"/>
          </p:cNvSpPr>
          <p:nvPr>
            <p:ph type="sldNum" sz="quarter" idx="11"/>
          </p:nvPr>
        </p:nvSpPr>
        <p:spPr/>
        <p:txBody>
          <a:bodyPr/>
          <a:lstStyle/>
          <a:p>
            <a:fld id="{180B44EA-CDC9-47A2-8BE9-83E9D5E4E6E4}"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Intercomparison</a:t>
            </a:r>
            <a:r>
              <a:rPr lang="en-US" dirty="0" smtClean="0"/>
              <a:t> Data </a:t>
            </a:r>
            <a:r>
              <a:rPr lang="en-US" dirty="0" smtClean="0"/>
              <a:t>Package</a:t>
            </a:r>
            <a:endParaRPr lang="en-US" dirty="0"/>
          </a:p>
        </p:txBody>
      </p:sp>
      <p:sp>
        <p:nvSpPr>
          <p:cNvPr id="3" name="Pladsholder til indhold 2"/>
          <p:cNvSpPr>
            <a:spLocks noGrp="1"/>
          </p:cNvSpPr>
          <p:nvPr>
            <p:ph idx="1"/>
          </p:nvPr>
        </p:nvSpPr>
        <p:spPr/>
        <p:txBody>
          <a:bodyPr/>
          <a:lstStyle/>
          <a:p>
            <a:r>
              <a:rPr lang="en-US" sz="2800" dirty="0" smtClean="0"/>
              <a:t>Accurate reference data (SIC=0 and SIC=1)</a:t>
            </a:r>
          </a:p>
          <a:p>
            <a:r>
              <a:rPr lang="en-US" sz="2800" dirty="0" smtClean="0"/>
              <a:t>Collocated </a:t>
            </a:r>
            <a:r>
              <a:rPr lang="en-US" sz="2800" dirty="0" smtClean="0"/>
              <a:t>microwave brightness temperatures from: </a:t>
            </a:r>
          </a:p>
          <a:p>
            <a:pPr lvl="1"/>
            <a:r>
              <a:rPr lang="en-US" dirty="0" smtClean="0"/>
              <a:t>SMMR (NSIDC)</a:t>
            </a:r>
          </a:p>
          <a:p>
            <a:pPr lvl="1"/>
            <a:r>
              <a:rPr lang="en-US" dirty="0" smtClean="0"/>
              <a:t>SSMI </a:t>
            </a:r>
            <a:r>
              <a:rPr lang="en-US" dirty="0" smtClean="0"/>
              <a:t>(</a:t>
            </a:r>
            <a:r>
              <a:rPr lang="en-US" dirty="0" err="1" smtClean="0"/>
              <a:t>Eumetsat</a:t>
            </a:r>
            <a:r>
              <a:rPr lang="en-US" dirty="0" smtClean="0"/>
              <a:t> CM-SAF</a:t>
            </a:r>
            <a:r>
              <a:rPr lang="en-US" dirty="0" smtClean="0"/>
              <a:t>)</a:t>
            </a:r>
          </a:p>
          <a:p>
            <a:pPr lvl="1"/>
            <a:r>
              <a:rPr lang="en-US" dirty="0" smtClean="0"/>
              <a:t>AMSR-E (NSIDC)</a:t>
            </a:r>
          </a:p>
          <a:p>
            <a:r>
              <a:rPr lang="en-US" sz="2800" dirty="0" smtClean="0"/>
              <a:t>Co-located NWP </a:t>
            </a:r>
            <a:r>
              <a:rPr lang="en-US" sz="2800" dirty="0" smtClean="0"/>
              <a:t>ancillary data </a:t>
            </a:r>
            <a:r>
              <a:rPr lang="en-US" sz="2800" dirty="0" smtClean="0"/>
              <a:t>(ERA Interim)</a:t>
            </a:r>
          </a:p>
        </p:txBody>
      </p:sp>
    </p:spTree>
    <p:extLst>
      <p:ext uri="{BB962C8B-B14F-4D97-AF65-F5344CB8AC3E}">
        <p14:creationId xmlns:p14="http://schemas.microsoft.com/office/powerpoint/2010/main" val="37206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a-DK" dirty="0">
                <a:ea typeface="ＭＳ Ｐゴシック" charset="-128"/>
                <a:cs typeface="ＭＳ Ｐゴシック" charset="-128"/>
              </a:rPr>
              <a:t>The Algorithms</a:t>
            </a:r>
            <a:endParaRPr lang="da-DK" dirty="0" smtClean="0">
              <a:ea typeface="ＭＳ Ｐゴシック" charset="-128"/>
              <a:cs typeface="ＭＳ Ｐゴシック" charset="-128"/>
            </a:endParaRPr>
          </a:p>
        </p:txBody>
      </p:sp>
      <p:sp>
        <p:nvSpPr>
          <p:cNvPr id="27651" name="Pladsholder til indhold 2"/>
          <p:cNvSpPr>
            <a:spLocks noGrp="1"/>
          </p:cNvSpPr>
          <p:nvPr>
            <p:ph idx="4294967295"/>
          </p:nvPr>
        </p:nvSpPr>
        <p:spPr>
          <a:xfrm>
            <a:off x="467544" y="1556792"/>
            <a:ext cx="4038600" cy="4279900"/>
          </a:xfrm>
        </p:spPr>
        <p:txBody>
          <a:bodyPr/>
          <a:lstStyle/>
          <a:p>
            <a:r>
              <a:rPr lang="da-DK" sz="2400" dirty="0" smtClean="0">
                <a:ea typeface="ＭＳ Ｐゴシック" charset="-128"/>
                <a:cs typeface="ＭＳ Ｐゴシック" charset="-128"/>
              </a:rPr>
              <a:t>A total of 25+ </a:t>
            </a:r>
            <a:r>
              <a:rPr lang="da-DK" sz="2400" dirty="0" err="1" smtClean="0">
                <a:ea typeface="ＭＳ Ｐゴシック" charset="-128"/>
                <a:cs typeface="ＭＳ Ｐゴシック" charset="-128"/>
              </a:rPr>
              <a:t>algorithms</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were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implemented</a:t>
            </a:r>
            <a:r>
              <a:rPr lang="da-DK" sz="2400" dirty="0" smtClean="0">
                <a:ea typeface="ＭＳ Ｐゴシック" charset="-128"/>
                <a:cs typeface="ＭＳ Ｐゴシック" charset="-128"/>
              </a:rPr>
              <a:t> and </a:t>
            </a:r>
            <a:r>
              <a:rPr lang="da-DK" sz="2400" dirty="0" err="1" smtClean="0">
                <a:ea typeface="ＭＳ Ｐゴシック" charset="-128"/>
                <a:cs typeface="ＭＳ Ｐゴシック" charset="-128"/>
              </a:rPr>
              <a:t>tested</a:t>
            </a:r>
            <a:endParaRPr lang="da-DK" sz="2400" dirty="0" smtClean="0">
              <a:ea typeface="ＭＳ Ｐゴシック" charset="-128"/>
              <a:cs typeface="ＭＳ Ｐゴシック" charset="-128"/>
            </a:endParaRPr>
          </a:p>
          <a:p>
            <a:r>
              <a:rPr lang="da-DK" sz="2400" dirty="0" smtClean="0">
                <a:ea typeface="ＭＳ Ｐゴシック" charset="-128"/>
                <a:cs typeface="ＭＳ Ｐゴシック" charset="-128"/>
              </a:rPr>
              <a:t>Most </a:t>
            </a:r>
            <a:r>
              <a:rPr lang="da-DK" sz="2400" dirty="0" err="1" smtClean="0">
                <a:ea typeface="ＭＳ Ｐゴシック" charset="-128"/>
                <a:cs typeface="ＭＳ Ｐゴシック" charset="-128"/>
              </a:rPr>
              <a:t>were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algorithms</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published</a:t>
            </a:r>
            <a:r>
              <a:rPr lang="da-DK" sz="2400" dirty="0" smtClean="0">
                <a:ea typeface="ＭＳ Ｐゴシック" charset="-128"/>
                <a:cs typeface="ＭＳ Ｐゴシック" charset="-128"/>
              </a:rPr>
              <a:t> over the last 30 </a:t>
            </a:r>
            <a:r>
              <a:rPr lang="da-DK" sz="2400" dirty="0" err="1" smtClean="0">
                <a:ea typeface="ＭＳ Ｐゴシック" charset="-128"/>
                <a:cs typeface="ＭＳ Ｐゴシック" charset="-128"/>
              </a:rPr>
              <a:t>years</a:t>
            </a:r>
            <a:endParaRPr lang="da-DK" sz="2400" dirty="0" smtClean="0">
              <a:ea typeface="ＭＳ Ｐゴシック" charset="-128"/>
              <a:cs typeface="ＭＳ Ｐゴシック" charset="-128"/>
            </a:endParaRPr>
          </a:p>
          <a:p>
            <a:r>
              <a:rPr lang="da-DK" sz="2400" dirty="0" err="1" smtClean="0">
                <a:ea typeface="ＭＳ Ｐゴシック" charset="-128"/>
                <a:cs typeface="ＭＳ Ｐゴシック" charset="-128"/>
              </a:rPr>
              <a:t>Some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were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very</a:t>
            </a:r>
            <a:r>
              <a:rPr lang="da-DK" sz="2400" dirty="0" smtClean="0">
                <a:ea typeface="ＭＳ Ｐゴシック" charset="-128"/>
                <a:cs typeface="ＭＳ Ｐゴシック" charset="-128"/>
              </a:rPr>
              <a:t> simple</a:t>
            </a:r>
          </a:p>
          <a:p>
            <a:r>
              <a:rPr lang="da-DK" sz="2400" dirty="0" err="1" smtClean="0">
                <a:ea typeface="ＭＳ Ｐゴシック" charset="-128"/>
                <a:cs typeface="ＭＳ Ｐゴシック" charset="-128"/>
              </a:rPr>
              <a:t>Some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were</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combinations</a:t>
            </a:r>
            <a:r>
              <a:rPr lang="da-DK" sz="2400" dirty="0" smtClean="0">
                <a:ea typeface="ＭＳ Ｐゴシック" charset="-128"/>
                <a:cs typeface="ＭＳ Ｐゴシック" charset="-128"/>
              </a:rPr>
              <a:t> (</a:t>
            </a:r>
            <a:r>
              <a:rPr lang="da-DK" sz="2400" dirty="0" err="1" smtClean="0">
                <a:ea typeface="ＭＳ Ｐゴシック" charset="-128"/>
                <a:cs typeface="ＭＳ Ｐゴシック" charset="-128"/>
              </a:rPr>
              <a:t>such</a:t>
            </a:r>
            <a:r>
              <a:rPr lang="da-DK" sz="2400" dirty="0" smtClean="0">
                <a:ea typeface="ＭＳ Ｐゴシック" charset="-128"/>
                <a:cs typeface="ＭＳ Ｐゴシック" charset="-128"/>
              </a:rPr>
              <a:t> as </a:t>
            </a:r>
            <a:r>
              <a:rPr lang="da-DK" sz="2400" dirty="0" err="1" smtClean="0">
                <a:ea typeface="ＭＳ Ｐゴシック" charset="-128"/>
                <a:cs typeface="ＭＳ Ｐゴシック" charset="-128"/>
              </a:rPr>
              <a:t>averages</a:t>
            </a:r>
            <a:r>
              <a:rPr lang="da-DK" sz="2400" dirty="0" smtClean="0">
                <a:ea typeface="ＭＳ Ｐゴシック" charset="-128"/>
                <a:cs typeface="ＭＳ Ｐゴシック" charset="-128"/>
              </a:rPr>
              <a:t>) of </a:t>
            </a:r>
            <a:r>
              <a:rPr lang="da-DK" sz="2400" dirty="0" err="1" smtClean="0">
                <a:ea typeface="ＭＳ Ｐゴシック" charset="-128"/>
                <a:cs typeface="ＭＳ Ｐゴシック" charset="-128"/>
              </a:rPr>
              <a:t>others</a:t>
            </a:r>
            <a:endParaRPr lang="da-DK" sz="2400" dirty="0" smtClean="0">
              <a:ea typeface="ＭＳ Ｐゴシック" charset="-128"/>
              <a:cs typeface="ＭＳ Ｐゴシック" charset="-128"/>
            </a:endParaRPr>
          </a:p>
          <a:p>
            <a:endParaRPr lang="da-DK" sz="2400" dirty="0" smtClean="0">
              <a:ea typeface="ＭＳ Ｐゴシック" charset="-128"/>
              <a:cs typeface="ＭＳ Ｐゴシック" charset="-128"/>
            </a:endParaRPr>
          </a:p>
        </p:txBody>
      </p:sp>
      <p:graphicFrame>
        <p:nvGraphicFramePr>
          <p:cNvPr id="9" name="Tabel 8"/>
          <p:cNvGraphicFramePr>
            <a:graphicFrameLocks noGrp="1"/>
          </p:cNvGraphicFramePr>
          <p:nvPr>
            <p:extLst>
              <p:ext uri="{D42A27DB-BD31-4B8C-83A1-F6EECF244321}">
                <p14:modId xmlns:p14="http://schemas.microsoft.com/office/powerpoint/2010/main" val="2257626237"/>
              </p:ext>
            </p:extLst>
          </p:nvPr>
        </p:nvGraphicFramePr>
        <p:xfrm>
          <a:off x="4876800" y="1084866"/>
          <a:ext cx="3799656" cy="5163534"/>
        </p:xfrm>
        <a:graphic>
          <a:graphicData uri="http://schemas.openxmlformats.org/drawingml/2006/table">
            <a:tbl>
              <a:tblPr/>
              <a:tblGrid>
                <a:gridCol w="1899828"/>
                <a:gridCol w="1899828"/>
              </a:tblGrid>
              <a:tr h="179097">
                <a:tc>
                  <a:txBody>
                    <a:bodyPr/>
                    <a:lstStyle/>
                    <a:p>
                      <a:pPr algn="ctr" fontAlgn="b"/>
                      <a:r>
                        <a:rPr lang="da-DK" sz="1200" b="1" i="0" u="none" strike="noStrike" dirty="0" err="1">
                          <a:solidFill>
                            <a:srgbClr val="000000"/>
                          </a:solidFill>
                          <a:latin typeface="Calibri"/>
                        </a:rPr>
                        <a:t>Algorithm</a:t>
                      </a:r>
                      <a:endParaRPr lang="da-DK" sz="1200" b="1" i="0" u="none" strike="noStrike" dirty="0">
                        <a:solidFill>
                          <a:srgbClr val="000000"/>
                        </a:solidFill>
                        <a:latin typeface="Calibri"/>
                      </a:endParaRP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a-DK" sz="1200" b="1" i="0" u="none" strike="noStrike">
                          <a:solidFill>
                            <a:srgbClr val="000000"/>
                          </a:solidFill>
                          <a:latin typeface="Calibri"/>
                        </a:rPr>
                        <a:t>Channels</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097">
                <a:tc>
                  <a:txBody>
                    <a:bodyPr/>
                    <a:lstStyle/>
                    <a:p>
                      <a:pPr algn="ctr" fontAlgn="b"/>
                      <a:r>
                        <a:rPr lang="da-DK" sz="1200" b="1" i="0" u="none" strike="noStrike">
                          <a:solidFill>
                            <a:srgbClr val="000000"/>
                          </a:solidFill>
                          <a:latin typeface="Calibri"/>
                        </a:rPr>
                        <a:t>Near90_lin</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da-DK" sz="1200" b="1" i="0" u="none" strike="noStrike">
                          <a:solidFill>
                            <a:srgbClr val="000000"/>
                          </a:solidFill>
                          <a:latin typeface="Calibri"/>
                        </a:rPr>
                        <a:t>90HV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179097">
                <a:tc>
                  <a:txBody>
                    <a:bodyPr/>
                    <a:lstStyle/>
                    <a:p>
                      <a:pPr algn="ctr" fontAlgn="b"/>
                      <a:r>
                        <a:rPr lang="da-DK" sz="1200" b="1" i="0" u="none" strike="noStrike" dirty="0">
                          <a:solidFill>
                            <a:srgbClr val="000000"/>
                          </a:solidFill>
                          <a:latin typeface="Calibri"/>
                        </a:rPr>
                        <a:t>Near90GHz</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da-DK" sz="1200" b="1" i="0" u="none" strike="noStrike">
                          <a:solidFill>
                            <a:srgbClr val="000000"/>
                          </a:solidFill>
                          <a:latin typeface="Calibri"/>
                        </a:rPr>
                        <a:t>90HV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179097">
                <a:tc>
                  <a:txBody>
                    <a:bodyPr/>
                    <a:lstStyle/>
                    <a:p>
                      <a:pPr algn="ctr" fontAlgn="b"/>
                      <a:r>
                        <a:rPr lang="da-DK" sz="1200" b="1" i="0" u="none" strike="noStrike">
                          <a:solidFill>
                            <a:srgbClr val="000000"/>
                          </a:solidFill>
                          <a:latin typeface="Calibri"/>
                        </a:rPr>
                        <a:t>P90</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da-DK" sz="1200" b="1" i="0" u="none" strike="noStrike">
                          <a:solidFill>
                            <a:srgbClr val="000000"/>
                          </a:solidFill>
                          <a:latin typeface="Calibri"/>
                        </a:rPr>
                        <a:t>90HV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179097">
                <a:tc>
                  <a:txBody>
                    <a:bodyPr/>
                    <a:lstStyle/>
                    <a:p>
                      <a:pPr algn="ctr" fontAlgn="b"/>
                      <a:r>
                        <a:rPr lang="da-DK" sz="1200" b="1" i="0" u="none" strike="noStrike">
                          <a:solidFill>
                            <a:srgbClr val="000000"/>
                          </a:solidFill>
                          <a:latin typeface="Calibri"/>
                        </a:rPr>
                        <a:t>ASI_NoWeather</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da-DK" sz="1200" b="1" i="0" u="none" strike="noStrike">
                          <a:solidFill>
                            <a:srgbClr val="000000"/>
                          </a:solidFill>
                          <a:latin typeface="Calibri"/>
                        </a:rPr>
                        <a:t>90HV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179097">
                <a:tc>
                  <a:txBody>
                    <a:bodyPr/>
                    <a:lstStyle/>
                    <a:p>
                      <a:pPr algn="ctr" fontAlgn="b"/>
                      <a:r>
                        <a:rPr lang="da-DK" sz="1200" b="1" i="0" u="none" strike="noStrike">
                          <a:solidFill>
                            <a:srgbClr val="000000"/>
                          </a:solidFill>
                          <a:latin typeface="Calibri"/>
                        </a:rPr>
                        <a:t>combo3</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(NRL+N90)/2</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Bootstrap_p</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da-DK" sz="1200" b="1" i="0" u="none" strike="noStrike">
                          <a:solidFill>
                            <a:srgbClr val="000000"/>
                          </a:solidFill>
                          <a:latin typeface="Calibri"/>
                        </a:rPr>
                        <a:t>37HV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179097">
                <a:tc>
                  <a:txBody>
                    <a:bodyPr/>
                    <a:lstStyle/>
                    <a:p>
                      <a:pPr algn="ctr" fontAlgn="b"/>
                      <a:r>
                        <a:rPr lang="da-DK" sz="1200" b="1" i="0" u="none" strike="noStrike">
                          <a:solidFill>
                            <a:srgbClr val="000000"/>
                          </a:solidFill>
                          <a:latin typeface="Calibri"/>
                        </a:rPr>
                        <a:t>combo7</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dirty="0">
                          <a:solidFill>
                            <a:srgbClr val="000000"/>
                          </a:solidFill>
                          <a:latin typeface="Calibri"/>
                        </a:rPr>
                        <a:t>(CF+N90)/2</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P37/NRL</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b"/>
                      <a:r>
                        <a:rPr lang="da-DK" sz="1200" b="1" i="0" u="none" strike="noStrike">
                          <a:solidFill>
                            <a:srgbClr val="000000"/>
                          </a:solidFill>
                          <a:latin typeface="Calibri"/>
                        </a:rPr>
                        <a:t>37HV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179097">
                <a:tc>
                  <a:txBody>
                    <a:bodyPr/>
                    <a:lstStyle/>
                    <a:p>
                      <a:pPr algn="ctr" fontAlgn="b"/>
                      <a:r>
                        <a:rPr lang="da-DK" sz="1200" b="1" i="0" u="none" strike="noStrike">
                          <a:solidFill>
                            <a:srgbClr val="000000"/>
                          </a:solidFill>
                          <a:latin typeface="Calibri"/>
                        </a:rPr>
                        <a:t>combo4</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dirty="0">
                          <a:solidFill>
                            <a:srgbClr val="000000"/>
                          </a:solidFill>
                          <a:latin typeface="Calibri"/>
                        </a:rPr>
                        <a:t>(NRL+N90+CF)/3</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combo2</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(CF+NT+N90)/3</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PR</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b"/>
                      <a:r>
                        <a:rPr lang="da-DK" sz="1200" b="1" i="0" u="none" strike="noStrike" dirty="0">
                          <a:solidFill>
                            <a:srgbClr val="000000"/>
                          </a:solidFill>
                          <a:latin typeface="Calibri"/>
                        </a:rPr>
                        <a:t>37HV+19HV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r>
              <a:tr h="179097">
                <a:tc>
                  <a:txBody>
                    <a:bodyPr/>
                    <a:lstStyle/>
                    <a:p>
                      <a:pPr algn="ctr" fontAlgn="b"/>
                      <a:r>
                        <a:rPr lang="da-DK" sz="1200" b="1" i="0" u="none" strike="noStrike">
                          <a:solidFill>
                            <a:srgbClr val="000000"/>
                          </a:solidFill>
                          <a:latin typeface="Calibri"/>
                        </a:rPr>
                        <a:t>P18</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a-DK" sz="1200" b="1" i="0" u="none" strike="noStrike">
                          <a:solidFill>
                            <a:srgbClr val="000000"/>
                          </a:solidFill>
                          <a:latin typeface="Calibri"/>
                        </a:rPr>
                        <a:t>19HV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097">
                <a:tc>
                  <a:txBody>
                    <a:bodyPr/>
                    <a:lstStyle/>
                    <a:p>
                      <a:pPr algn="ctr" fontAlgn="b"/>
                      <a:r>
                        <a:rPr lang="da-DK" sz="1200" b="1" i="0" u="none" strike="noStrike">
                          <a:solidFill>
                            <a:srgbClr val="000000"/>
                          </a:solidFill>
                          <a:latin typeface="Calibri"/>
                        </a:rPr>
                        <a:t>P10</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a-DK" sz="1200" b="1" i="0" u="none" strike="noStrike" dirty="0">
                          <a:solidFill>
                            <a:srgbClr val="000000"/>
                          </a:solidFill>
                          <a:latin typeface="Calibri"/>
                        </a:rPr>
                        <a:t>10HV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097">
                <a:tc>
                  <a:txBody>
                    <a:bodyPr/>
                    <a:lstStyle/>
                    <a:p>
                      <a:pPr algn="ctr" fontAlgn="b"/>
                      <a:r>
                        <a:rPr lang="da-DK" sz="1200" b="1" i="0" u="none" strike="noStrike">
                          <a:solidFill>
                            <a:srgbClr val="000000"/>
                          </a:solidFill>
                          <a:latin typeface="Calibri"/>
                        </a:rPr>
                        <a:t>combo8</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dirty="0">
                          <a:solidFill>
                            <a:srgbClr val="000000"/>
                          </a:solidFill>
                          <a:latin typeface="Calibri"/>
                        </a:rPr>
                        <a:t>(CF+N90*CF)/(1+CF)</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NASA_Team</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b"/>
                      <a:r>
                        <a:rPr lang="da-DK" sz="1200" b="1" i="0" u="none" strike="noStrike">
                          <a:solidFill>
                            <a:srgbClr val="000000"/>
                          </a:solidFill>
                          <a:latin typeface="Calibri"/>
                        </a:rPr>
                        <a:t>37V+19HV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r>
              <a:tr h="179097">
                <a:tc>
                  <a:txBody>
                    <a:bodyPr/>
                    <a:lstStyle/>
                    <a:p>
                      <a:pPr algn="ctr" fontAlgn="b"/>
                      <a:r>
                        <a:rPr lang="da-DK" sz="1200" b="1" i="0" u="none" strike="noStrike">
                          <a:solidFill>
                            <a:srgbClr val="000000"/>
                          </a:solidFill>
                          <a:latin typeface="Calibri"/>
                        </a:rPr>
                        <a:t>Bristol</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b"/>
                      <a:r>
                        <a:rPr lang="da-DK" sz="1200" b="1" i="0" u="none" strike="noStrike">
                          <a:solidFill>
                            <a:srgbClr val="000000"/>
                          </a:solidFill>
                          <a:latin typeface="Calibri"/>
                        </a:rPr>
                        <a:t>37HV+19V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r>
              <a:tr h="179097">
                <a:tc>
                  <a:txBody>
                    <a:bodyPr/>
                    <a:lstStyle/>
                    <a:p>
                      <a:pPr algn="ctr" fontAlgn="b"/>
                      <a:r>
                        <a:rPr lang="da-DK" sz="1200" b="1" i="0" u="none" strike="noStrike">
                          <a:solidFill>
                            <a:srgbClr val="000000"/>
                          </a:solidFill>
                          <a:latin typeface="Calibri"/>
                        </a:rPr>
                        <a:t>combo5</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(CF+N90*CF**2)/(1+CF**2)</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osisaf</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37HV+19V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Bootstrap_f</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da-DK" sz="1200" b="1" i="0" u="none" strike="noStrike" dirty="0">
                          <a:solidFill>
                            <a:srgbClr val="000000"/>
                          </a:solidFill>
                          <a:latin typeface="Calibri"/>
                        </a:rPr>
                        <a:t>37V+19V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9097">
                <a:tc>
                  <a:txBody>
                    <a:bodyPr/>
                    <a:lstStyle/>
                    <a:p>
                      <a:pPr algn="ctr" fontAlgn="b"/>
                      <a:r>
                        <a:rPr lang="da-DK" sz="1200" b="1" i="0" u="none" strike="noStrike">
                          <a:solidFill>
                            <a:srgbClr val="000000"/>
                          </a:solidFill>
                          <a:latin typeface="Calibri"/>
                        </a:rPr>
                        <a:t>CalVal</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da-DK" sz="1200" b="1" i="0" u="none" strike="noStrike">
                          <a:solidFill>
                            <a:srgbClr val="000000"/>
                          </a:solidFill>
                          <a:latin typeface="Calibri"/>
                        </a:rPr>
                        <a:t>37V+19V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9097">
                <a:tc>
                  <a:txBody>
                    <a:bodyPr/>
                    <a:lstStyle/>
                    <a:p>
                      <a:pPr algn="ctr" fontAlgn="b"/>
                      <a:r>
                        <a:rPr lang="da-DK" sz="1200" b="1" i="0" u="none" strike="noStrike">
                          <a:solidFill>
                            <a:srgbClr val="000000"/>
                          </a:solidFill>
                          <a:latin typeface="Calibri"/>
                        </a:rPr>
                        <a:t>UMass_AES</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da-DK" sz="1200" b="1" i="0" u="none" strike="noStrike">
                          <a:solidFill>
                            <a:srgbClr val="000000"/>
                          </a:solidFill>
                          <a:latin typeface="Calibri"/>
                        </a:rPr>
                        <a:t>37V+19V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9097">
                <a:tc>
                  <a:txBody>
                    <a:bodyPr/>
                    <a:lstStyle/>
                    <a:p>
                      <a:pPr algn="ctr" fontAlgn="b"/>
                      <a:r>
                        <a:rPr lang="da-DK" sz="1200" b="1" i="0" u="none" strike="noStrike">
                          <a:solidFill>
                            <a:srgbClr val="000000"/>
                          </a:solidFill>
                          <a:latin typeface="Calibri"/>
                        </a:rPr>
                        <a:t>TUD</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90HV+37V+19V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NORSEX</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da-DK" sz="1200" b="1" i="0" u="none" strike="noStrike">
                          <a:solidFill>
                            <a:srgbClr val="000000"/>
                          </a:solidFill>
                          <a:latin typeface="Calibri"/>
                        </a:rPr>
                        <a:t>37V+19V</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9097">
                <a:tc>
                  <a:txBody>
                    <a:bodyPr/>
                    <a:lstStyle/>
                    <a:p>
                      <a:pPr algn="ctr" fontAlgn="b"/>
                      <a:r>
                        <a:rPr lang="da-DK" sz="1200" b="1" i="0" u="none" strike="noStrike">
                          <a:solidFill>
                            <a:srgbClr val="000000"/>
                          </a:solidFill>
                          <a:latin typeface="Calibri"/>
                        </a:rPr>
                        <a:t>combo1</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(CF+NT)/2</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combo6</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da-DK" sz="1200" b="1" i="0" u="none" strike="noStrike">
                          <a:solidFill>
                            <a:srgbClr val="000000"/>
                          </a:solidFill>
                          <a:latin typeface="Calibri"/>
                        </a:rPr>
                        <a:t>(CF+N90*CF**3)/(1+CF**3)</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179097">
                <a:tc>
                  <a:txBody>
                    <a:bodyPr/>
                    <a:lstStyle/>
                    <a:p>
                      <a:pPr algn="ctr" fontAlgn="b"/>
                      <a:r>
                        <a:rPr lang="da-DK" sz="1200" b="1" i="0" u="none" strike="noStrike">
                          <a:solidFill>
                            <a:srgbClr val="000000"/>
                          </a:solidFill>
                          <a:latin typeface="Calibri"/>
                        </a:rPr>
                        <a:t>One_channel</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a-DK" sz="1200" b="1" i="0" u="none" strike="noStrike" dirty="0">
                          <a:solidFill>
                            <a:srgbClr val="000000"/>
                          </a:solidFill>
                          <a:latin typeface="Calibri"/>
                        </a:rPr>
                        <a:t>6H</a:t>
                      </a:r>
                    </a:p>
                  </a:txBody>
                  <a:tcPr marL="8362" marR="8362" marT="8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79040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sz="quarter" idx="1"/>
          </p:nvPr>
        </p:nvPicPr>
        <p:blipFill>
          <a:blip r:embed="rId3"/>
          <a:srcRect/>
          <a:stretch>
            <a:fillRect/>
          </a:stretch>
        </p:blipFill>
        <p:spPr>
          <a:xfrm>
            <a:off x="879475" y="1509713"/>
            <a:ext cx="1909763" cy="2452687"/>
          </a:xfrm>
        </p:spPr>
      </p:pic>
      <p:pic>
        <p:nvPicPr>
          <p:cNvPr id="50179" name="Picture 3"/>
          <p:cNvPicPr>
            <a:picLocks noGrp="1" noChangeAspect="1" noChangeArrowheads="1"/>
          </p:cNvPicPr>
          <p:nvPr>
            <p:ph sz="quarter" idx="2"/>
          </p:nvPr>
        </p:nvPicPr>
        <p:blipFill>
          <a:blip r:embed="rId4"/>
          <a:srcRect/>
          <a:stretch>
            <a:fillRect/>
          </a:stretch>
        </p:blipFill>
        <p:spPr>
          <a:xfrm>
            <a:off x="2847975" y="1509713"/>
            <a:ext cx="1914525" cy="2452687"/>
          </a:xfrm>
        </p:spPr>
      </p:pic>
      <p:pic>
        <p:nvPicPr>
          <p:cNvPr id="50180" name="Picture 4"/>
          <p:cNvPicPr>
            <a:picLocks noGrp="1" noChangeAspect="1" noChangeArrowheads="1"/>
          </p:cNvPicPr>
          <p:nvPr>
            <p:ph sz="quarter" idx="3"/>
          </p:nvPr>
        </p:nvPicPr>
        <p:blipFill>
          <a:blip r:embed="rId5"/>
          <a:srcRect/>
          <a:stretch>
            <a:fillRect/>
          </a:stretch>
        </p:blipFill>
        <p:spPr>
          <a:xfrm>
            <a:off x="4818063" y="1509713"/>
            <a:ext cx="1909762" cy="2452687"/>
          </a:xfrm>
        </p:spPr>
      </p:pic>
      <p:pic>
        <p:nvPicPr>
          <p:cNvPr id="50181" name="Picture 5"/>
          <p:cNvPicPr>
            <a:picLocks noGrp="1" noChangeAspect="1" noChangeArrowheads="1"/>
          </p:cNvPicPr>
          <p:nvPr>
            <p:ph sz="quarter" idx="4"/>
          </p:nvPr>
        </p:nvPicPr>
        <p:blipFill>
          <a:blip r:embed="rId6"/>
          <a:srcRect/>
          <a:stretch>
            <a:fillRect/>
          </a:stretch>
        </p:blipFill>
        <p:spPr>
          <a:xfrm>
            <a:off x="6788150" y="1509713"/>
            <a:ext cx="1911350" cy="2452687"/>
          </a:xfrm>
        </p:spPr>
      </p:pic>
      <p:pic>
        <p:nvPicPr>
          <p:cNvPr id="50182" name="Picture 6"/>
          <p:cNvPicPr>
            <a:picLocks noChangeAspect="1" noChangeArrowheads="1"/>
          </p:cNvPicPr>
          <p:nvPr/>
        </p:nvPicPr>
        <p:blipFill>
          <a:blip r:embed="rId7"/>
          <a:srcRect/>
          <a:stretch>
            <a:fillRect/>
          </a:stretch>
        </p:blipFill>
        <p:spPr bwMode="auto">
          <a:xfrm>
            <a:off x="879475" y="4113213"/>
            <a:ext cx="1911350" cy="2454275"/>
          </a:xfrm>
          <a:prstGeom prst="rect">
            <a:avLst/>
          </a:prstGeom>
          <a:noFill/>
          <a:ln w="12700">
            <a:noFill/>
            <a:miter lim="800000"/>
            <a:headEnd/>
            <a:tailEnd/>
          </a:ln>
        </p:spPr>
      </p:pic>
      <p:pic>
        <p:nvPicPr>
          <p:cNvPr id="50183" name="Picture 7"/>
          <p:cNvPicPr>
            <a:picLocks noChangeAspect="1" noChangeArrowheads="1"/>
          </p:cNvPicPr>
          <p:nvPr/>
        </p:nvPicPr>
        <p:blipFill>
          <a:blip r:embed="rId8"/>
          <a:srcRect/>
          <a:stretch>
            <a:fillRect/>
          </a:stretch>
        </p:blipFill>
        <p:spPr bwMode="auto">
          <a:xfrm>
            <a:off x="4818063" y="4113213"/>
            <a:ext cx="1912937" cy="2454275"/>
          </a:xfrm>
          <a:prstGeom prst="rect">
            <a:avLst/>
          </a:prstGeom>
          <a:noFill/>
          <a:ln w="12700">
            <a:noFill/>
            <a:miter lim="800000"/>
            <a:headEnd/>
            <a:tailEnd/>
          </a:ln>
        </p:spPr>
      </p:pic>
      <p:pic>
        <p:nvPicPr>
          <p:cNvPr id="50184" name="Picture 8"/>
          <p:cNvPicPr>
            <a:picLocks noChangeAspect="1" noChangeArrowheads="1"/>
          </p:cNvPicPr>
          <p:nvPr/>
        </p:nvPicPr>
        <p:blipFill>
          <a:blip r:embed="rId9"/>
          <a:srcRect/>
          <a:stretch>
            <a:fillRect/>
          </a:stretch>
        </p:blipFill>
        <p:spPr bwMode="auto">
          <a:xfrm>
            <a:off x="6788150" y="4113213"/>
            <a:ext cx="1927225" cy="2454275"/>
          </a:xfrm>
          <a:prstGeom prst="rect">
            <a:avLst/>
          </a:prstGeom>
          <a:noFill/>
          <a:ln w="12700">
            <a:noFill/>
            <a:miter lim="800000"/>
            <a:headEnd/>
            <a:tailEnd/>
          </a:ln>
        </p:spPr>
      </p:pic>
      <p:pic>
        <p:nvPicPr>
          <p:cNvPr id="50185" name="Picture 9"/>
          <p:cNvPicPr>
            <a:picLocks noChangeAspect="1" noChangeArrowheads="1"/>
          </p:cNvPicPr>
          <p:nvPr/>
        </p:nvPicPr>
        <p:blipFill>
          <a:blip r:embed="rId10"/>
          <a:srcRect/>
          <a:stretch>
            <a:fillRect/>
          </a:stretch>
        </p:blipFill>
        <p:spPr bwMode="auto">
          <a:xfrm>
            <a:off x="2847975" y="4113213"/>
            <a:ext cx="1917700" cy="2454275"/>
          </a:xfrm>
          <a:prstGeom prst="rect">
            <a:avLst/>
          </a:prstGeom>
          <a:noFill/>
          <a:ln w="12700">
            <a:noFill/>
            <a:miter lim="800000"/>
            <a:headEnd/>
            <a:tailEnd/>
          </a:ln>
        </p:spPr>
      </p:pic>
      <p:pic>
        <p:nvPicPr>
          <p:cNvPr id="50187" name="Picture 11"/>
          <p:cNvPicPr>
            <a:picLocks noChangeAspect="1" noChangeArrowheads="1"/>
          </p:cNvPicPr>
          <p:nvPr/>
        </p:nvPicPr>
        <p:blipFill>
          <a:blip r:embed="rId11"/>
          <a:srcRect/>
          <a:stretch>
            <a:fillRect/>
          </a:stretch>
        </p:blipFill>
        <p:spPr bwMode="auto">
          <a:xfrm>
            <a:off x="7561263" y="1585913"/>
            <a:ext cx="1069975" cy="239712"/>
          </a:xfrm>
          <a:prstGeom prst="rect">
            <a:avLst/>
          </a:prstGeom>
          <a:noFill/>
          <a:ln w="12700">
            <a:noFill/>
            <a:miter lim="800000"/>
            <a:headEnd/>
            <a:tailEnd/>
          </a:ln>
        </p:spPr>
      </p:pic>
      <p:pic>
        <p:nvPicPr>
          <p:cNvPr id="50188" name="Picture 12"/>
          <p:cNvPicPr>
            <a:picLocks noChangeAspect="1" noChangeArrowheads="1"/>
          </p:cNvPicPr>
          <p:nvPr/>
        </p:nvPicPr>
        <p:blipFill>
          <a:blip r:embed="rId12"/>
          <a:srcRect/>
          <a:stretch>
            <a:fillRect/>
          </a:stretch>
        </p:blipFill>
        <p:spPr bwMode="auto">
          <a:xfrm>
            <a:off x="7491413" y="4191000"/>
            <a:ext cx="1184275" cy="277813"/>
          </a:xfrm>
          <a:prstGeom prst="rect">
            <a:avLst/>
          </a:prstGeom>
          <a:noFill/>
          <a:ln w="12700">
            <a:noFill/>
            <a:miter lim="800000"/>
            <a:headEnd/>
            <a:tailEnd/>
          </a:ln>
        </p:spPr>
      </p:pic>
      <p:pic>
        <p:nvPicPr>
          <p:cNvPr id="50189" name="Picture 13"/>
          <p:cNvPicPr>
            <a:picLocks noChangeAspect="1" noChangeArrowheads="1"/>
          </p:cNvPicPr>
          <p:nvPr/>
        </p:nvPicPr>
        <p:blipFill>
          <a:blip r:embed="rId12"/>
          <a:srcRect/>
          <a:stretch>
            <a:fillRect/>
          </a:stretch>
        </p:blipFill>
        <p:spPr bwMode="auto">
          <a:xfrm>
            <a:off x="5521325" y="1585913"/>
            <a:ext cx="1125538" cy="263525"/>
          </a:xfrm>
          <a:prstGeom prst="rect">
            <a:avLst/>
          </a:prstGeom>
          <a:noFill/>
          <a:ln w="12700">
            <a:noFill/>
            <a:miter lim="800000"/>
            <a:headEnd/>
            <a:tailEnd/>
          </a:ln>
        </p:spPr>
      </p:pic>
      <p:pic>
        <p:nvPicPr>
          <p:cNvPr id="50190" name="Picture 14"/>
          <p:cNvPicPr>
            <a:picLocks noChangeAspect="1" noChangeArrowheads="1"/>
          </p:cNvPicPr>
          <p:nvPr/>
        </p:nvPicPr>
        <p:blipFill>
          <a:blip r:embed="rId13"/>
          <a:srcRect/>
          <a:stretch>
            <a:fillRect/>
          </a:stretch>
        </p:blipFill>
        <p:spPr bwMode="auto">
          <a:xfrm>
            <a:off x="5521325" y="4191000"/>
            <a:ext cx="1176338" cy="263525"/>
          </a:xfrm>
          <a:prstGeom prst="rect">
            <a:avLst/>
          </a:prstGeom>
          <a:noFill/>
          <a:ln w="12700">
            <a:noFill/>
            <a:miter lim="800000"/>
            <a:headEnd/>
            <a:tailEnd/>
          </a:ln>
        </p:spPr>
      </p:pic>
      <p:pic>
        <p:nvPicPr>
          <p:cNvPr id="50191" name="Picture 15"/>
          <p:cNvPicPr>
            <a:picLocks noChangeAspect="1" noChangeArrowheads="1"/>
          </p:cNvPicPr>
          <p:nvPr/>
        </p:nvPicPr>
        <p:blipFill>
          <a:blip r:embed="rId14"/>
          <a:srcRect/>
          <a:stretch>
            <a:fillRect/>
          </a:stretch>
        </p:blipFill>
        <p:spPr bwMode="auto">
          <a:xfrm>
            <a:off x="3552825" y="4191000"/>
            <a:ext cx="1154113" cy="268288"/>
          </a:xfrm>
          <a:prstGeom prst="rect">
            <a:avLst/>
          </a:prstGeom>
          <a:noFill/>
          <a:ln w="12700">
            <a:noFill/>
            <a:miter lim="800000"/>
            <a:headEnd/>
            <a:tailEnd/>
          </a:ln>
        </p:spPr>
      </p:pic>
      <p:pic>
        <p:nvPicPr>
          <p:cNvPr id="50192" name="Picture 16"/>
          <p:cNvPicPr>
            <a:picLocks noChangeAspect="1" noChangeArrowheads="1"/>
          </p:cNvPicPr>
          <p:nvPr/>
        </p:nvPicPr>
        <p:blipFill>
          <a:blip r:embed="rId15"/>
          <a:srcRect/>
          <a:stretch>
            <a:fillRect/>
          </a:stretch>
        </p:blipFill>
        <p:spPr bwMode="auto">
          <a:xfrm>
            <a:off x="1582738" y="4191000"/>
            <a:ext cx="1163637" cy="261938"/>
          </a:xfrm>
          <a:prstGeom prst="rect">
            <a:avLst/>
          </a:prstGeom>
          <a:noFill/>
          <a:ln w="12700">
            <a:noFill/>
            <a:miter lim="800000"/>
            <a:headEnd/>
            <a:tailEnd/>
          </a:ln>
        </p:spPr>
      </p:pic>
      <p:pic>
        <p:nvPicPr>
          <p:cNvPr id="50193" name="Picture 17"/>
          <p:cNvPicPr>
            <a:picLocks noChangeAspect="1" noChangeArrowheads="1"/>
          </p:cNvPicPr>
          <p:nvPr/>
        </p:nvPicPr>
        <p:blipFill>
          <a:blip r:embed="rId16"/>
          <a:srcRect/>
          <a:stretch>
            <a:fillRect/>
          </a:stretch>
        </p:blipFill>
        <p:spPr bwMode="auto">
          <a:xfrm>
            <a:off x="3481388" y="1585913"/>
            <a:ext cx="1192212" cy="280987"/>
          </a:xfrm>
          <a:prstGeom prst="rect">
            <a:avLst/>
          </a:prstGeom>
          <a:noFill/>
          <a:ln w="12700">
            <a:noFill/>
            <a:miter lim="800000"/>
            <a:headEnd/>
            <a:tailEnd/>
          </a:ln>
        </p:spPr>
      </p:pic>
      <p:pic>
        <p:nvPicPr>
          <p:cNvPr id="50194" name="Picture 18"/>
          <p:cNvPicPr>
            <a:picLocks noChangeAspect="1" noChangeArrowheads="1"/>
          </p:cNvPicPr>
          <p:nvPr/>
        </p:nvPicPr>
        <p:blipFill>
          <a:blip r:embed="rId16"/>
          <a:srcRect/>
          <a:stretch>
            <a:fillRect/>
          </a:stretch>
        </p:blipFill>
        <p:spPr bwMode="auto">
          <a:xfrm>
            <a:off x="1512888" y="1585913"/>
            <a:ext cx="1190625" cy="280987"/>
          </a:xfrm>
          <a:prstGeom prst="rect">
            <a:avLst/>
          </a:prstGeom>
          <a:noFill/>
          <a:ln w="12700">
            <a:noFill/>
            <a:miter lim="800000"/>
            <a:headEnd/>
            <a:tailEnd/>
          </a:ln>
        </p:spPr>
      </p:pic>
      <p:sp>
        <p:nvSpPr>
          <p:cNvPr id="50195" name="Text Box 19"/>
          <p:cNvSpPr txBox="1">
            <a:spLocks noChangeArrowheads="1"/>
          </p:cNvSpPr>
          <p:nvPr/>
        </p:nvSpPr>
        <p:spPr bwMode="auto">
          <a:xfrm>
            <a:off x="1160463" y="3578225"/>
            <a:ext cx="1663700"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Ice concentration</a:t>
            </a:r>
          </a:p>
        </p:txBody>
      </p:sp>
      <p:sp>
        <p:nvSpPr>
          <p:cNvPr id="50196" name="Text Box 20"/>
          <p:cNvSpPr txBox="1">
            <a:spLocks noChangeArrowheads="1"/>
          </p:cNvSpPr>
          <p:nvPr/>
        </p:nvSpPr>
        <p:spPr bwMode="auto">
          <a:xfrm>
            <a:off x="3411538" y="3578225"/>
            <a:ext cx="1160462"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MY-fraction</a:t>
            </a:r>
          </a:p>
        </p:txBody>
      </p:sp>
      <p:sp>
        <p:nvSpPr>
          <p:cNvPr id="50197" name="Text Box 21"/>
          <p:cNvSpPr txBox="1">
            <a:spLocks noChangeArrowheads="1"/>
          </p:cNvSpPr>
          <p:nvPr/>
        </p:nvSpPr>
        <p:spPr bwMode="auto">
          <a:xfrm>
            <a:off x="5310188" y="3578225"/>
            <a:ext cx="1517650"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Ice temperature</a:t>
            </a:r>
          </a:p>
        </p:txBody>
      </p:sp>
      <p:sp>
        <p:nvSpPr>
          <p:cNvPr id="50198" name="Text Box 22"/>
          <p:cNvSpPr txBox="1">
            <a:spLocks noChangeArrowheads="1"/>
          </p:cNvSpPr>
          <p:nvPr/>
        </p:nvSpPr>
        <p:spPr bwMode="auto">
          <a:xfrm>
            <a:off x="7772400" y="3578225"/>
            <a:ext cx="806450"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”Error”</a:t>
            </a:r>
          </a:p>
        </p:txBody>
      </p:sp>
      <p:sp>
        <p:nvSpPr>
          <p:cNvPr id="50199" name="Text Box 23"/>
          <p:cNvSpPr txBox="1">
            <a:spLocks noChangeArrowheads="1"/>
          </p:cNvSpPr>
          <p:nvPr/>
        </p:nvSpPr>
        <p:spPr bwMode="auto">
          <a:xfrm>
            <a:off x="7983538" y="6413500"/>
            <a:ext cx="534987"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SST</a:t>
            </a:r>
          </a:p>
        </p:txBody>
      </p:sp>
      <p:sp>
        <p:nvSpPr>
          <p:cNvPr id="50200" name="Text Box 24"/>
          <p:cNvSpPr txBox="1">
            <a:spLocks noChangeArrowheads="1"/>
          </p:cNvSpPr>
          <p:nvPr/>
        </p:nvSpPr>
        <p:spPr bwMode="auto">
          <a:xfrm>
            <a:off x="1301750" y="6413500"/>
            <a:ext cx="1333500"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Water Vapour</a:t>
            </a:r>
          </a:p>
        </p:txBody>
      </p:sp>
      <p:sp>
        <p:nvSpPr>
          <p:cNvPr id="50201" name="Text Box 25"/>
          <p:cNvSpPr txBox="1">
            <a:spLocks noChangeArrowheads="1"/>
          </p:cNvSpPr>
          <p:nvPr/>
        </p:nvSpPr>
        <p:spPr bwMode="auto">
          <a:xfrm>
            <a:off x="3059113" y="6413500"/>
            <a:ext cx="1735137"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Cloud liquid water</a:t>
            </a:r>
          </a:p>
        </p:txBody>
      </p:sp>
      <p:sp>
        <p:nvSpPr>
          <p:cNvPr id="50202" name="Text Box 26"/>
          <p:cNvSpPr txBox="1">
            <a:spLocks noChangeArrowheads="1"/>
          </p:cNvSpPr>
          <p:nvPr/>
        </p:nvSpPr>
        <p:spPr bwMode="auto">
          <a:xfrm>
            <a:off x="5310188" y="6413500"/>
            <a:ext cx="1206500" cy="301625"/>
          </a:xfrm>
          <a:prstGeom prst="rect">
            <a:avLst/>
          </a:prstGeom>
          <a:solidFill>
            <a:schemeClr val="bg1"/>
          </a:solidFill>
          <a:ln w="12700">
            <a:noFill/>
            <a:miter lim="800000"/>
            <a:headEnd/>
            <a:tailEnd/>
          </a:ln>
        </p:spPr>
        <p:txBody>
          <a:bodyPr wrap="none">
            <a:prstTxWarp prst="textNoShape">
              <a:avLst/>
            </a:prstTxWarp>
            <a:spAutoFit/>
          </a:bodyPr>
          <a:lstStyle/>
          <a:p>
            <a:pPr defTabSz="762000"/>
            <a:r>
              <a:rPr lang="da-DK" sz="1400" b="1">
                <a:solidFill>
                  <a:srgbClr val="FF0000"/>
                </a:solidFill>
              </a:rPr>
              <a:t>Wind Speed</a:t>
            </a:r>
          </a:p>
        </p:txBody>
      </p:sp>
      <p:sp>
        <p:nvSpPr>
          <p:cNvPr id="4" name="Rectangle 3"/>
          <p:cNvSpPr/>
          <p:nvPr/>
        </p:nvSpPr>
        <p:spPr>
          <a:xfrm>
            <a:off x="3649615" y="332656"/>
            <a:ext cx="4400564" cy="523220"/>
          </a:xfrm>
          <a:prstGeom prst="rect">
            <a:avLst/>
          </a:prstGeom>
        </p:spPr>
        <p:txBody>
          <a:bodyPr wrap="none">
            <a:spAutoFit/>
          </a:bodyPr>
          <a:lstStyle/>
          <a:p>
            <a:r>
              <a:rPr lang="en-US" sz="2800" b="1" i="1" dirty="0">
                <a:solidFill>
                  <a:schemeClr val="accent2"/>
                </a:solidFill>
              </a:rPr>
              <a:t>AMSR - February 4, 2006</a:t>
            </a:r>
          </a:p>
        </p:txBody>
      </p:sp>
    </p:spTree>
    <p:extLst>
      <p:ext uri="{BB962C8B-B14F-4D97-AF65-F5344CB8AC3E}">
        <p14:creationId xmlns:p14="http://schemas.microsoft.com/office/powerpoint/2010/main" val="68441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a-DK" sz="2800" smtClean="0">
                <a:ea typeface="ＭＳ Ｐゴシック" pitchFamily="-112" charset="-128"/>
                <a:cs typeface="ＭＳ Ｐゴシック" pitchFamily="-112" charset="-128"/>
              </a:rPr>
              <a:t>Algorithm comparison, SIC=15%, AMSR, no WF</a:t>
            </a:r>
          </a:p>
        </p:txBody>
      </p:sp>
      <p:sp>
        <p:nvSpPr>
          <p:cNvPr id="33795" name="Pladsholder til indhold 3"/>
          <p:cNvSpPr>
            <a:spLocks noGrp="1"/>
          </p:cNvSpPr>
          <p:nvPr>
            <p:ph idx="1"/>
          </p:nvPr>
        </p:nvSpPr>
        <p:spPr/>
        <p:txBody>
          <a:bodyPr/>
          <a:lstStyle/>
          <a:p>
            <a:endParaRPr lang="da-DK">
              <a:ea typeface="ＭＳ Ｐゴシック" pitchFamily="-112" charset="-128"/>
              <a:cs typeface="ＭＳ Ｐゴシック" pitchFamily="-112" charset="-128"/>
            </a:endParaRPr>
          </a:p>
        </p:txBody>
      </p:sp>
      <p:graphicFrame>
        <p:nvGraphicFramePr>
          <p:cNvPr id="7" name="Diagram 6"/>
          <p:cNvGraphicFramePr>
            <a:graphicFrameLocks noGrp="1"/>
          </p:cNvGraphicFramePr>
          <p:nvPr/>
        </p:nvGraphicFramePr>
        <p:xfrm>
          <a:off x="381000" y="1600200"/>
          <a:ext cx="8566150"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33797" name="Billede 5"/>
          <p:cNvPicPr>
            <a:picLocks noChangeAspect="1"/>
          </p:cNvPicPr>
          <p:nvPr/>
        </p:nvPicPr>
        <p:blipFill>
          <a:blip r:embed="rId3"/>
          <a:srcRect/>
          <a:stretch>
            <a:fillRect/>
          </a:stretch>
        </p:blipFill>
        <p:spPr bwMode="auto">
          <a:xfrm>
            <a:off x="4648200" y="1600200"/>
            <a:ext cx="4267200" cy="2438400"/>
          </a:xfrm>
          <a:prstGeom prst="rect">
            <a:avLst/>
          </a:prstGeom>
          <a:noFill/>
          <a:ln w="9525">
            <a:noFill/>
            <a:miter lim="800000"/>
            <a:headEnd/>
            <a:tailEnd/>
          </a:ln>
        </p:spPr>
      </p:pic>
      <p:sp>
        <p:nvSpPr>
          <p:cNvPr id="6" name="Tekstboks 5"/>
          <p:cNvSpPr txBox="1"/>
          <p:nvPr/>
        </p:nvSpPr>
        <p:spPr>
          <a:xfrm>
            <a:off x="2438400" y="1828800"/>
            <a:ext cx="2121269" cy="1242802"/>
          </a:xfrm>
          <a:prstGeom prst="rect">
            <a:avLst/>
          </a:prstGeom>
          <a:noFill/>
        </p:spPr>
        <p:txBody>
          <a:bodyPr wrap="none" rtlCol="0">
            <a:spAutoFit/>
          </a:bodyPr>
          <a:lstStyle/>
          <a:p>
            <a:r>
              <a:rPr lang="da-DK" b="1" dirty="0" smtClean="0">
                <a:solidFill>
                  <a:schemeClr val="tx1"/>
                </a:solidFill>
              </a:rPr>
              <a:t>Major </a:t>
            </a:r>
            <a:r>
              <a:rPr lang="da-DK" b="1" dirty="0" err="1" smtClean="0">
                <a:solidFill>
                  <a:schemeClr val="tx1"/>
                </a:solidFill>
              </a:rPr>
              <a:t>noise</a:t>
            </a:r>
            <a:r>
              <a:rPr lang="da-DK" b="1" dirty="0" smtClean="0">
                <a:solidFill>
                  <a:schemeClr val="tx1"/>
                </a:solidFill>
              </a:rPr>
              <a:t> from:</a:t>
            </a:r>
          </a:p>
          <a:p>
            <a:r>
              <a:rPr lang="da-DK" b="1" dirty="0" smtClean="0">
                <a:solidFill>
                  <a:schemeClr val="tx1"/>
                </a:solidFill>
              </a:rPr>
              <a:t>CLW</a:t>
            </a:r>
          </a:p>
          <a:p>
            <a:r>
              <a:rPr lang="da-DK" b="1" dirty="0" smtClean="0">
                <a:solidFill>
                  <a:schemeClr val="tx1"/>
                </a:solidFill>
              </a:rPr>
              <a:t>WV</a:t>
            </a:r>
          </a:p>
          <a:p>
            <a:r>
              <a:rPr lang="da-DK" b="1" dirty="0" smtClean="0">
                <a:solidFill>
                  <a:schemeClr val="tx1"/>
                </a:solidFill>
              </a:rPr>
              <a:t>WS</a:t>
            </a:r>
          </a:p>
        </p:txBody>
      </p:sp>
    </p:spTree>
    <p:extLst>
      <p:ext uri="{BB962C8B-B14F-4D97-AF65-F5344CB8AC3E}">
        <p14:creationId xmlns:p14="http://schemas.microsoft.com/office/powerpoint/2010/main" val="1935167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a-DK" smtClean="0">
                <a:ea typeface="ＭＳ Ｐゴシック" pitchFamily="-112" charset="-128"/>
                <a:cs typeface="ＭＳ Ｐゴシック" pitchFamily="-112" charset="-128"/>
              </a:rPr>
              <a:t>Algorithm comparison, SIC=85%</a:t>
            </a:r>
          </a:p>
        </p:txBody>
      </p:sp>
      <p:sp>
        <p:nvSpPr>
          <p:cNvPr id="34819" name="Pladsholder til indhold 4"/>
          <p:cNvSpPr>
            <a:spLocks noGrp="1"/>
          </p:cNvSpPr>
          <p:nvPr>
            <p:ph idx="1"/>
          </p:nvPr>
        </p:nvSpPr>
        <p:spPr/>
        <p:txBody>
          <a:bodyPr/>
          <a:lstStyle/>
          <a:p>
            <a:endParaRPr lang="da-DK">
              <a:ea typeface="ＭＳ Ｐゴシック" pitchFamily="-112" charset="-128"/>
              <a:cs typeface="ＭＳ Ｐゴシック" pitchFamily="-112" charset="-128"/>
            </a:endParaRPr>
          </a:p>
        </p:txBody>
      </p:sp>
      <p:graphicFrame>
        <p:nvGraphicFramePr>
          <p:cNvPr id="5" name="Diagram 4"/>
          <p:cNvGraphicFramePr>
            <a:graphicFrameLocks noGrp="1"/>
          </p:cNvGraphicFramePr>
          <p:nvPr/>
        </p:nvGraphicFramePr>
        <p:xfrm>
          <a:off x="381000" y="1600200"/>
          <a:ext cx="8534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4821" name="Tekstboks 5"/>
          <p:cNvSpPr txBox="1">
            <a:spLocks noChangeArrowheads="1"/>
          </p:cNvSpPr>
          <p:nvPr/>
        </p:nvSpPr>
        <p:spPr bwMode="auto">
          <a:xfrm>
            <a:off x="3200400" y="2974975"/>
            <a:ext cx="5570538" cy="377825"/>
          </a:xfrm>
          <a:prstGeom prst="rect">
            <a:avLst/>
          </a:prstGeom>
          <a:noFill/>
          <a:ln w="9525">
            <a:noFill/>
            <a:miter lim="800000"/>
            <a:headEnd/>
            <a:tailEnd/>
          </a:ln>
        </p:spPr>
        <p:txBody>
          <a:bodyPr wrap="none">
            <a:prstTxWarp prst="textNoShape">
              <a:avLst/>
            </a:prstTxWarp>
            <a:spAutoFit/>
          </a:bodyPr>
          <a:lstStyle/>
          <a:p>
            <a:r>
              <a:rPr lang="da-DK">
                <a:solidFill>
                  <a:srgbClr val="000000"/>
                </a:solidFill>
              </a:rPr>
              <a:t>Variability in snow properties is the major uncertainty</a:t>
            </a:r>
          </a:p>
        </p:txBody>
      </p:sp>
    </p:spTree>
    <p:extLst>
      <p:ext uri="{BB962C8B-B14F-4D97-AF65-F5344CB8AC3E}">
        <p14:creationId xmlns:p14="http://schemas.microsoft.com/office/powerpoint/2010/main" val="476053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6" descr="http://esamultimedia.esa.int/images/imageoftheweek/sunny_europeMER_FR_20110322_47364.jpg"/>
          <p:cNvPicPr>
            <a:picLocks noChangeAspect="1" noChangeArrowheads="1"/>
          </p:cNvPicPr>
          <p:nvPr/>
        </p:nvPicPr>
        <p:blipFill>
          <a:blip r:embed="rId2" cstate="print"/>
          <a:srcRect t="42616"/>
          <a:stretch>
            <a:fillRect/>
          </a:stretch>
        </p:blipFill>
        <p:spPr bwMode="auto">
          <a:xfrm>
            <a:off x="-1" y="0"/>
            <a:ext cx="9144000" cy="6858000"/>
          </a:xfrm>
          <a:prstGeom prst="rect">
            <a:avLst/>
          </a:prstGeom>
          <a:noFill/>
          <a:ln w="9525">
            <a:noFill/>
            <a:miter lim="800000"/>
            <a:headEnd/>
            <a:tailEnd/>
          </a:ln>
        </p:spPr>
      </p:pic>
      <p:sp>
        <p:nvSpPr>
          <p:cNvPr id="4" name="Titel 3"/>
          <p:cNvSpPr>
            <a:spLocks noGrp="1"/>
          </p:cNvSpPr>
          <p:nvPr>
            <p:ph type="title"/>
          </p:nvPr>
        </p:nvSpPr>
        <p:spPr>
          <a:xfrm>
            <a:off x="354011" y="476672"/>
            <a:ext cx="8435975" cy="981075"/>
          </a:xfrm>
        </p:spPr>
        <p:txBody>
          <a:bodyPr rtlCol="0">
            <a:noAutofit/>
          </a:bodyPr>
          <a:lstStyle/>
          <a:p>
            <a:pPr algn="ctr" defTabSz="357188" fontAlgn="auto">
              <a:spcAft>
                <a:spcPts val="0"/>
              </a:spcAft>
              <a:tabLst>
                <a:tab pos="179388" algn="l"/>
              </a:tabLst>
              <a:defRPr/>
            </a:pPr>
            <a:r>
              <a:rPr lang="en-GB" sz="6000" dirty="0" err="1" smtClean="0">
                <a:solidFill>
                  <a:schemeClr val="bg1"/>
                </a:solidFill>
              </a:rPr>
              <a:t>SnowPEX</a:t>
            </a:r>
            <a:r>
              <a:rPr lang="en-GB" sz="2400" dirty="0" smtClean="0">
                <a:solidFill>
                  <a:schemeClr val="bg1"/>
                </a:solidFill>
              </a:rPr>
              <a:t> </a:t>
            </a:r>
            <a:br>
              <a:rPr lang="en-GB" sz="2400" dirty="0" smtClean="0">
                <a:solidFill>
                  <a:schemeClr val="bg1"/>
                </a:solidFill>
              </a:rPr>
            </a:br>
            <a:r>
              <a:rPr lang="en-GB" sz="2800" b="1" cap="all" dirty="0" smtClean="0">
                <a:solidFill>
                  <a:schemeClr val="bg1"/>
                </a:solidFill>
                <a:effectLst/>
              </a:rPr>
              <a:t>Satellite </a:t>
            </a:r>
            <a:r>
              <a:rPr lang="en-GB" sz="2800" b="1" cap="all" dirty="0">
                <a:solidFill>
                  <a:schemeClr val="bg1"/>
                </a:solidFill>
                <a:effectLst/>
              </a:rPr>
              <a:t>Snow Products </a:t>
            </a:r>
            <a:r>
              <a:rPr lang="en-GB" sz="2400" b="1" cap="all" dirty="0" err="1">
                <a:solidFill>
                  <a:schemeClr val="bg1"/>
                </a:solidFill>
                <a:effectLst/>
              </a:rPr>
              <a:t>Intercomparison</a:t>
            </a:r>
            <a:r>
              <a:rPr lang="en-GB" sz="2800" b="1" cap="all" dirty="0">
                <a:solidFill>
                  <a:schemeClr val="bg1"/>
                </a:solidFill>
                <a:effectLst/>
              </a:rPr>
              <a:t> and Evaluation </a:t>
            </a:r>
            <a:r>
              <a:rPr lang="en-GB" sz="2800" b="1" cap="all" dirty="0" smtClean="0">
                <a:solidFill>
                  <a:schemeClr val="bg1"/>
                </a:solidFill>
                <a:effectLst/>
              </a:rPr>
              <a:t>exercise</a:t>
            </a:r>
            <a:endParaRPr lang="en-US" sz="2400" dirty="0">
              <a:solidFill>
                <a:schemeClr val="bg1"/>
              </a:solidFill>
            </a:endParaRPr>
          </a:p>
        </p:txBody>
      </p:sp>
      <p:sp>
        <p:nvSpPr>
          <p:cNvPr id="11270" name="Textfeld 7"/>
          <p:cNvSpPr txBox="1">
            <a:spLocks noChangeArrowheads="1"/>
          </p:cNvSpPr>
          <p:nvPr/>
        </p:nvSpPr>
        <p:spPr bwMode="auto">
          <a:xfrm>
            <a:off x="7693025" y="0"/>
            <a:ext cx="1450975" cy="200025"/>
          </a:xfrm>
          <a:prstGeom prst="rect">
            <a:avLst/>
          </a:prstGeom>
          <a:noFill/>
          <a:ln w="9525">
            <a:noFill/>
            <a:miter lim="800000"/>
            <a:headEnd/>
            <a:tailEnd/>
          </a:ln>
        </p:spPr>
        <p:txBody>
          <a:bodyPr wrap="none">
            <a:spAutoFit/>
          </a:bodyPr>
          <a:lstStyle/>
          <a:p>
            <a:r>
              <a:rPr lang="de-AT" sz="700">
                <a:solidFill>
                  <a:schemeClr val="bg1"/>
                </a:solidFill>
              </a:rPr>
              <a:t>ENVISAT MERIS 22 März 2011</a:t>
            </a:r>
            <a:endParaRPr lang="en-US" sz="700">
              <a:solidFill>
                <a:schemeClr val="bg1"/>
              </a:solidFill>
            </a:endParaRPr>
          </a:p>
        </p:txBody>
      </p:sp>
      <p:pic>
        <p:nvPicPr>
          <p:cNvPr id="11" name="Bild 1"/>
          <p:cNvPicPr/>
          <p:nvPr/>
        </p:nvPicPr>
        <p:blipFill>
          <a:blip r:embed="rId3" cstate="print"/>
          <a:srcRect/>
          <a:stretch>
            <a:fillRect/>
          </a:stretch>
        </p:blipFill>
        <p:spPr bwMode="auto">
          <a:xfrm>
            <a:off x="397977" y="5859645"/>
            <a:ext cx="8351837" cy="822802"/>
          </a:xfrm>
          <a:prstGeom prst="rect">
            <a:avLst/>
          </a:prstGeom>
          <a:noFill/>
          <a:ln w="9525">
            <a:noFill/>
            <a:miter lim="800000"/>
            <a:headEnd/>
            <a:tailEnd/>
          </a:ln>
        </p:spPr>
      </p:pic>
      <p:sp>
        <p:nvSpPr>
          <p:cNvPr id="2" name="Rechteck 1"/>
          <p:cNvSpPr/>
          <p:nvPr/>
        </p:nvSpPr>
        <p:spPr>
          <a:xfrm>
            <a:off x="438149" y="2715485"/>
            <a:ext cx="8351837"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Aft>
                <a:spcPts val="0"/>
              </a:spcAft>
            </a:pPr>
            <a:r>
              <a:rPr lang="en-GB" b="1" dirty="0">
                <a:latin typeface="Arial" panose="020B0604020202020204" pitchFamily="34" charset="0"/>
                <a:ea typeface="Times New Roman" panose="02020603050405020304" pitchFamily="18" charset="0"/>
              </a:rPr>
              <a:t>A contribution to WMO Global </a:t>
            </a:r>
            <a:r>
              <a:rPr lang="en-GB" b="1" dirty="0" err="1">
                <a:latin typeface="Arial" panose="020B0604020202020204" pitchFamily="34" charset="0"/>
                <a:ea typeface="Times New Roman" panose="02020603050405020304" pitchFamily="18" charset="0"/>
              </a:rPr>
              <a:t>Cryosphere</a:t>
            </a:r>
            <a:r>
              <a:rPr lang="en-GB" b="1" dirty="0">
                <a:latin typeface="Arial" panose="020B0604020202020204" pitchFamily="34" charset="0"/>
                <a:ea typeface="Times New Roman" panose="02020603050405020304" pitchFamily="18" charset="0"/>
              </a:rPr>
              <a:t> Watch and WCRP </a:t>
            </a:r>
            <a:r>
              <a:rPr lang="en-GB" b="1" dirty="0" err="1">
                <a:latin typeface="Arial" panose="020B0604020202020204" pitchFamily="34" charset="0"/>
                <a:ea typeface="Times New Roman" panose="02020603050405020304" pitchFamily="18" charset="0"/>
              </a:rPr>
              <a:t>CLiC</a:t>
            </a:r>
            <a:endParaRPr lang="en-GB" dirty="0">
              <a:effectLst/>
              <a:latin typeface="Times New Roman" panose="02020603050405020304" pitchFamily="18" charset="0"/>
              <a:ea typeface="Times New Roman" panose="02020603050405020304" pitchFamily="18" charset="0"/>
            </a:endParaRPr>
          </a:p>
        </p:txBody>
      </p:sp>
      <p:sp>
        <p:nvSpPr>
          <p:cNvPr id="3" name="Textfeld 2"/>
          <p:cNvSpPr txBox="1"/>
          <p:nvPr/>
        </p:nvSpPr>
        <p:spPr>
          <a:xfrm>
            <a:off x="468312" y="3553502"/>
            <a:ext cx="8321674" cy="94706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de-AT" dirty="0" err="1" smtClean="0"/>
              <a:t>Proposal</a:t>
            </a:r>
            <a:r>
              <a:rPr lang="de-AT" dirty="0" smtClean="0"/>
              <a:t> </a:t>
            </a:r>
            <a:r>
              <a:rPr lang="de-AT" dirty="0" err="1" smtClean="0"/>
              <a:t>submitted</a:t>
            </a:r>
            <a:r>
              <a:rPr lang="de-AT" dirty="0" smtClean="0"/>
              <a:t> </a:t>
            </a:r>
            <a:r>
              <a:rPr lang="de-AT" dirty="0" err="1" smtClean="0"/>
              <a:t>to</a:t>
            </a:r>
            <a:r>
              <a:rPr lang="de-AT" dirty="0" smtClean="0"/>
              <a:t> ESA </a:t>
            </a:r>
          </a:p>
          <a:p>
            <a:pPr algn="ctr"/>
            <a:r>
              <a:rPr lang="de-AT" dirty="0" err="1" smtClean="0"/>
              <a:t>Attn</a:t>
            </a:r>
            <a:r>
              <a:rPr lang="de-AT" dirty="0" smtClean="0"/>
              <a:t>. B. Bojkov / </a:t>
            </a:r>
            <a:r>
              <a:rPr lang="en-GB" dirty="0"/>
              <a:t>Sensor Performance, Products and </a:t>
            </a:r>
            <a:r>
              <a:rPr lang="en-GB" dirty="0" smtClean="0"/>
              <a:t>Algorithms</a:t>
            </a:r>
            <a:endParaRPr lang="de-AT" dirty="0" smtClean="0"/>
          </a:p>
          <a:p>
            <a:pPr algn="ctr"/>
            <a:r>
              <a:rPr lang="de-AT" dirty="0" err="1" smtClean="0"/>
              <a:t>under</a:t>
            </a:r>
            <a:r>
              <a:rPr lang="de-AT" dirty="0" smtClean="0"/>
              <a:t> </a:t>
            </a:r>
            <a:r>
              <a:rPr lang="de-AT" dirty="0" err="1" smtClean="0"/>
              <a:t>the</a:t>
            </a:r>
            <a:r>
              <a:rPr lang="de-AT" dirty="0" smtClean="0"/>
              <a:t> Lead </a:t>
            </a:r>
            <a:r>
              <a:rPr lang="de-AT" dirty="0" err="1" smtClean="0"/>
              <a:t>of</a:t>
            </a:r>
            <a:r>
              <a:rPr lang="de-AT" dirty="0" smtClean="0"/>
              <a:t> Thomas Nagler, ENVEO </a:t>
            </a:r>
            <a:endParaRPr lang="en-GB" dirty="0"/>
          </a:p>
        </p:txBody>
      </p:sp>
      <p:sp>
        <p:nvSpPr>
          <p:cNvPr id="5" name="Textfeld 4"/>
          <p:cNvSpPr txBox="1"/>
          <p:nvPr/>
        </p:nvSpPr>
        <p:spPr>
          <a:xfrm>
            <a:off x="396081" y="5490313"/>
            <a:ext cx="8351837" cy="369332"/>
          </a:xfrm>
          <a:prstGeom prst="rect">
            <a:avLst/>
          </a:prstGeom>
          <a:solidFill>
            <a:schemeClr val="bg1"/>
          </a:solidFill>
        </p:spPr>
        <p:txBody>
          <a:bodyPr wrap="square" rtlCol="0">
            <a:spAutoFit/>
          </a:bodyPr>
          <a:lstStyle/>
          <a:p>
            <a:pPr algn="ctr"/>
            <a:r>
              <a:rPr lang="de-AT" u="sng" dirty="0" err="1" smtClean="0"/>
              <a:t>Consortium</a:t>
            </a:r>
            <a:r>
              <a:rPr lang="de-AT" u="sng" dirty="0" smtClean="0"/>
              <a:t>:</a:t>
            </a:r>
            <a:endParaRPr lang="en-GB" u="sng" dirty="0"/>
          </a:p>
        </p:txBody>
      </p:sp>
      <p:sp>
        <p:nvSpPr>
          <p:cNvPr id="6" name="Rechteck 5"/>
          <p:cNvSpPr/>
          <p:nvPr/>
        </p:nvSpPr>
        <p:spPr>
          <a:xfrm>
            <a:off x="405005" y="4849838"/>
            <a:ext cx="827882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Planned Project Start: </a:t>
            </a:r>
            <a:r>
              <a:rPr lang="en-GB" dirty="0" smtClean="0"/>
              <a:t>Q1  2014        </a:t>
            </a:r>
            <a:r>
              <a:rPr lang="de-AT" dirty="0" smtClean="0"/>
              <a:t>Duration</a:t>
            </a:r>
            <a:r>
              <a:rPr lang="de-AT" dirty="0"/>
              <a:t>: </a:t>
            </a:r>
            <a:r>
              <a:rPr lang="de-AT" dirty="0" smtClean="0"/>
              <a:t> 24 </a:t>
            </a:r>
            <a:r>
              <a:rPr lang="de-AT" dirty="0" err="1" smtClean="0"/>
              <a:t>Months</a:t>
            </a:r>
            <a:r>
              <a:rPr lang="de-AT" dirty="0" smtClean="0"/>
              <a:t> </a:t>
            </a:r>
            <a:endParaRPr lang="de-AT" dirty="0"/>
          </a:p>
        </p:txBody>
      </p:sp>
      <p:sp>
        <p:nvSpPr>
          <p:cNvPr id="7" name="Footer Placeholder 6"/>
          <p:cNvSpPr>
            <a:spLocks noGrp="1"/>
          </p:cNvSpPr>
          <p:nvPr>
            <p:ph type="ftr" sz="quarter" idx="10"/>
          </p:nvPr>
        </p:nvSpPr>
        <p:spPr/>
        <p:txBody>
          <a:bodyPr/>
          <a:lstStyle/>
          <a:p>
            <a:r>
              <a:rPr lang="en-GB" smtClean="0"/>
              <a:t>GCW Advisory Meeting, 23-Jan-14</a:t>
            </a:r>
            <a:endParaRPr lang="en-GB"/>
          </a:p>
        </p:txBody>
      </p:sp>
      <p:sp>
        <p:nvSpPr>
          <p:cNvPr id="8" name="Slide Number Placeholder 7"/>
          <p:cNvSpPr>
            <a:spLocks noGrp="1"/>
          </p:cNvSpPr>
          <p:nvPr>
            <p:ph type="sldNum" sz="quarter" idx="11"/>
          </p:nvPr>
        </p:nvSpPr>
        <p:spPr/>
        <p:txBody>
          <a:bodyPr/>
          <a:lstStyle/>
          <a:p>
            <a:fld id="{47F8B88F-8C89-4381-B8AB-2BCA3E7AC3CD}" type="slidenum">
              <a:rPr lang="en-GB" smtClean="0"/>
              <a:pPr/>
              <a:t>25</a:t>
            </a:fld>
            <a:endParaRPr lang="en-GB"/>
          </a:p>
        </p:txBody>
      </p:sp>
    </p:spTree>
    <p:extLst>
      <p:ext uri="{BB962C8B-B14F-4D97-AF65-F5344CB8AC3E}">
        <p14:creationId xmlns:p14="http://schemas.microsoft.com/office/powerpoint/2010/main" val="3886572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SnowPEX</a:t>
            </a:r>
            <a:r>
              <a:rPr lang="de-AT" dirty="0" smtClean="0"/>
              <a:t> </a:t>
            </a:r>
            <a:r>
              <a:rPr lang="de-AT" dirty="0" err="1" smtClean="0"/>
              <a:t>Objectives</a:t>
            </a:r>
            <a:endParaRPr lang="en-US" dirty="0"/>
          </a:p>
        </p:txBody>
      </p:sp>
      <p:sp>
        <p:nvSpPr>
          <p:cNvPr id="3" name="Inhaltsplatzhalter 1"/>
          <p:cNvSpPr txBox="1">
            <a:spLocks/>
          </p:cNvSpPr>
          <p:nvPr/>
        </p:nvSpPr>
        <p:spPr>
          <a:xfrm>
            <a:off x="237321" y="2132856"/>
            <a:ext cx="8785669" cy="3304167"/>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a:lstStyle/>
          <a:p>
            <a:r>
              <a:rPr lang="en-GB" b="1" u="sng" dirty="0" smtClean="0">
                <a:solidFill>
                  <a:schemeClr val="bg1"/>
                </a:solidFill>
              </a:rPr>
              <a:t>The </a:t>
            </a:r>
            <a:r>
              <a:rPr lang="en-GB" b="1" u="sng" dirty="0">
                <a:solidFill>
                  <a:schemeClr val="bg1"/>
                </a:solidFill>
              </a:rPr>
              <a:t>primary objectives are</a:t>
            </a:r>
          </a:p>
          <a:p>
            <a:pPr marL="342900" lvl="0" indent="-342900">
              <a:spcBef>
                <a:spcPts val="1200"/>
              </a:spcBef>
              <a:spcAft>
                <a:spcPts val="0"/>
              </a:spcAft>
              <a:buFont typeface="Arial" panose="020B0604020202020204" pitchFamily="34" charset="0"/>
              <a:buChar char="•"/>
            </a:pPr>
            <a:r>
              <a:rPr lang="en-GB" dirty="0" err="1">
                <a:solidFill>
                  <a:schemeClr val="bg1"/>
                </a:solidFill>
              </a:rPr>
              <a:t>Intercompare</a:t>
            </a:r>
            <a:r>
              <a:rPr lang="en-GB" dirty="0">
                <a:solidFill>
                  <a:schemeClr val="bg1"/>
                </a:solidFill>
              </a:rPr>
              <a:t> and evaluate global / hemispheric (pre) operational snow products derived from different EO sensors and generated by means of different algorithms, assessing the product quality by objective means.</a:t>
            </a:r>
          </a:p>
          <a:p>
            <a:pPr marL="342900" lvl="0" indent="-342900">
              <a:spcBef>
                <a:spcPts val="1200"/>
              </a:spcBef>
              <a:spcAft>
                <a:spcPts val="0"/>
              </a:spcAft>
              <a:buFont typeface="Arial" panose="020B0604020202020204" pitchFamily="34" charset="0"/>
              <a:buChar char="•"/>
            </a:pPr>
            <a:r>
              <a:rPr lang="en-GB" dirty="0">
                <a:solidFill>
                  <a:schemeClr val="bg1"/>
                </a:solidFill>
              </a:rPr>
              <a:t>Evaluate and </a:t>
            </a:r>
            <a:r>
              <a:rPr lang="en-GB" dirty="0" err="1">
                <a:solidFill>
                  <a:schemeClr val="bg1"/>
                </a:solidFill>
              </a:rPr>
              <a:t>intercompare</a:t>
            </a:r>
            <a:r>
              <a:rPr lang="en-GB" dirty="0">
                <a:solidFill>
                  <a:schemeClr val="bg1"/>
                </a:solidFill>
              </a:rPr>
              <a:t> temporal trends of seasonal snow parameters from various EO based products in order to achieve well-founded uncertainty estimates for climate change monitoring.</a:t>
            </a:r>
          </a:p>
          <a:p>
            <a:pPr marL="342900" lvl="0" indent="-342900">
              <a:spcBef>
                <a:spcPts val="1200"/>
              </a:spcBef>
              <a:spcAft>
                <a:spcPts val="0"/>
              </a:spcAft>
              <a:buFont typeface="Arial" panose="020B0604020202020204" pitchFamily="34" charset="0"/>
              <a:buChar char="•"/>
            </a:pPr>
            <a:r>
              <a:rPr lang="en-GB" dirty="0">
                <a:solidFill>
                  <a:schemeClr val="bg1"/>
                </a:solidFill>
              </a:rPr>
              <a:t>Elaborate recommendations and needs for further improvements in monitoring seasonal snow parameters from EO data.</a:t>
            </a:r>
          </a:p>
          <a:p>
            <a:pPr marR="0" lvl="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a:ln>
                <a:noFill/>
              </a:ln>
              <a:solidFill>
                <a:schemeClr val="bg1"/>
              </a:solidFill>
              <a:effectLst/>
              <a:uLnTx/>
              <a:uFillTx/>
            </a:endParaRPr>
          </a:p>
        </p:txBody>
      </p:sp>
      <p:sp>
        <p:nvSpPr>
          <p:cNvPr id="5" name="Fußzeilenplatzhalter 3"/>
          <p:cNvSpPr>
            <a:spLocks noGrp="1"/>
          </p:cNvSpPr>
          <p:nvPr>
            <p:ph type="ftr" sz="quarter" idx="11"/>
          </p:nvPr>
        </p:nvSpPr>
        <p:spPr>
          <a:xfrm>
            <a:off x="2354263" y="6524625"/>
            <a:ext cx="4233862" cy="328613"/>
          </a:xfrm>
        </p:spPr>
        <p:txBody>
          <a:bodyPr/>
          <a:lstStyle/>
          <a:p>
            <a:pPr>
              <a:defRPr/>
            </a:pPr>
            <a:r>
              <a:rPr lang="en-US" smtClean="0"/>
              <a:t>GCW Advisory Meeting, 23-Jan-14</a:t>
            </a:r>
            <a:endParaRPr lang="en-US" dirty="0"/>
          </a:p>
        </p:txBody>
      </p:sp>
      <p:sp>
        <p:nvSpPr>
          <p:cNvPr id="8" name="Rechteck 7"/>
          <p:cNvSpPr/>
          <p:nvPr/>
        </p:nvSpPr>
        <p:spPr>
          <a:xfrm>
            <a:off x="230713" y="1138118"/>
            <a:ext cx="878566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600" dirty="0" err="1" smtClean="0"/>
              <a:t>SnowPEX</a:t>
            </a:r>
            <a:r>
              <a:rPr lang="en-GB" sz="1600" dirty="0" smtClean="0"/>
              <a:t> aims </a:t>
            </a:r>
            <a:r>
              <a:rPr lang="en-GB" sz="1600" dirty="0"/>
              <a:t>to bring together scientists and institutions of seasonal snow pack monitoring for assessing the quality of current satellite-based snow products derived from EO data, and working out guidelines for improvement.</a:t>
            </a:r>
          </a:p>
        </p:txBody>
      </p:sp>
      <p:sp>
        <p:nvSpPr>
          <p:cNvPr id="9" name="Rechteck 8"/>
          <p:cNvSpPr/>
          <p:nvPr/>
        </p:nvSpPr>
        <p:spPr>
          <a:xfrm>
            <a:off x="248761" y="5693628"/>
            <a:ext cx="878566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600" dirty="0"/>
              <a:t>The project will support the setup of a consolidated operational satellite snow observation system for the Global </a:t>
            </a:r>
            <a:r>
              <a:rPr lang="en-GB" sz="1600" dirty="0" err="1"/>
              <a:t>Cryosphere</a:t>
            </a:r>
            <a:r>
              <a:rPr lang="en-GB" sz="1600" dirty="0"/>
              <a:t> Watch Initiative of the WMO and help to improve the snow cover data base for climate monitoring, as addressed by the WCRP-</a:t>
            </a:r>
            <a:r>
              <a:rPr lang="en-GB" sz="1600" dirty="0" err="1"/>
              <a:t>CliC</a:t>
            </a:r>
            <a:r>
              <a:rPr lang="en-GB" sz="1600" dirty="0"/>
              <a:t> programme </a:t>
            </a:r>
          </a:p>
        </p:txBody>
      </p:sp>
      <p:sp>
        <p:nvSpPr>
          <p:cNvPr id="6" name="Slide Number Placeholder 5"/>
          <p:cNvSpPr>
            <a:spLocks noGrp="1"/>
          </p:cNvSpPr>
          <p:nvPr>
            <p:ph type="sldNum" sz="quarter" idx="11"/>
          </p:nvPr>
        </p:nvSpPr>
        <p:spPr/>
        <p:txBody>
          <a:bodyPr/>
          <a:lstStyle/>
          <a:p>
            <a:fld id="{47F8B88F-8C89-4381-B8AB-2BCA3E7AC3CD}" type="slidenum">
              <a:rPr lang="en-GB" smtClean="0"/>
              <a:pPr/>
              <a:t>26</a:t>
            </a:fld>
            <a:endParaRPr lang="en-GB"/>
          </a:p>
        </p:txBody>
      </p:sp>
    </p:spTree>
    <p:extLst>
      <p:ext uri="{BB962C8B-B14F-4D97-AF65-F5344CB8AC3E}">
        <p14:creationId xmlns:p14="http://schemas.microsoft.com/office/powerpoint/2010/main" val="166215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smtClean="0"/>
              <a:t>Main Tasks </a:t>
            </a:r>
            <a:r>
              <a:rPr lang="de-AT" dirty="0" err="1" smtClean="0"/>
              <a:t>within</a:t>
            </a:r>
            <a:r>
              <a:rPr lang="de-AT" dirty="0" smtClean="0"/>
              <a:t> </a:t>
            </a:r>
            <a:r>
              <a:rPr lang="de-AT" dirty="0" err="1" smtClean="0"/>
              <a:t>SnowPEX</a:t>
            </a:r>
            <a:endParaRPr lang="en-GB" dirty="0"/>
          </a:p>
        </p:txBody>
      </p:sp>
      <p:sp>
        <p:nvSpPr>
          <p:cNvPr id="6" name="Textfeld 5"/>
          <p:cNvSpPr txBox="1"/>
          <p:nvPr/>
        </p:nvSpPr>
        <p:spPr>
          <a:xfrm>
            <a:off x="179513" y="1124744"/>
            <a:ext cx="8784976" cy="352404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spcBef>
                <a:spcPts val="600"/>
              </a:spcBef>
              <a:buFont typeface="Arial" panose="020B0604020202020204" pitchFamily="34" charset="0"/>
              <a:buChar char="•"/>
            </a:pPr>
            <a:r>
              <a:rPr lang="en-GB" dirty="0" smtClean="0"/>
              <a:t>Review of Algorithms and products focusing on Snow Extent (SE) and Snow Water Equivalent (SWE) </a:t>
            </a:r>
          </a:p>
          <a:p>
            <a:pPr marL="285750" indent="-285750">
              <a:spcBef>
                <a:spcPts val="600"/>
              </a:spcBef>
              <a:buFont typeface="Arial" panose="020B0604020202020204" pitchFamily="34" charset="0"/>
              <a:buChar char="•"/>
            </a:pPr>
            <a:r>
              <a:rPr lang="en-GB" dirty="0" smtClean="0"/>
              <a:t>Definition of Protocols and methods for </a:t>
            </a:r>
            <a:r>
              <a:rPr lang="en-GB" dirty="0" err="1" smtClean="0"/>
              <a:t>intercomparison</a:t>
            </a:r>
            <a:r>
              <a:rPr lang="en-GB" dirty="0" smtClean="0"/>
              <a:t> of Snow Extent and Snow Water Equivalent products</a:t>
            </a:r>
          </a:p>
          <a:p>
            <a:pPr marL="285750" indent="-285750">
              <a:spcBef>
                <a:spcPts val="600"/>
              </a:spcBef>
              <a:buFont typeface="Arial" panose="020B0604020202020204" pitchFamily="34" charset="0"/>
              <a:buChar char="•"/>
            </a:pPr>
            <a:r>
              <a:rPr lang="en-GB" dirty="0" smtClean="0"/>
              <a:t>Compilation of global reference data sets for quality assessment of SE and SWE products</a:t>
            </a:r>
          </a:p>
          <a:p>
            <a:pPr marL="285750" indent="-285750">
              <a:spcBef>
                <a:spcPts val="600"/>
              </a:spcBef>
              <a:buFont typeface="Arial" panose="020B0604020202020204" pitchFamily="34" charset="0"/>
              <a:buChar char="•"/>
            </a:pPr>
            <a:r>
              <a:rPr lang="en-GB" dirty="0" err="1" smtClean="0"/>
              <a:t>Intercomparison</a:t>
            </a:r>
            <a:r>
              <a:rPr lang="en-GB" dirty="0" smtClean="0"/>
              <a:t> of SE / SWE products from various institutions and quality assessment against reference data base</a:t>
            </a:r>
          </a:p>
          <a:p>
            <a:pPr marL="285750" indent="-285750">
              <a:spcBef>
                <a:spcPts val="600"/>
              </a:spcBef>
              <a:buFont typeface="Arial" panose="020B0604020202020204" pitchFamily="34" charset="0"/>
              <a:buChar char="•"/>
            </a:pPr>
            <a:r>
              <a:rPr lang="en-GB" dirty="0" smtClean="0"/>
              <a:t>Hemispheric/Global SE and Snow Mass Trend Analysis and potential synergy of SE and SWE products</a:t>
            </a:r>
          </a:p>
          <a:p>
            <a:pPr marL="285750" indent="-285750">
              <a:spcBef>
                <a:spcPts val="600"/>
              </a:spcBef>
              <a:buFont typeface="Arial" panose="020B0604020202020204" pitchFamily="34" charset="0"/>
              <a:buChar char="•"/>
            </a:pPr>
            <a:r>
              <a:rPr lang="en-GB" dirty="0" smtClean="0"/>
              <a:t>Conclusion and recommendations for satellite snow monitoring </a:t>
            </a:r>
          </a:p>
        </p:txBody>
      </p:sp>
      <p:sp>
        <p:nvSpPr>
          <p:cNvPr id="7" name="Textfeld 6"/>
          <p:cNvSpPr txBox="1"/>
          <p:nvPr/>
        </p:nvSpPr>
        <p:spPr>
          <a:xfrm>
            <a:off x="180628" y="4941168"/>
            <a:ext cx="878497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SNOWPEX will organize 2 International Workshops for Snow Product </a:t>
            </a:r>
            <a:r>
              <a:rPr lang="en-GB" dirty="0" err="1" smtClean="0"/>
              <a:t>Intercomparison</a:t>
            </a:r>
            <a:r>
              <a:rPr lang="en-GB" dirty="0" smtClean="0"/>
              <a:t> (IWSPI) with the aim to bring together all major snow product providers world wide.</a:t>
            </a:r>
          </a:p>
          <a:p>
            <a:endParaRPr lang="en-GB" dirty="0" smtClean="0"/>
          </a:p>
          <a:p>
            <a:r>
              <a:rPr lang="en-GB" dirty="0" smtClean="0"/>
              <a:t>The 1st IWSPI is planned to be held in June/July 2014. </a:t>
            </a:r>
            <a:endParaRPr lang="en-GB" dirty="0"/>
          </a:p>
        </p:txBody>
      </p:sp>
      <p:sp>
        <p:nvSpPr>
          <p:cNvPr id="2" name="Footer Placeholder 1"/>
          <p:cNvSpPr>
            <a:spLocks noGrp="1"/>
          </p:cNvSpPr>
          <p:nvPr>
            <p:ph type="ftr" sz="quarter" idx="10"/>
          </p:nvPr>
        </p:nvSpPr>
        <p:spPr/>
        <p:txBody>
          <a:bodyPr/>
          <a:lstStyle/>
          <a:p>
            <a:r>
              <a:rPr lang="en-GB" smtClean="0"/>
              <a:t>GCW Advisory Meeting, 23-Jan-14</a:t>
            </a:r>
            <a:endParaRPr lang="en-GB"/>
          </a:p>
        </p:txBody>
      </p:sp>
      <p:sp>
        <p:nvSpPr>
          <p:cNvPr id="3" name="Slide Number Placeholder 2"/>
          <p:cNvSpPr>
            <a:spLocks noGrp="1"/>
          </p:cNvSpPr>
          <p:nvPr>
            <p:ph type="sldNum" sz="quarter" idx="11"/>
          </p:nvPr>
        </p:nvSpPr>
        <p:spPr/>
        <p:txBody>
          <a:bodyPr/>
          <a:lstStyle/>
          <a:p>
            <a:fld id="{47F8B88F-8C89-4381-B8AB-2BCA3E7AC3CD}" type="slidenum">
              <a:rPr lang="en-GB" smtClean="0"/>
              <a:pPr/>
              <a:t>27</a:t>
            </a:fld>
            <a:endParaRPr lang="en-GB"/>
          </a:p>
        </p:txBody>
      </p:sp>
    </p:spTree>
    <p:extLst>
      <p:ext uri="{BB962C8B-B14F-4D97-AF65-F5344CB8AC3E}">
        <p14:creationId xmlns:p14="http://schemas.microsoft.com/office/powerpoint/2010/main" val="2069573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a:xfrm>
            <a:off x="467544" y="1484784"/>
            <a:ext cx="8229600" cy="4824536"/>
          </a:xfrm>
        </p:spPr>
        <p:txBody>
          <a:bodyPr>
            <a:normAutofit fontScale="85000" lnSpcReduction="20000"/>
          </a:bodyPr>
          <a:lstStyle/>
          <a:p>
            <a:pPr marL="0" indent="0">
              <a:buNone/>
            </a:pPr>
            <a:r>
              <a:rPr lang="en-US" dirty="0" err="1" smtClean="0"/>
              <a:t>Intercomparisons</a:t>
            </a:r>
            <a:r>
              <a:rPr lang="en-US" dirty="0" smtClean="0"/>
              <a:t> fundamental to Space Agencies – but also a critical pathway to comparing the in-situ with space based observations (</a:t>
            </a:r>
            <a:r>
              <a:rPr lang="en-US" dirty="0" err="1" smtClean="0"/>
              <a:t>upscaling</a:t>
            </a:r>
            <a:r>
              <a:rPr lang="en-US" dirty="0" smtClean="0"/>
              <a:t>/downscaling)</a:t>
            </a:r>
          </a:p>
          <a:p>
            <a:r>
              <a:rPr lang="en-US" dirty="0" smtClean="0"/>
              <a:t>How to expand on example of </a:t>
            </a:r>
            <a:r>
              <a:rPr lang="en-US" dirty="0" err="1" smtClean="0"/>
              <a:t>SnowWatch</a:t>
            </a:r>
            <a:r>
              <a:rPr lang="en-US" dirty="0" smtClean="0"/>
              <a:t> tracker – for RT status of cryosphere?</a:t>
            </a:r>
          </a:p>
          <a:p>
            <a:r>
              <a:rPr lang="en-US" dirty="0" smtClean="0"/>
              <a:t>Shall this kind of development remain in domain of independent financing?</a:t>
            </a:r>
          </a:p>
          <a:p>
            <a:r>
              <a:rPr lang="en-US" dirty="0" smtClean="0"/>
              <a:t>How to nurture future new efforts under GCW? – for other cryosphere components such as permafrost</a:t>
            </a:r>
          </a:p>
          <a:p>
            <a:r>
              <a:rPr lang="en-US" dirty="0" smtClean="0"/>
              <a:t>Combine model output (analysis/forecast update) with in-situ/sat products in a tracker like environment?</a:t>
            </a:r>
          </a:p>
          <a:p>
            <a:pPr lvl="1"/>
            <a:r>
              <a:rPr lang="en-US" dirty="0" smtClean="0"/>
              <a:t>Seeing the benefit...</a:t>
            </a:r>
          </a:p>
        </p:txBody>
      </p:sp>
      <p:sp>
        <p:nvSpPr>
          <p:cNvPr id="3" name="Footer Placeholder 2"/>
          <p:cNvSpPr>
            <a:spLocks noGrp="1"/>
          </p:cNvSpPr>
          <p:nvPr>
            <p:ph type="ftr" sz="quarter" idx="10"/>
          </p:nvPr>
        </p:nvSpPr>
        <p:spPr/>
        <p:txBody>
          <a:bodyPr/>
          <a:lstStyle/>
          <a:p>
            <a:r>
              <a:rPr lang="en-GB" smtClean="0"/>
              <a:t>GCW Advisory Meeting, 23-Jan-14</a:t>
            </a:r>
            <a:endParaRPr lang="en-GB"/>
          </a:p>
        </p:txBody>
      </p:sp>
      <p:sp>
        <p:nvSpPr>
          <p:cNvPr id="4" name="Slide Number Placeholder 3"/>
          <p:cNvSpPr>
            <a:spLocks noGrp="1"/>
          </p:cNvSpPr>
          <p:nvPr>
            <p:ph type="sldNum" sz="quarter" idx="11"/>
          </p:nvPr>
        </p:nvSpPr>
        <p:spPr/>
        <p:txBody>
          <a:bodyPr/>
          <a:lstStyle/>
          <a:p>
            <a:fld id="{47F8B88F-8C89-4381-B8AB-2BCA3E7AC3CD}" type="slidenum">
              <a:rPr lang="en-GB" smtClean="0"/>
              <a:pPr/>
              <a:t>28</a:t>
            </a:fld>
            <a:endParaRPr lang="en-GB"/>
          </a:p>
        </p:txBody>
      </p:sp>
    </p:spTree>
    <p:extLst>
      <p:ext uri="{BB962C8B-B14F-4D97-AF65-F5344CB8AC3E}">
        <p14:creationId xmlns:p14="http://schemas.microsoft.com/office/powerpoint/2010/main" val="123239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85000" lnSpcReduction="10000"/>
          </a:bodyPr>
          <a:lstStyle/>
          <a:p>
            <a:r>
              <a:rPr lang="en-US" dirty="0"/>
              <a:t>Multiple-satellite, multiple-instrument products are ultimately needed to construct robust, long-term climate records (ECVs) </a:t>
            </a:r>
          </a:p>
          <a:p>
            <a:r>
              <a:rPr lang="en-US" dirty="0"/>
              <a:t>Product </a:t>
            </a:r>
            <a:r>
              <a:rPr lang="en-US" dirty="0" err="1"/>
              <a:t>intercomparison</a:t>
            </a:r>
            <a:r>
              <a:rPr lang="en-US" dirty="0"/>
              <a:t> need not be seen as a means to single out the best methodology, instrument, or data product. </a:t>
            </a:r>
          </a:p>
          <a:p>
            <a:r>
              <a:rPr lang="en-US" dirty="0"/>
              <a:t>It is the best means to establish the strengths and weaknesses of all product data types (e.g. microwave/optical; or coverage/spatial resolution)</a:t>
            </a:r>
          </a:p>
          <a:p>
            <a:r>
              <a:rPr lang="en-US" dirty="0"/>
              <a:t>It is the </a:t>
            </a:r>
            <a:r>
              <a:rPr lang="en-US" dirty="0" smtClean="0"/>
              <a:t>only basis </a:t>
            </a:r>
            <a:r>
              <a:rPr lang="en-US" dirty="0"/>
              <a:t>for merging  </a:t>
            </a:r>
            <a:r>
              <a:rPr lang="en-US" dirty="0" smtClean="0"/>
              <a:t>independently produced fundamental </a:t>
            </a:r>
            <a:r>
              <a:rPr lang="en-US" dirty="0"/>
              <a:t>data records into </a:t>
            </a:r>
            <a:r>
              <a:rPr lang="en-US" dirty="0" smtClean="0"/>
              <a:t>ECVs</a:t>
            </a:r>
            <a:endParaRPr lang="en-US" dirty="0"/>
          </a:p>
        </p:txBody>
      </p:sp>
      <p:sp>
        <p:nvSpPr>
          <p:cNvPr id="4" name="Footer Placeholder 3"/>
          <p:cNvSpPr>
            <a:spLocks noGrp="1"/>
          </p:cNvSpPr>
          <p:nvPr>
            <p:ph type="ftr" sz="quarter" idx="10"/>
          </p:nvPr>
        </p:nvSpPr>
        <p:spPr/>
        <p:txBody>
          <a:body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p>
            <a:fld id="{180B44EA-CDC9-47A2-8BE9-83E9D5E4E6E4}" type="slidenum">
              <a:rPr lang="en-GB" smtClean="0"/>
              <a:pPr/>
              <a:t>3</a:t>
            </a:fld>
            <a:endParaRPr lang="en-GB"/>
          </a:p>
        </p:txBody>
      </p:sp>
    </p:spTree>
    <p:extLst>
      <p:ext uri="{BB962C8B-B14F-4D97-AF65-F5344CB8AC3E}">
        <p14:creationId xmlns:p14="http://schemas.microsoft.com/office/powerpoint/2010/main" val="151722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Recipe </a:t>
            </a:r>
            <a:r>
              <a:rPr lang="en-US" dirty="0" smtClean="0"/>
              <a:t>for </a:t>
            </a:r>
            <a:r>
              <a:rPr lang="en-US" dirty="0" err="1" smtClean="0"/>
              <a:t>Intercomparison</a:t>
            </a:r>
            <a:endParaRPr lang="en-US" dirty="0"/>
          </a:p>
        </p:txBody>
      </p:sp>
      <p:sp>
        <p:nvSpPr>
          <p:cNvPr id="3" name="Content Placeholder 2"/>
          <p:cNvSpPr>
            <a:spLocks noGrp="1"/>
          </p:cNvSpPr>
          <p:nvPr>
            <p:ph idx="1"/>
          </p:nvPr>
        </p:nvSpPr>
        <p:spPr>
          <a:xfrm>
            <a:off x="457200" y="1556792"/>
            <a:ext cx="8229600" cy="4896544"/>
          </a:xfrm>
        </p:spPr>
        <p:txBody>
          <a:bodyPr>
            <a:normAutofit fontScale="70000" lnSpcReduction="20000"/>
          </a:bodyPr>
          <a:lstStyle/>
          <a:p>
            <a:r>
              <a:rPr lang="en-US" dirty="0" smtClean="0"/>
              <a:t>Generate Level </a:t>
            </a:r>
            <a:r>
              <a:rPr lang="en-US" dirty="0" smtClean="0"/>
              <a:t>playing field (agreed best practices/</a:t>
            </a:r>
            <a:r>
              <a:rPr lang="en-US" dirty="0" err="1" smtClean="0"/>
              <a:t>intercomparison</a:t>
            </a:r>
            <a:r>
              <a:rPr lang="en-US" dirty="0" smtClean="0"/>
              <a:t> </a:t>
            </a:r>
            <a:r>
              <a:rPr lang="en-US" dirty="0" smtClean="0"/>
              <a:t>standards or guidelines)</a:t>
            </a:r>
            <a:endParaRPr lang="en-US" dirty="0" smtClean="0"/>
          </a:p>
          <a:p>
            <a:r>
              <a:rPr lang="en-US" dirty="0"/>
              <a:t>Establish Temporal/Spatial coincidence of </a:t>
            </a:r>
            <a:r>
              <a:rPr lang="en-US" dirty="0" smtClean="0"/>
              <a:t>different products</a:t>
            </a:r>
            <a:endParaRPr lang="en-US" dirty="0"/>
          </a:p>
          <a:p>
            <a:r>
              <a:rPr lang="en-US" dirty="0" smtClean="0"/>
              <a:t>Select </a:t>
            </a:r>
            <a:r>
              <a:rPr lang="en-US" dirty="0" smtClean="0"/>
              <a:t>key Areas </a:t>
            </a:r>
            <a:r>
              <a:rPr lang="en-US" dirty="0" smtClean="0"/>
              <a:t>for </a:t>
            </a:r>
            <a:r>
              <a:rPr lang="en-US" dirty="0" err="1" smtClean="0"/>
              <a:t>Intercomparison</a:t>
            </a:r>
            <a:r>
              <a:rPr lang="en-US" dirty="0" smtClean="0"/>
              <a:t>, based on locations of </a:t>
            </a:r>
            <a:r>
              <a:rPr lang="en-US" dirty="0" smtClean="0"/>
              <a:t>GCW Reference Sites, </a:t>
            </a:r>
            <a:r>
              <a:rPr lang="en-US" dirty="0" smtClean="0"/>
              <a:t>or other independent validation datasets (</a:t>
            </a:r>
            <a:r>
              <a:rPr lang="en-US" dirty="0" smtClean="0"/>
              <a:t>e.g. </a:t>
            </a:r>
            <a:r>
              <a:rPr lang="en-US" dirty="0" smtClean="0"/>
              <a:t>airborne data)</a:t>
            </a:r>
          </a:p>
          <a:p>
            <a:r>
              <a:rPr lang="en-US" dirty="0" smtClean="0"/>
              <a:t>Assemble knowledge </a:t>
            </a:r>
            <a:r>
              <a:rPr lang="en-US" dirty="0" smtClean="0"/>
              <a:t>on spatial resolution limitations (e.g.  impact of product gridding)</a:t>
            </a:r>
          </a:p>
          <a:p>
            <a:r>
              <a:rPr lang="en-US" dirty="0" smtClean="0"/>
              <a:t>Assemble knowledge </a:t>
            </a:r>
            <a:r>
              <a:rPr lang="en-US" dirty="0" smtClean="0"/>
              <a:t>on spectral content of time-series of temporally averaged products (e.g. impact of temporal averaging, impact of illumination geometry from successive orbits)</a:t>
            </a:r>
          </a:p>
          <a:p>
            <a:r>
              <a:rPr lang="en-US" dirty="0" smtClean="0"/>
              <a:t>Assemble </a:t>
            </a:r>
            <a:r>
              <a:rPr lang="en-US" dirty="0" smtClean="0"/>
              <a:t>necessary </a:t>
            </a:r>
            <a:r>
              <a:rPr lang="en-US" dirty="0" smtClean="0"/>
              <a:t>ancillary data for common use by all participants (e.g. DEMs, land cover maps; and common land/snow/ice masks); </a:t>
            </a:r>
            <a:endParaRPr lang="en-US" dirty="0"/>
          </a:p>
        </p:txBody>
      </p:sp>
      <p:sp>
        <p:nvSpPr>
          <p:cNvPr id="5" name="Footer Placeholder 4"/>
          <p:cNvSpPr>
            <a:spLocks noGrp="1"/>
          </p:cNvSpPr>
          <p:nvPr>
            <p:ph type="ftr" sz="quarter" idx="10"/>
          </p:nvPr>
        </p:nvSpPr>
        <p:spPr/>
        <p:txBody>
          <a:bodyPr/>
          <a:lstStyle/>
          <a:p>
            <a:r>
              <a:rPr lang="en-GB" smtClean="0"/>
              <a:t>GCW Advisory Meeting, 23-Jan-14</a:t>
            </a:r>
            <a:endParaRPr lang="en-GB"/>
          </a:p>
        </p:txBody>
      </p:sp>
      <p:sp>
        <p:nvSpPr>
          <p:cNvPr id="6" name="Slide Number Placeholder 5"/>
          <p:cNvSpPr>
            <a:spLocks noGrp="1"/>
          </p:cNvSpPr>
          <p:nvPr>
            <p:ph type="sldNum" sz="quarter" idx="11"/>
          </p:nvPr>
        </p:nvSpPr>
        <p:spPr/>
        <p:txBody>
          <a:bodyPr/>
          <a:lstStyle/>
          <a:p>
            <a:fld id="{180B44EA-CDC9-47A2-8BE9-83E9D5E4E6E4}" type="slidenum">
              <a:rPr lang="en-GB" smtClean="0"/>
              <a:pPr/>
              <a:t>4</a:t>
            </a:fld>
            <a:endParaRPr lang="en-GB"/>
          </a:p>
        </p:txBody>
      </p:sp>
    </p:spTree>
    <p:extLst>
      <p:ext uri="{BB962C8B-B14F-4D97-AF65-F5344CB8AC3E}">
        <p14:creationId xmlns:p14="http://schemas.microsoft.com/office/powerpoint/2010/main" val="89324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Intercomparison</a:t>
            </a:r>
            <a:r>
              <a:rPr lang="en-US" dirty="0" smtClean="0"/>
              <a:t> Examples  </a:t>
            </a:r>
            <a:endParaRPr lang="en-US" dirty="0"/>
          </a:p>
        </p:txBody>
      </p:sp>
      <p:sp>
        <p:nvSpPr>
          <p:cNvPr id="3" name="Content Placeholder 2"/>
          <p:cNvSpPr>
            <a:spLocks noGrp="1"/>
          </p:cNvSpPr>
          <p:nvPr>
            <p:ph idx="1"/>
          </p:nvPr>
        </p:nvSpPr>
        <p:spPr/>
        <p:txBody>
          <a:bodyPr/>
          <a:lstStyle/>
          <a:p>
            <a:r>
              <a:rPr lang="en-US" dirty="0" smtClean="0"/>
              <a:t>Independent non-Cryosphere example</a:t>
            </a:r>
          </a:p>
          <a:p>
            <a:pPr lvl="1"/>
            <a:r>
              <a:rPr lang="en-US" dirty="0" smtClean="0"/>
              <a:t>GHRSST: Global High Resolution Sea Surface Temperature product</a:t>
            </a:r>
          </a:p>
          <a:p>
            <a:r>
              <a:rPr lang="en-US" dirty="0" smtClean="0"/>
              <a:t>ESA Climate Change Initiative example</a:t>
            </a:r>
          </a:p>
          <a:p>
            <a:pPr lvl="1"/>
            <a:r>
              <a:rPr lang="en-US" dirty="0" smtClean="0"/>
              <a:t>Ice Sheets</a:t>
            </a:r>
          </a:p>
          <a:p>
            <a:pPr lvl="1"/>
            <a:r>
              <a:rPr lang="en-US" dirty="0" smtClean="0"/>
              <a:t>Sea ice</a:t>
            </a:r>
          </a:p>
          <a:p>
            <a:r>
              <a:rPr lang="en-US" dirty="0" smtClean="0"/>
              <a:t>ESA GCW Contribution:  </a:t>
            </a:r>
          </a:p>
          <a:p>
            <a:pPr lvl="1"/>
            <a:r>
              <a:rPr lang="en-US" dirty="0" err="1" smtClean="0"/>
              <a:t>SnowPEX</a:t>
            </a:r>
            <a:r>
              <a:rPr lang="en-US" dirty="0" smtClean="0"/>
              <a:t>: Snow product </a:t>
            </a:r>
            <a:r>
              <a:rPr lang="en-US" dirty="0" err="1" smtClean="0"/>
              <a:t>intercomparison</a:t>
            </a:r>
            <a:r>
              <a:rPr lang="en-US" dirty="0" smtClean="0"/>
              <a:t> exercise</a:t>
            </a:r>
          </a:p>
          <a:p>
            <a:endParaRPr lang="en-US" dirty="0"/>
          </a:p>
        </p:txBody>
      </p:sp>
      <p:sp>
        <p:nvSpPr>
          <p:cNvPr id="4" name="Footer Placeholder 3"/>
          <p:cNvSpPr>
            <a:spLocks noGrp="1"/>
          </p:cNvSpPr>
          <p:nvPr>
            <p:ph type="ftr" sz="quarter" idx="10"/>
          </p:nvPr>
        </p:nvSpPr>
        <p:spPr/>
        <p:txBody>
          <a:body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p>
            <a:fld id="{180B44EA-CDC9-47A2-8BE9-83E9D5E4E6E4}" type="slidenum">
              <a:rPr lang="en-GB" smtClean="0"/>
              <a:pPr/>
              <a:t>5</a:t>
            </a:fld>
            <a:endParaRPr lang="en-GB"/>
          </a:p>
        </p:txBody>
      </p:sp>
    </p:spTree>
    <p:extLst>
      <p:ext uri="{BB962C8B-B14F-4D97-AF65-F5344CB8AC3E}">
        <p14:creationId xmlns:p14="http://schemas.microsoft.com/office/powerpoint/2010/main" val="3887082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p:spPr>
        <p:txBody>
          <a:bodyPr/>
          <a:lstStyle/>
          <a:p>
            <a:r>
              <a:rPr lang="en-US" dirty="0" smtClean="0"/>
              <a:t>Global High Resolution Sea Surface Temperature (GHRSST- VC)</a:t>
            </a:r>
            <a:endParaRPr lang="en-US" dirty="0"/>
          </a:p>
        </p:txBody>
      </p:sp>
      <p:sp>
        <p:nvSpPr>
          <p:cNvPr id="13" name="Content Placeholder 12"/>
          <p:cNvSpPr>
            <a:spLocks noGrp="1"/>
          </p:cNvSpPr>
          <p:nvPr>
            <p:ph sz="quarter" idx="4"/>
          </p:nvPr>
        </p:nvSpPr>
        <p:spPr>
          <a:xfrm>
            <a:off x="323528" y="1630363"/>
            <a:ext cx="5832648" cy="4569371"/>
          </a:xfrm>
        </p:spPr>
        <p:txBody>
          <a:bodyPr>
            <a:normAutofit fontScale="92500" lnSpcReduction="10000"/>
          </a:bodyPr>
          <a:lstStyle/>
          <a:p>
            <a:r>
              <a:rPr lang="en-US" dirty="0" smtClean="0"/>
              <a:t>CEOS GHRSST-Virtual Constellation is an example – it is a multi-agency, multi-satellite, multi-institutional product </a:t>
            </a:r>
            <a:r>
              <a:rPr lang="en-US" dirty="0" err="1" smtClean="0"/>
              <a:t>intercomparison</a:t>
            </a:r>
            <a:r>
              <a:rPr lang="en-US" dirty="0" smtClean="0"/>
              <a:t> framework, and produces a merged product from polar orbiting + geostationary satellites using both optical and microwave data</a:t>
            </a:r>
          </a:p>
          <a:p>
            <a:r>
              <a:rPr lang="en-US" dirty="0" smtClean="0"/>
              <a:t>Its foundation is common standards and product uncertainty estimation, validation, and product </a:t>
            </a:r>
            <a:r>
              <a:rPr lang="en-US" dirty="0" err="1" smtClean="0"/>
              <a:t>intercomparison</a:t>
            </a:r>
            <a:endParaRPr lang="en-US" dirty="0"/>
          </a:p>
          <a:p>
            <a:r>
              <a:rPr lang="en-US" dirty="0" smtClean="0"/>
              <a:t>Use of Diagnostic Data </a:t>
            </a:r>
            <a:r>
              <a:rPr lang="en-US" dirty="0" smtClean="0"/>
              <a:t>Sets - DDS </a:t>
            </a:r>
            <a:r>
              <a:rPr lang="en-US" dirty="0" smtClean="0"/>
              <a:t>(i.e. regional </a:t>
            </a:r>
            <a:r>
              <a:rPr lang="en-US" dirty="0" err="1" smtClean="0"/>
              <a:t>intercomparisons</a:t>
            </a:r>
            <a:r>
              <a:rPr lang="en-US" dirty="0" smtClean="0"/>
              <a:t>)</a:t>
            </a:r>
          </a:p>
          <a:p>
            <a:r>
              <a:rPr lang="en-US" dirty="0" smtClean="0"/>
              <a:t>Publication of error statistics (fundamental to data use and assimilation into models)</a:t>
            </a:r>
          </a:p>
          <a:p>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r>
              <a:rPr lang="en-GB" smtClean="0"/>
              <a:t>GCW Advisory Meeting, 23-Jan-14</a:t>
            </a:r>
            <a:endParaRPr lang="en-GB"/>
          </a:p>
        </p:txBody>
      </p:sp>
      <p:sp>
        <p:nvSpPr>
          <p:cNvPr id="5" name="Slide Number Placeholder 4"/>
          <p:cNvSpPr>
            <a:spLocks noGrp="1"/>
          </p:cNvSpPr>
          <p:nvPr>
            <p:ph type="sldNum" sz="quarter" idx="11"/>
          </p:nvPr>
        </p:nvSpPr>
        <p:spPr/>
        <p:txBody>
          <a:bodyPr/>
          <a:lstStyle/>
          <a:p>
            <a:fld id="{180B44EA-CDC9-47A2-8BE9-83E9D5E4E6E4}" type="slidenum">
              <a:rPr lang="en-GB" smtClean="0"/>
              <a:pPr/>
              <a:t>6</a:t>
            </a:fld>
            <a:endParaRPr lang="en-GB"/>
          </a:p>
        </p:txBody>
      </p:sp>
      <p:pic>
        <p:nvPicPr>
          <p:cNvPr id="15" name="Picture 5" descr="globe_s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861" y="1844823"/>
            <a:ext cx="2952602" cy="29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35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ULF_STREAM_merged_N12_cropped_warped_t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79800"/>
            <a:ext cx="6453188" cy="1436688"/>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374650" y="4941888"/>
            <a:ext cx="8769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chemeClr val="accent2"/>
                </a:solidFill>
                <a:latin typeface="Trebuchet MS" pitchFamily="34" charset="0"/>
                <a:ea typeface="ＭＳ Ｐゴシック" pitchFamily="34" charset="-128"/>
              </a:rPr>
              <a:t> Polar infrared has </a:t>
            </a:r>
            <a:r>
              <a:rPr lang="en-US" altLang="en-US" sz="2000" b="1" i="1">
                <a:solidFill>
                  <a:schemeClr val="accent2"/>
                </a:solidFill>
                <a:latin typeface="Trebuchet MS" pitchFamily="34" charset="0"/>
                <a:ea typeface="ＭＳ Ｐゴシック" pitchFamily="34" charset="-128"/>
              </a:rPr>
              <a:t>high accuracy &amp; spatial resolution</a:t>
            </a:r>
            <a:r>
              <a:rPr lang="en-US" altLang="en-US" sz="2000" b="1">
                <a:solidFill>
                  <a:schemeClr val="accent2"/>
                </a:solidFill>
                <a:latin typeface="Trebuchet MS" pitchFamily="34" charset="0"/>
                <a:ea typeface="ＭＳ Ｐゴシック" pitchFamily="34" charset="-128"/>
              </a:rPr>
              <a:t>         </a:t>
            </a:r>
          </a:p>
        </p:txBody>
      </p:sp>
      <p:sp>
        <p:nvSpPr>
          <p:cNvPr id="35844" name="Text Box 4"/>
          <p:cNvSpPr txBox="1">
            <a:spLocks noChangeArrowheads="1"/>
          </p:cNvSpPr>
          <p:nvPr/>
        </p:nvSpPr>
        <p:spPr bwMode="auto">
          <a:xfrm>
            <a:off x="374650" y="5230813"/>
            <a:ext cx="741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chemeClr val="accent2"/>
                </a:solidFill>
                <a:latin typeface="Trebuchet MS" pitchFamily="34" charset="0"/>
                <a:ea typeface="ＭＳ Ｐゴシック" pitchFamily="34" charset="-128"/>
              </a:rPr>
              <a:t> Geostationary infrared has </a:t>
            </a:r>
            <a:r>
              <a:rPr lang="en-US" altLang="en-US" sz="2000" b="1" i="1">
                <a:solidFill>
                  <a:schemeClr val="accent2"/>
                </a:solidFill>
                <a:latin typeface="Trebuchet MS" pitchFamily="34" charset="0"/>
                <a:ea typeface="ＭＳ Ｐゴシック" pitchFamily="34" charset="-128"/>
              </a:rPr>
              <a:t>high temporal resolution</a:t>
            </a:r>
          </a:p>
        </p:txBody>
      </p:sp>
      <p:sp>
        <p:nvSpPr>
          <p:cNvPr id="35845" name="Text Box 5"/>
          <p:cNvSpPr txBox="1">
            <a:spLocks noChangeArrowheads="1"/>
          </p:cNvSpPr>
          <p:nvPr/>
        </p:nvSpPr>
        <p:spPr bwMode="auto">
          <a:xfrm>
            <a:off x="374650" y="5518150"/>
            <a:ext cx="691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chemeClr val="accent2"/>
                </a:solidFill>
                <a:latin typeface="Trebuchet MS" pitchFamily="34" charset="0"/>
                <a:ea typeface="ＭＳ Ｐゴシック" pitchFamily="34" charset="-128"/>
              </a:rPr>
              <a:t> Microwave Polar orbiting has </a:t>
            </a:r>
            <a:r>
              <a:rPr lang="en-US" altLang="en-US" sz="2000" b="1" i="1">
                <a:solidFill>
                  <a:schemeClr val="accent2"/>
                </a:solidFill>
                <a:latin typeface="Trebuchet MS" pitchFamily="34" charset="0"/>
                <a:ea typeface="ＭＳ Ｐゴシック" pitchFamily="34" charset="-128"/>
              </a:rPr>
              <a:t>all-weather capability</a:t>
            </a:r>
          </a:p>
        </p:txBody>
      </p:sp>
      <p:grpSp>
        <p:nvGrpSpPr>
          <p:cNvPr id="35846" name="Group 6"/>
          <p:cNvGrpSpPr>
            <a:grpSpLocks/>
          </p:cNvGrpSpPr>
          <p:nvPr/>
        </p:nvGrpSpPr>
        <p:grpSpPr bwMode="auto">
          <a:xfrm>
            <a:off x="2794000" y="1412776"/>
            <a:ext cx="3506787" cy="3230662"/>
            <a:chOff x="2324" y="527"/>
            <a:chExt cx="2330" cy="2307"/>
          </a:xfrm>
        </p:grpSpPr>
        <p:sp>
          <p:nvSpPr>
            <p:cNvPr id="35847" name="Freeform 7"/>
            <p:cNvSpPr>
              <a:spLocks noChangeAspect="1"/>
            </p:cNvSpPr>
            <p:nvPr/>
          </p:nvSpPr>
          <p:spPr bwMode="auto">
            <a:xfrm>
              <a:off x="3419" y="1525"/>
              <a:ext cx="754" cy="305"/>
            </a:xfrm>
            <a:custGeom>
              <a:avLst/>
              <a:gdLst>
                <a:gd name="T0" fmla="*/ 207 w 1066"/>
                <a:gd name="T1" fmla="*/ 406 h 431"/>
                <a:gd name="T2" fmla="*/ 311 w 1066"/>
                <a:gd name="T3" fmla="*/ 406 h 431"/>
                <a:gd name="T4" fmla="*/ 840 w 1066"/>
                <a:gd name="T5" fmla="*/ 396 h 431"/>
                <a:gd name="T6" fmla="*/ 1048 w 1066"/>
                <a:gd name="T7" fmla="*/ 274 h 431"/>
                <a:gd name="T8" fmla="*/ 1019 w 1066"/>
                <a:gd name="T9" fmla="*/ 170 h 431"/>
                <a:gd name="T10" fmla="*/ 1001 w 1066"/>
                <a:gd name="T11" fmla="*/ 142 h 431"/>
                <a:gd name="T12" fmla="*/ 944 w 1066"/>
                <a:gd name="T13" fmla="*/ 104 h 431"/>
                <a:gd name="T14" fmla="*/ 849 w 1066"/>
                <a:gd name="T15" fmla="*/ 113 h 431"/>
                <a:gd name="T16" fmla="*/ 812 w 1066"/>
                <a:gd name="T17" fmla="*/ 170 h 431"/>
                <a:gd name="T18" fmla="*/ 764 w 1066"/>
                <a:gd name="T19" fmla="*/ 47 h 431"/>
                <a:gd name="T20" fmla="*/ 679 w 1066"/>
                <a:gd name="T21" fmla="*/ 19 h 431"/>
                <a:gd name="T22" fmla="*/ 623 w 1066"/>
                <a:gd name="T23" fmla="*/ 0 h 431"/>
                <a:gd name="T24" fmla="*/ 481 w 1066"/>
                <a:gd name="T25" fmla="*/ 85 h 431"/>
                <a:gd name="T26" fmla="*/ 406 w 1066"/>
                <a:gd name="T27" fmla="*/ 28 h 431"/>
                <a:gd name="T28" fmla="*/ 226 w 1066"/>
                <a:gd name="T29" fmla="*/ 113 h 431"/>
                <a:gd name="T30" fmla="*/ 37 w 1066"/>
                <a:gd name="T31" fmla="*/ 142 h 431"/>
                <a:gd name="T32" fmla="*/ 18 w 1066"/>
                <a:gd name="T33" fmla="*/ 198 h 431"/>
                <a:gd name="T34" fmla="*/ 0 w 1066"/>
                <a:gd name="T35" fmla="*/ 255 h 431"/>
                <a:gd name="T36" fmla="*/ 9 w 1066"/>
                <a:gd name="T37" fmla="*/ 283 h 431"/>
                <a:gd name="T38" fmla="*/ 28 w 1066"/>
                <a:gd name="T39" fmla="*/ 312 h 431"/>
                <a:gd name="T40" fmla="*/ 37 w 1066"/>
                <a:gd name="T41" fmla="*/ 349 h 431"/>
                <a:gd name="T42" fmla="*/ 66 w 1066"/>
                <a:gd name="T43" fmla="*/ 368 h 431"/>
                <a:gd name="T44" fmla="*/ 207 w 1066"/>
                <a:gd name="T45"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6" h="431">
                  <a:moveTo>
                    <a:pt x="207" y="406"/>
                  </a:moveTo>
                  <a:cubicBezTo>
                    <a:pt x="273" y="383"/>
                    <a:pt x="193" y="406"/>
                    <a:pt x="311" y="406"/>
                  </a:cubicBezTo>
                  <a:cubicBezTo>
                    <a:pt x="487" y="406"/>
                    <a:pt x="664" y="399"/>
                    <a:pt x="840" y="396"/>
                  </a:cubicBezTo>
                  <a:cubicBezTo>
                    <a:pt x="925" y="376"/>
                    <a:pt x="997" y="348"/>
                    <a:pt x="1048" y="274"/>
                  </a:cubicBezTo>
                  <a:cubicBezTo>
                    <a:pt x="1064" y="223"/>
                    <a:pt x="1066" y="201"/>
                    <a:pt x="1019" y="170"/>
                  </a:cubicBezTo>
                  <a:cubicBezTo>
                    <a:pt x="1013" y="161"/>
                    <a:pt x="1009" y="149"/>
                    <a:pt x="1001" y="142"/>
                  </a:cubicBezTo>
                  <a:cubicBezTo>
                    <a:pt x="984" y="127"/>
                    <a:pt x="944" y="104"/>
                    <a:pt x="944" y="104"/>
                  </a:cubicBezTo>
                  <a:cubicBezTo>
                    <a:pt x="912" y="107"/>
                    <a:pt x="877" y="99"/>
                    <a:pt x="849" y="113"/>
                  </a:cubicBezTo>
                  <a:cubicBezTo>
                    <a:pt x="829" y="123"/>
                    <a:pt x="812" y="170"/>
                    <a:pt x="812" y="170"/>
                  </a:cubicBezTo>
                  <a:cubicBezTo>
                    <a:pt x="782" y="126"/>
                    <a:pt x="799" y="75"/>
                    <a:pt x="764" y="47"/>
                  </a:cubicBezTo>
                  <a:cubicBezTo>
                    <a:pt x="746" y="33"/>
                    <a:pt x="701" y="26"/>
                    <a:pt x="679" y="19"/>
                  </a:cubicBezTo>
                  <a:cubicBezTo>
                    <a:pt x="660" y="13"/>
                    <a:pt x="623" y="0"/>
                    <a:pt x="623" y="0"/>
                  </a:cubicBezTo>
                  <a:cubicBezTo>
                    <a:pt x="539" y="9"/>
                    <a:pt x="509" y="7"/>
                    <a:pt x="481" y="85"/>
                  </a:cubicBezTo>
                  <a:cubicBezTo>
                    <a:pt x="459" y="53"/>
                    <a:pt x="443" y="41"/>
                    <a:pt x="406" y="28"/>
                  </a:cubicBezTo>
                  <a:cubicBezTo>
                    <a:pt x="248" y="41"/>
                    <a:pt x="291" y="17"/>
                    <a:pt x="226" y="113"/>
                  </a:cubicBezTo>
                  <a:cubicBezTo>
                    <a:pt x="154" y="103"/>
                    <a:pt x="98" y="102"/>
                    <a:pt x="37" y="142"/>
                  </a:cubicBezTo>
                  <a:cubicBezTo>
                    <a:pt x="31" y="161"/>
                    <a:pt x="24" y="179"/>
                    <a:pt x="18" y="198"/>
                  </a:cubicBezTo>
                  <a:cubicBezTo>
                    <a:pt x="12" y="217"/>
                    <a:pt x="0" y="255"/>
                    <a:pt x="0" y="255"/>
                  </a:cubicBezTo>
                  <a:cubicBezTo>
                    <a:pt x="3" y="264"/>
                    <a:pt x="5" y="274"/>
                    <a:pt x="9" y="283"/>
                  </a:cubicBezTo>
                  <a:cubicBezTo>
                    <a:pt x="14" y="293"/>
                    <a:pt x="23" y="301"/>
                    <a:pt x="28" y="312"/>
                  </a:cubicBezTo>
                  <a:cubicBezTo>
                    <a:pt x="33" y="324"/>
                    <a:pt x="30" y="338"/>
                    <a:pt x="37" y="349"/>
                  </a:cubicBezTo>
                  <a:cubicBezTo>
                    <a:pt x="43" y="359"/>
                    <a:pt x="56" y="362"/>
                    <a:pt x="66" y="368"/>
                  </a:cubicBezTo>
                  <a:cubicBezTo>
                    <a:pt x="109" y="431"/>
                    <a:pt x="143" y="415"/>
                    <a:pt x="207" y="406"/>
                  </a:cubicBez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48" name="Picture 8" descr="Aq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 y="527"/>
              <a:ext cx="743" cy="706"/>
            </a:xfrm>
            <a:prstGeom prst="rect">
              <a:avLst/>
            </a:prstGeom>
            <a:noFill/>
            <a:extLst>
              <a:ext uri="{909E8E84-426E-40DD-AFC4-6F175D3DCCD1}">
                <a14:hiddenFill xmlns:a14="http://schemas.microsoft.com/office/drawing/2010/main">
                  <a:solidFill>
                    <a:srgbClr val="FFFFFF"/>
                  </a:solidFill>
                </a14:hiddenFill>
              </a:ext>
            </a:extLst>
          </p:spPr>
        </p:pic>
        <p:sp>
          <p:nvSpPr>
            <p:cNvPr id="35849" name="Line 9"/>
            <p:cNvSpPr>
              <a:spLocks noChangeShapeType="1"/>
            </p:cNvSpPr>
            <p:nvPr/>
          </p:nvSpPr>
          <p:spPr bwMode="auto">
            <a:xfrm flipV="1">
              <a:off x="3540" y="984"/>
              <a:ext cx="590" cy="1523"/>
            </a:xfrm>
            <a:prstGeom prst="line">
              <a:avLst/>
            </a:prstGeom>
            <a:noFill/>
            <a:ln w="152400" cap="rnd">
              <a:solidFill>
                <a:srgbClr val="33CC33"/>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0"/>
            <p:cNvSpPr>
              <a:spLocks noChangeShapeType="1"/>
            </p:cNvSpPr>
            <p:nvPr/>
          </p:nvSpPr>
          <p:spPr bwMode="auto">
            <a:xfrm flipV="1">
              <a:off x="2324" y="885"/>
              <a:ext cx="1729" cy="1949"/>
            </a:xfrm>
            <a:prstGeom prst="line">
              <a:avLst/>
            </a:prstGeom>
            <a:noFill/>
            <a:ln w="152400" cap="rnd">
              <a:solidFill>
                <a:srgbClr val="33CC33"/>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1" name="Group 11"/>
          <p:cNvGrpSpPr>
            <a:grpSpLocks/>
          </p:cNvGrpSpPr>
          <p:nvPr/>
        </p:nvGrpSpPr>
        <p:grpSpPr bwMode="auto">
          <a:xfrm>
            <a:off x="2414588" y="1549400"/>
            <a:ext cx="2022475" cy="3035299"/>
            <a:chOff x="2028" y="553"/>
            <a:chExt cx="1331" cy="2244"/>
          </a:xfrm>
        </p:grpSpPr>
        <p:sp>
          <p:nvSpPr>
            <p:cNvPr id="35852" name="Freeform 12"/>
            <p:cNvSpPr>
              <a:spLocks noChangeAspect="1"/>
            </p:cNvSpPr>
            <p:nvPr/>
          </p:nvSpPr>
          <p:spPr bwMode="auto">
            <a:xfrm>
              <a:off x="2028" y="1431"/>
              <a:ext cx="766" cy="310"/>
            </a:xfrm>
            <a:custGeom>
              <a:avLst/>
              <a:gdLst>
                <a:gd name="T0" fmla="*/ 207 w 1066"/>
                <a:gd name="T1" fmla="*/ 406 h 431"/>
                <a:gd name="T2" fmla="*/ 311 w 1066"/>
                <a:gd name="T3" fmla="*/ 406 h 431"/>
                <a:gd name="T4" fmla="*/ 840 w 1066"/>
                <a:gd name="T5" fmla="*/ 396 h 431"/>
                <a:gd name="T6" fmla="*/ 1048 w 1066"/>
                <a:gd name="T7" fmla="*/ 274 h 431"/>
                <a:gd name="T8" fmla="*/ 1019 w 1066"/>
                <a:gd name="T9" fmla="*/ 170 h 431"/>
                <a:gd name="T10" fmla="*/ 1001 w 1066"/>
                <a:gd name="T11" fmla="*/ 142 h 431"/>
                <a:gd name="T12" fmla="*/ 944 w 1066"/>
                <a:gd name="T13" fmla="*/ 104 h 431"/>
                <a:gd name="T14" fmla="*/ 849 w 1066"/>
                <a:gd name="T15" fmla="*/ 113 h 431"/>
                <a:gd name="T16" fmla="*/ 812 w 1066"/>
                <a:gd name="T17" fmla="*/ 170 h 431"/>
                <a:gd name="T18" fmla="*/ 764 w 1066"/>
                <a:gd name="T19" fmla="*/ 47 h 431"/>
                <a:gd name="T20" fmla="*/ 679 w 1066"/>
                <a:gd name="T21" fmla="*/ 19 h 431"/>
                <a:gd name="T22" fmla="*/ 623 w 1066"/>
                <a:gd name="T23" fmla="*/ 0 h 431"/>
                <a:gd name="T24" fmla="*/ 481 w 1066"/>
                <a:gd name="T25" fmla="*/ 85 h 431"/>
                <a:gd name="T26" fmla="*/ 406 w 1066"/>
                <a:gd name="T27" fmla="*/ 28 h 431"/>
                <a:gd name="T28" fmla="*/ 226 w 1066"/>
                <a:gd name="T29" fmla="*/ 113 h 431"/>
                <a:gd name="T30" fmla="*/ 37 w 1066"/>
                <a:gd name="T31" fmla="*/ 142 h 431"/>
                <a:gd name="T32" fmla="*/ 18 w 1066"/>
                <a:gd name="T33" fmla="*/ 198 h 431"/>
                <a:gd name="T34" fmla="*/ 0 w 1066"/>
                <a:gd name="T35" fmla="*/ 255 h 431"/>
                <a:gd name="T36" fmla="*/ 9 w 1066"/>
                <a:gd name="T37" fmla="*/ 283 h 431"/>
                <a:gd name="T38" fmla="*/ 28 w 1066"/>
                <a:gd name="T39" fmla="*/ 312 h 431"/>
                <a:gd name="T40" fmla="*/ 37 w 1066"/>
                <a:gd name="T41" fmla="*/ 349 h 431"/>
                <a:gd name="T42" fmla="*/ 66 w 1066"/>
                <a:gd name="T43" fmla="*/ 368 h 431"/>
                <a:gd name="T44" fmla="*/ 207 w 1066"/>
                <a:gd name="T45"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6" h="431">
                  <a:moveTo>
                    <a:pt x="207" y="406"/>
                  </a:moveTo>
                  <a:cubicBezTo>
                    <a:pt x="273" y="383"/>
                    <a:pt x="193" y="406"/>
                    <a:pt x="311" y="406"/>
                  </a:cubicBezTo>
                  <a:cubicBezTo>
                    <a:pt x="487" y="406"/>
                    <a:pt x="664" y="399"/>
                    <a:pt x="840" y="396"/>
                  </a:cubicBezTo>
                  <a:cubicBezTo>
                    <a:pt x="925" y="376"/>
                    <a:pt x="997" y="348"/>
                    <a:pt x="1048" y="274"/>
                  </a:cubicBezTo>
                  <a:cubicBezTo>
                    <a:pt x="1064" y="223"/>
                    <a:pt x="1066" y="201"/>
                    <a:pt x="1019" y="170"/>
                  </a:cubicBezTo>
                  <a:cubicBezTo>
                    <a:pt x="1013" y="161"/>
                    <a:pt x="1009" y="149"/>
                    <a:pt x="1001" y="142"/>
                  </a:cubicBezTo>
                  <a:cubicBezTo>
                    <a:pt x="984" y="127"/>
                    <a:pt x="944" y="104"/>
                    <a:pt x="944" y="104"/>
                  </a:cubicBezTo>
                  <a:cubicBezTo>
                    <a:pt x="912" y="107"/>
                    <a:pt x="877" y="99"/>
                    <a:pt x="849" y="113"/>
                  </a:cubicBezTo>
                  <a:cubicBezTo>
                    <a:pt x="829" y="123"/>
                    <a:pt x="812" y="170"/>
                    <a:pt x="812" y="170"/>
                  </a:cubicBezTo>
                  <a:cubicBezTo>
                    <a:pt x="782" y="126"/>
                    <a:pt x="799" y="75"/>
                    <a:pt x="764" y="47"/>
                  </a:cubicBezTo>
                  <a:cubicBezTo>
                    <a:pt x="746" y="33"/>
                    <a:pt x="701" y="26"/>
                    <a:pt x="679" y="19"/>
                  </a:cubicBezTo>
                  <a:cubicBezTo>
                    <a:pt x="660" y="13"/>
                    <a:pt x="623" y="0"/>
                    <a:pt x="623" y="0"/>
                  </a:cubicBezTo>
                  <a:cubicBezTo>
                    <a:pt x="539" y="9"/>
                    <a:pt x="509" y="7"/>
                    <a:pt x="481" y="85"/>
                  </a:cubicBezTo>
                  <a:cubicBezTo>
                    <a:pt x="459" y="53"/>
                    <a:pt x="443" y="41"/>
                    <a:pt x="406" y="28"/>
                  </a:cubicBezTo>
                  <a:cubicBezTo>
                    <a:pt x="248" y="41"/>
                    <a:pt x="291" y="17"/>
                    <a:pt x="226" y="113"/>
                  </a:cubicBezTo>
                  <a:cubicBezTo>
                    <a:pt x="154" y="103"/>
                    <a:pt x="98" y="102"/>
                    <a:pt x="37" y="142"/>
                  </a:cubicBezTo>
                  <a:cubicBezTo>
                    <a:pt x="31" y="161"/>
                    <a:pt x="24" y="179"/>
                    <a:pt x="18" y="198"/>
                  </a:cubicBezTo>
                  <a:cubicBezTo>
                    <a:pt x="12" y="217"/>
                    <a:pt x="0" y="255"/>
                    <a:pt x="0" y="255"/>
                  </a:cubicBezTo>
                  <a:cubicBezTo>
                    <a:pt x="3" y="264"/>
                    <a:pt x="5" y="274"/>
                    <a:pt x="9" y="283"/>
                  </a:cubicBezTo>
                  <a:cubicBezTo>
                    <a:pt x="14" y="293"/>
                    <a:pt x="23" y="301"/>
                    <a:pt x="28" y="312"/>
                  </a:cubicBezTo>
                  <a:cubicBezTo>
                    <a:pt x="33" y="324"/>
                    <a:pt x="30" y="338"/>
                    <a:pt x="37" y="349"/>
                  </a:cubicBezTo>
                  <a:cubicBezTo>
                    <a:pt x="43" y="359"/>
                    <a:pt x="56" y="362"/>
                    <a:pt x="66" y="368"/>
                  </a:cubicBezTo>
                  <a:cubicBezTo>
                    <a:pt x="109" y="431"/>
                    <a:pt x="143" y="415"/>
                    <a:pt x="207" y="406"/>
                  </a:cubicBez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3"/>
            <p:cNvSpPr>
              <a:spLocks noChangeShapeType="1"/>
            </p:cNvSpPr>
            <p:nvPr/>
          </p:nvSpPr>
          <p:spPr bwMode="auto">
            <a:xfrm flipH="1" flipV="1">
              <a:off x="2701" y="1256"/>
              <a:ext cx="658" cy="1248"/>
            </a:xfrm>
            <a:prstGeom prst="line">
              <a:avLst/>
            </a:prstGeom>
            <a:noFill/>
            <a:ln w="381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4"/>
            <p:cNvSpPr>
              <a:spLocks noChangeShapeType="1"/>
            </p:cNvSpPr>
            <p:nvPr/>
          </p:nvSpPr>
          <p:spPr bwMode="auto">
            <a:xfrm flipV="1">
              <a:off x="2312" y="1740"/>
              <a:ext cx="117" cy="1057"/>
            </a:xfrm>
            <a:prstGeom prst="line">
              <a:avLst/>
            </a:prstGeom>
            <a:noFill/>
            <a:ln w="381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5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 y="553"/>
              <a:ext cx="839" cy="6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856" name="Group 16"/>
          <p:cNvGrpSpPr>
            <a:grpSpLocks/>
          </p:cNvGrpSpPr>
          <p:nvPr/>
        </p:nvGrpSpPr>
        <p:grpSpPr bwMode="auto">
          <a:xfrm>
            <a:off x="223837" y="1549399"/>
            <a:ext cx="2362201" cy="3330575"/>
            <a:chOff x="705" y="663"/>
            <a:chExt cx="1488" cy="2320"/>
          </a:xfrm>
        </p:grpSpPr>
        <p:sp>
          <p:nvSpPr>
            <p:cNvPr id="35857" name="Freeform 17"/>
            <p:cNvSpPr>
              <a:spLocks noChangeAspect="1"/>
            </p:cNvSpPr>
            <p:nvPr/>
          </p:nvSpPr>
          <p:spPr bwMode="auto">
            <a:xfrm>
              <a:off x="705" y="1506"/>
              <a:ext cx="754" cy="305"/>
            </a:xfrm>
            <a:custGeom>
              <a:avLst/>
              <a:gdLst>
                <a:gd name="T0" fmla="*/ 207 w 1066"/>
                <a:gd name="T1" fmla="*/ 406 h 431"/>
                <a:gd name="T2" fmla="*/ 311 w 1066"/>
                <a:gd name="T3" fmla="*/ 406 h 431"/>
                <a:gd name="T4" fmla="*/ 840 w 1066"/>
                <a:gd name="T5" fmla="*/ 396 h 431"/>
                <a:gd name="T6" fmla="*/ 1048 w 1066"/>
                <a:gd name="T7" fmla="*/ 274 h 431"/>
                <a:gd name="T8" fmla="*/ 1019 w 1066"/>
                <a:gd name="T9" fmla="*/ 170 h 431"/>
                <a:gd name="T10" fmla="*/ 1001 w 1066"/>
                <a:gd name="T11" fmla="*/ 142 h 431"/>
                <a:gd name="T12" fmla="*/ 944 w 1066"/>
                <a:gd name="T13" fmla="*/ 104 h 431"/>
                <a:gd name="T14" fmla="*/ 849 w 1066"/>
                <a:gd name="T15" fmla="*/ 113 h 431"/>
                <a:gd name="T16" fmla="*/ 812 w 1066"/>
                <a:gd name="T17" fmla="*/ 170 h 431"/>
                <a:gd name="T18" fmla="*/ 764 w 1066"/>
                <a:gd name="T19" fmla="*/ 47 h 431"/>
                <a:gd name="T20" fmla="*/ 679 w 1066"/>
                <a:gd name="T21" fmla="*/ 19 h 431"/>
                <a:gd name="T22" fmla="*/ 623 w 1066"/>
                <a:gd name="T23" fmla="*/ 0 h 431"/>
                <a:gd name="T24" fmla="*/ 481 w 1066"/>
                <a:gd name="T25" fmla="*/ 85 h 431"/>
                <a:gd name="T26" fmla="*/ 406 w 1066"/>
                <a:gd name="T27" fmla="*/ 28 h 431"/>
                <a:gd name="T28" fmla="*/ 226 w 1066"/>
                <a:gd name="T29" fmla="*/ 113 h 431"/>
                <a:gd name="T30" fmla="*/ 37 w 1066"/>
                <a:gd name="T31" fmla="*/ 142 h 431"/>
                <a:gd name="T32" fmla="*/ 18 w 1066"/>
                <a:gd name="T33" fmla="*/ 198 h 431"/>
                <a:gd name="T34" fmla="*/ 0 w 1066"/>
                <a:gd name="T35" fmla="*/ 255 h 431"/>
                <a:gd name="T36" fmla="*/ 9 w 1066"/>
                <a:gd name="T37" fmla="*/ 283 h 431"/>
                <a:gd name="T38" fmla="*/ 28 w 1066"/>
                <a:gd name="T39" fmla="*/ 312 h 431"/>
                <a:gd name="T40" fmla="*/ 37 w 1066"/>
                <a:gd name="T41" fmla="*/ 349 h 431"/>
                <a:gd name="T42" fmla="*/ 66 w 1066"/>
                <a:gd name="T43" fmla="*/ 368 h 431"/>
                <a:gd name="T44" fmla="*/ 207 w 1066"/>
                <a:gd name="T45" fmla="*/ 4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6" h="431">
                  <a:moveTo>
                    <a:pt x="207" y="406"/>
                  </a:moveTo>
                  <a:cubicBezTo>
                    <a:pt x="273" y="383"/>
                    <a:pt x="193" y="406"/>
                    <a:pt x="311" y="406"/>
                  </a:cubicBezTo>
                  <a:cubicBezTo>
                    <a:pt x="487" y="406"/>
                    <a:pt x="664" y="399"/>
                    <a:pt x="840" y="396"/>
                  </a:cubicBezTo>
                  <a:cubicBezTo>
                    <a:pt x="925" y="376"/>
                    <a:pt x="997" y="348"/>
                    <a:pt x="1048" y="274"/>
                  </a:cubicBezTo>
                  <a:cubicBezTo>
                    <a:pt x="1064" y="223"/>
                    <a:pt x="1066" y="201"/>
                    <a:pt x="1019" y="170"/>
                  </a:cubicBezTo>
                  <a:cubicBezTo>
                    <a:pt x="1013" y="161"/>
                    <a:pt x="1009" y="149"/>
                    <a:pt x="1001" y="142"/>
                  </a:cubicBezTo>
                  <a:cubicBezTo>
                    <a:pt x="984" y="127"/>
                    <a:pt x="944" y="104"/>
                    <a:pt x="944" y="104"/>
                  </a:cubicBezTo>
                  <a:cubicBezTo>
                    <a:pt x="912" y="107"/>
                    <a:pt x="877" y="99"/>
                    <a:pt x="849" y="113"/>
                  </a:cubicBezTo>
                  <a:cubicBezTo>
                    <a:pt x="829" y="123"/>
                    <a:pt x="812" y="170"/>
                    <a:pt x="812" y="170"/>
                  </a:cubicBezTo>
                  <a:cubicBezTo>
                    <a:pt x="782" y="126"/>
                    <a:pt x="799" y="75"/>
                    <a:pt x="764" y="47"/>
                  </a:cubicBezTo>
                  <a:cubicBezTo>
                    <a:pt x="746" y="33"/>
                    <a:pt x="701" y="26"/>
                    <a:pt x="679" y="19"/>
                  </a:cubicBezTo>
                  <a:cubicBezTo>
                    <a:pt x="660" y="13"/>
                    <a:pt x="623" y="0"/>
                    <a:pt x="623" y="0"/>
                  </a:cubicBezTo>
                  <a:cubicBezTo>
                    <a:pt x="539" y="9"/>
                    <a:pt x="509" y="7"/>
                    <a:pt x="481" y="85"/>
                  </a:cubicBezTo>
                  <a:cubicBezTo>
                    <a:pt x="459" y="53"/>
                    <a:pt x="443" y="41"/>
                    <a:pt x="406" y="28"/>
                  </a:cubicBezTo>
                  <a:cubicBezTo>
                    <a:pt x="248" y="41"/>
                    <a:pt x="291" y="17"/>
                    <a:pt x="226" y="113"/>
                  </a:cubicBezTo>
                  <a:cubicBezTo>
                    <a:pt x="154" y="103"/>
                    <a:pt x="98" y="102"/>
                    <a:pt x="37" y="142"/>
                  </a:cubicBezTo>
                  <a:cubicBezTo>
                    <a:pt x="31" y="161"/>
                    <a:pt x="24" y="179"/>
                    <a:pt x="18" y="198"/>
                  </a:cubicBezTo>
                  <a:cubicBezTo>
                    <a:pt x="12" y="217"/>
                    <a:pt x="0" y="255"/>
                    <a:pt x="0" y="255"/>
                  </a:cubicBezTo>
                  <a:cubicBezTo>
                    <a:pt x="3" y="264"/>
                    <a:pt x="5" y="274"/>
                    <a:pt x="9" y="283"/>
                  </a:cubicBezTo>
                  <a:cubicBezTo>
                    <a:pt x="14" y="293"/>
                    <a:pt x="23" y="301"/>
                    <a:pt x="28" y="312"/>
                  </a:cubicBezTo>
                  <a:cubicBezTo>
                    <a:pt x="33" y="324"/>
                    <a:pt x="30" y="338"/>
                    <a:pt x="37" y="349"/>
                  </a:cubicBezTo>
                  <a:cubicBezTo>
                    <a:pt x="43" y="359"/>
                    <a:pt x="56" y="362"/>
                    <a:pt x="66" y="368"/>
                  </a:cubicBezTo>
                  <a:cubicBezTo>
                    <a:pt x="109" y="431"/>
                    <a:pt x="143" y="415"/>
                    <a:pt x="207" y="406"/>
                  </a:cubicBezTo>
                  <a:close/>
                </a:path>
              </a:pathLst>
            </a:cu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8"/>
            <p:cNvSpPr>
              <a:spLocks noChangeShapeType="1"/>
            </p:cNvSpPr>
            <p:nvPr/>
          </p:nvSpPr>
          <p:spPr bwMode="auto">
            <a:xfrm flipH="1" flipV="1">
              <a:off x="1431" y="1188"/>
              <a:ext cx="654" cy="1699"/>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19"/>
            <p:cNvSpPr>
              <a:spLocks noChangeShapeType="1"/>
            </p:cNvSpPr>
            <p:nvPr/>
          </p:nvSpPr>
          <p:spPr bwMode="auto">
            <a:xfrm flipH="1" flipV="1">
              <a:off x="1318" y="1234"/>
              <a:ext cx="671" cy="1701"/>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20"/>
            <p:cNvSpPr>
              <a:spLocks noChangeShapeType="1"/>
            </p:cNvSpPr>
            <p:nvPr/>
          </p:nvSpPr>
          <p:spPr bwMode="auto">
            <a:xfrm flipH="1" flipV="1">
              <a:off x="1431" y="1801"/>
              <a:ext cx="462" cy="1182"/>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21"/>
            <p:cNvSpPr>
              <a:spLocks noChangeShapeType="1"/>
            </p:cNvSpPr>
            <p:nvPr/>
          </p:nvSpPr>
          <p:spPr bwMode="auto">
            <a:xfrm flipH="1" flipV="1">
              <a:off x="1522" y="1143"/>
              <a:ext cx="671" cy="1701"/>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62"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 y="663"/>
              <a:ext cx="843" cy="843"/>
            </a:xfrm>
            <a:prstGeom prst="rect">
              <a:avLst/>
            </a:prstGeom>
            <a:noFill/>
            <a:extLst>
              <a:ext uri="{909E8E84-426E-40DD-AFC4-6F175D3DCCD1}">
                <a14:hiddenFill xmlns:a14="http://schemas.microsoft.com/office/drawing/2010/main">
                  <a:solidFill>
                    <a:srgbClr val="FFFFFF"/>
                  </a:solidFill>
                </a14:hiddenFill>
              </a:ext>
            </a:extLst>
          </p:spPr>
        </p:pic>
      </p:grpSp>
      <p:pic>
        <p:nvPicPr>
          <p:cNvPr id="35864" name="Picture 24" descr="globe_sst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2278063"/>
            <a:ext cx="1873250" cy="1873250"/>
          </a:xfrm>
          <a:prstGeom prst="rect">
            <a:avLst/>
          </a:prstGeom>
          <a:noFill/>
          <a:extLst>
            <a:ext uri="{909E8E84-426E-40DD-AFC4-6F175D3DCCD1}">
              <a14:hiddenFill xmlns:a14="http://schemas.microsoft.com/office/drawing/2010/main">
                <a:solidFill>
                  <a:srgbClr val="FFFFFF"/>
                </a:solidFill>
              </a14:hiddenFill>
            </a:ext>
          </a:extLst>
        </p:spPr>
      </p:pic>
      <p:sp>
        <p:nvSpPr>
          <p:cNvPr id="35865" name="AutoShape 25"/>
          <p:cNvSpPr>
            <a:spLocks noChangeArrowheads="1"/>
          </p:cNvSpPr>
          <p:nvPr/>
        </p:nvSpPr>
        <p:spPr bwMode="auto">
          <a:xfrm>
            <a:off x="5724525" y="2636838"/>
            <a:ext cx="1152525" cy="122396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chemeClr val="accent2"/>
                </a:solidFill>
                <a:ea typeface="ＭＳ Ｐゴシック" pitchFamily="34" charset="-128"/>
              </a:rPr>
              <a:t>Data</a:t>
            </a:r>
            <a:br>
              <a:rPr lang="en-US" altLang="en-US" sz="2000">
                <a:solidFill>
                  <a:schemeClr val="accent2"/>
                </a:solidFill>
                <a:ea typeface="ＭＳ Ｐゴシック" pitchFamily="34" charset="-128"/>
              </a:rPr>
            </a:br>
            <a:r>
              <a:rPr lang="en-US" altLang="en-US" sz="2000">
                <a:solidFill>
                  <a:schemeClr val="accent2"/>
                </a:solidFill>
                <a:ea typeface="ＭＳ Ｐゴシック" pitchFamily="34" charset="-128"/>
              </a:rPr>
              <a:t>Merging</a:t>
            </a:r>
          </a:p>
        </p:txBody>
      </p:sp>
      <p:sp>
        <p:nvSpPr>
          <p:cNvPr id="35866" name="Text Box 26"/>
          <p:cNvSpPr txBox="1">
            <a:spLocks noChangeArrowheads="1"/>
          </p:cNvSpPr>
          <p:nvPr/>
        </p:nvSpPr>
        <p:spPr bwMode="auto">
          <a:xfrm>
            <a:off x="374650" y="5805488"/>
            <a:ext cx="691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chemeClr val="accent2"/>
                </a:solidFill>
                <a:latin typeface="Trebuchet MS" pitchFamily="34" charset="0"/>
                <a:ea typeface="ＭＳ Ｐゴシック" pitchFamily="34" charset="-128"/>
              </a:rPr>
              <a:t> In situ data provide </a:t>
            </a:r>
            <a:r>
              <a:rPr lang="en-US" altLang="en-US" sz="2000" b="1" i="1">
                <a:solidFill>
                  <a:schemeClr val="accent2"/>
                </a:solidFill>
                <a:latin typeface="Trebuchet MS" pitchFamily="34" charset="0"/>
                <a:ea typeface="ＭＳ Ｐゴシック" pitchFamily="34" charset="-128"/>
              </a:rPr>
              <a:t>reality in all weather conditions</a:t>
            </a:r>
          </a:p>
        </p:txBody>
      </p:sp>
      <p:pic>
        <p:nvPicPr>
          <p:cNvPr id="3586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3860800"/>
            <a:ext cx="87471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5868" name="Object 28"/>
          <p:cNvGraphicFramePr>
            <a:graphicFrameLocks noChangeAspect="1"/>
          </p:cNvGraphicFramePr>
          <p:nvPr>
            <p:extLst>
              <p:ext uri="{D42A27DB-BD31-4B8C-83A1-F6EECF244321}">
                <p14:modId xmlns:p14="http://schemas.microsoft.com/office/powerpoint/2010/main" val="2587009878"/>
              </p:ext>
            </p:extLst>
          </p:nvPr>
        </p:nvGraphicFramePr>
        <p:xfrm>
          <a:off x="6380529" y="362512"/>
          <a:ext cx="2520950" cy="808037"/>
        </p:xfrm>
        <a:graphic>
          <a:graphicData uri="http://schemas.openxmlformats.org/presentationml/2006/ole">
            <mc:AlternateContent xmlns:mc="http://schemas.openxmlformats.org/markup-compatibility/2006">
              <mc:Choice xmlns:v="urn:schemas-microsoft-com:vml" Requires="v">
                <p:oleObj spid="_x0000_s1107" name="Photo Editor Photo" r:id="rId11" imgW="9504762" imgH="3048426" progId="MSPhotoEd.3">
                  <p:embed/>
                </p:oleObj>
              </mc:Choice>
              <mc:Fallback>
                <p:oleObj name="Photo Editor Photo" r:id="rId11" imgW="9504762" imgH="3048426"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0529" y="362512"/>
                        <a:ext cx="2520950"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1186646" y="44450"/>
            <a:ext cx="6778625" cy="1152525"/>
          </a:xfrm>
        </p:spPr>
        <p:txBody>
          <a:bodyPr/>
          <a:lstStyle/>
          <a:p>
            <a:r>
              <a:rPr lang="en-US" dirty="0"/>
              <a:t>GHRSST Builds on </a:t>
            </a:r>
            <a:r>
              <a:rPr lang="en-US" dirty="0" smtClean="0"/>
              <a:t>EO   </a:t>
            </a:r>
            <a:r>
              <a:rPr lang="en-US" dirty="0"/>
              <a:t>complementarities… </a:t>
            </a:r>
          </a:p>
        </p:txBody>
      </p:sp>
    </p:spTree>
    <p:custDataLst>
      <p:tags r:id="rId2"/>
    </p:custDataLst>
    <p:extLst>
      <p:ext uri="{BB962C8B-B14F-4D97-AF65-F5344CB8AC3E}">
        <p14:creationId xmlns:p14="http://schemas.microsoft.com/office/powerpoint/2010/main" val="2481790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441" name="Group 9"/>
          <p:cNvGrpSpPr>
            <a:grpSpLocks/>
          </p:cNvGrpSpPr>
          <p:nvPr/>
        </p:nvGrpSpPr>
        <p:grpSpPr bwMode="auto">
          <a:xfrm>
            <a:off x="3771900" y="2312988"/>
            <a:ext cx="2713038" cy="993775"/>
            <a:chOff x="1990" y="780"/>
            <a:chExt cx="1709" cy="886"/>
          </a:xfrm>
        </p:grpSpPr>
        <p:pic>
          <p:nvPicPr>
            <p:cNvPr id="18438" name="Picture 6" descr="C:\GHRSST_Japan_2002\clip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 y="817"/>
              <a:ext cx="1632" cy="81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8439" name="Rectangle 7"/>
            <p:cNvSpPr>
              <a:spLocks noChangeArrowheads="1"/>
            </p:cNvSpPr>
            <p:nvPr/>
          </p:nvSpPr>
          <p:spPr bwMode="auto">
            <a:xfrm>
              <a:off x="1990" y="780"/>
              <a:ext cx="506" cy="88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Rectangle 8"/>
            <p:cNvSpPr>
              <a:spLocks noChangeArrowheads="1"/>
            </p:cNvSpPr>
            <p:nvPr/>
          </p:nvSpPr>
          <p:spPr bwMode="auto">
            <a:xfrm>
              <a:off x="2978" y="786"/>
              <a:ext cx="721" cy="88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45" name="Group 13"/>
          <p:cNvGrpSpPr>
            <a:grpSpLocks/>
          </p:cNvGrpSpPr>
          <p:nvPr/>
        </p:nvGrpSpPr>
        <p:grpSpPr bwMode="auto">
          <a:xfrm>
            <a:off x="7367588" y="2265363"/>
            <a:ext cx="1776412" cy="984250"/>
            <a:chOff x="3274" y="1383"/>
            <a:chExt cx="1770" cy="880"/>
          </a:xfrm>
        </p:grpSpPr>
        <p:pic>
          <p:nvPicPr>
            <p:cNvPr id="18442" name="Picture 10" descr="C:\GHRSST_Japan_2002\clip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 y="1404"/>
              <a:ext cx="1632" cy="81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8444" name="Rectangle 12"/>
            <p:cNvSpPr>
              <a:spLocks noChangeArrowheads="1"/>
            </p:cNvSpPr>
            <p:nvPr/>
          </p:nvSpPr>
          <p:spPr bwMode="auto">
            <a:xfrm>
              <a:off x="3927" y="1383"/>
              <a:ext cx="1117" cy="88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49" name="Group 17"/>
          <p:cNvGrpSpPr>
            <a:grpSpLocks/>
          </p:cNvGrpSpPr>
          <p:nvPr/>
        </p:nvGrpSpPr>
        <p:grpSpPr bwMode="auto">
          <a:xfrm>
            <a:off x="250825" y="2286000"/>
            <a:ext cx="2763838" cy="939800"/>
            <a:chOff x="2589" y="2316"/>
            <a:chExt cx="1741" cy="880"/>
          </a:xfrm>
        </p:grpSpPr>
        <p:pic>
          <p:nvPicPr>
            <p:cNvPr id="18446" name="Picture 14" descr="C:\GHRSST_Japan_2002\clip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 y="2364"/>
              <a:ext cx="1632" cy="81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8447" name="Rectangle 15"/>
            <p:cNvSpPr>
              <a:spLocks noChangeArrowheads="1"/>
            </p:cNvSpPr>
            <p:nvPr/>
          </p:nvSpPr>
          <p:spPr bwMode="auto">
            <a:xfrm>
              <a:off x="2589" y="2316"/>
              <a:ext cx="1296" cy="88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570" name="Rectangle 138"/>
          <p:cNvSpPr>
            <a:spLocks noChangeArrowheads="1"/>
          </p:cNvSpPr>
          <p:nvPr/>
        </p:nvSpPr>
        <p:spPr bwMode="auto">
          <a:xfrm>
            <a:off x="1084263" y="1749425"/>
            <a:ext cx="2008187" cy="16494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71" name="Rectangle 139"/>
          <p:cNvSpPr>
            <a:spLocks noChangeArrowheads="1"/>
          </p:cNvSpPr>
          <p:nvPr/>
        </p:nvSpPr>
        <p:spPr bwMode="auto">
          <a:xfrm>
            <a:off x="6122988" y="1739900"/>
            <a:ext cx="2151062" cy="1668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72" name="Rectangle 140"/>
          <p:cNvSpPr>
            <a:spLocks noChangeArrowheads="1"/>
          </p:cNvSpPr>
          <p:nvPr/>
        </p:nvSpPr>
        <p:spPr bwMode="auto">
          <a:xfrm>
            <a:off x="3551238" y="1749425"/>
            <a:ext cx="2008187" cy="16494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73" name="Text Box 141"/>
          <p:cNvSpPr txBox="1">
            <a:spLocks noChangeArrowheads="1"/>
          </p:cNvSpPr>
          <p:nvPr/>
        </p:nvSpPr>
        <p:spPr bwMode="auto">
          <a:xfrm>
            <a:off x="1746250" y="4381500"/>
            <a:ext cx="5537200" cy="1714500"/>
          </a:xfrm>
          <a:prstGeom prst="rect">
            <a:avLst/>
          </a:prstGeom>
          <a:gradFill rotWithShape="0">
            <a:gsLst>
              <a:gs pos="0">
                <a:srgbClr val="0066FF"/>
              </a:gs>
              <a:gs pos="100000">
                <a:srgbClr val="0066FF">
                  <a:gamma/>
                  <a:shade val="46275"/>
                  <a:invGamma/>
                </a:srgbClr>
              </a:gs>
            </a:gsLst>
            <a:lin ang="540000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solidFill>
                  <a:schemeClr val="bg1"/>
                </a:solidFill>
                <a:latin typeface="Comic Sans MS" pitchFamily="66" charset="0"/>
              </a:rPr>
              <a:t>The </a:t>
            </a:r>
            <a:r>
              <a:rPr lang="en-US" altLang="en-US" sz="1800" dirty="0">
                <a:solidFill>
                  <a:srgbClr val="FF6600"/>
                </a:solidFill>
                <a:latin typeface="Comic Sans MS" pitchFamily="66" charset="0"/>
              </a:rPr>
              <a:t>regional projects</a:t>
            </a:r>
            <a:r>
              <a:rPr lang="en-US" altLang="en-US" sz="1800" dirty="0">
                <a:solidFill>
                  <a:schemeClr val="bg1"/>
                </a:solidFill>
                <a:latin typeface="Comic Sans MS" pitchFamily="66" charset="0"/>
              </a:rPr>
              <a:t> </a:t>
            </a:r>
            <a:r>
              <a:rPr lang="en-US" altLang="en-US" sz="1800" dirty="0" smtClean="0">
                <a:solidFill>
                  <a:schemeClr val="bg1"/>
                </a:solidFill>
                <a:latin typeface="Comic Sans MS" pitchFamily="66" charset="0"/>
              </a:rPr>
              <a:t> implement </a:t>
            </a:r>
            <a:r>
              <a:rPr lang="en-US" altLang="en-US" sz="1800" dirty="0">
                <a:solidFill>
                  <a:schemeClr val="bg1"/>
                </a:solidFill>
                <a:latin typeface="Comic Sans MS" pitchFamily="66" charset="0"/>
              </a:rPr>
              <a:t>the RDAC and feed the GDAC providing:</a:t>
            </a:r>
          </a:p>
          <a:p>
            <a:pPr lvl="1" algn="l">
              <a:buFontTx/>
              <a:buChar char="o"/>
            </a:pPr>
            <a:r>
              <a:rPr lang="en-US" altLang="en-US" sz="1400" dirty="0">
                <a:solidFill>
                  <a:schemeClr val="bg1"/>
                </a:solidFill>
                <a:latin typeface="Comic Sans MS" pitchFamily="66" charset="0"/>
              </a:rPr>
              <a:t> </a:t>
            </a:r>
            <a:r>
              <a:rPr lang="en-GB" altLang="en-US" sz="1400" dirty="0">
                <a:solidFill>
                  <a:schemeClr val="bg1"/>
                </a:solidFill>
                <a:latin typeface="Comic Sans MS" pitchFamily="66" charset="0"/>
              </a:rPr>
              <a:t>Regional </a:t>
            </a:r>
            <a:r>
              <a:rPr lang="en-GB" altLang="en-US" sz="1400" dirty="0">
                <a:solidFill>
                  <a:srgbClr val="FFFF00"/>
                </a:solidFill>
                <a:latin typeface="Comic Sans MS" pitchFamily="66" charset="0"/>
              </a:rPr>
              <a:t>data merging</a:t>
            </a:r>
            <a:r>
              <a:rPr lang="en-US" altLang="en-US" sz="1400" dirty="0">
                <a:solidFill>
                  <a:srgbClr val="FFFF00"/>
                </a:solidFill>
                <a:latin typeface="Comic Sans MS" pitchFamily="66" charset="0"/>
              </a:rPr>
              <a:t> and analysis</a:t>
            </a:r>
            <a:endParaRPr lang="en-US" altLang="en-US" sz="1400" dirty="0">
              <a:solidFill>
                <a:schemeClr val="bg1"/>
              </a:solidFill>
              <a:latin typeface="Comic Sans MS" pitchFamily="66" charset="0"/>
            </a:endParaRPr>
          </a:p>
          <a:p>
            <a:pPr lvl="1" algn="l">
              <a:buFontTx/>
              <a:buChar char="o"/>
            </a:pPr>
            <a:r>
              <a:rPr lang="en-US" altLang="en-US" sz="1400" dirty="0">
                <a:solidFill>
                  <a:schemeClr val="bg1"/>
                </a:solidFill>
                <a:latin typeface="Comic Sans MS" pitchFamily="66" charset="0"/>
              </a:rPr>
              <a:t> Regional </a:t>
            </a:r>
            <a:r>
              <a:rPr lang="en-US" altLang="en-US" sz="1400" dirty="0">
                <a:solidFill>
                  <a:srgbClr val="FFFF00"/>
                </a:solidFill>
                <a:latin typeface="Comic Sans MS" pitchFamily="66" charset="0"/>
              </a:rPr>
              <a:t>e</a:t>
            </a:r>
            <a:r>
              <a:rPr lang="en-GB" altLang="en-US" sz="1400" dirty="0" err="1">
                <a:solidFill>
                  <a:srgbClr val="FFFF00"/>
                </a:solidFill>
                <a:latin typeface="Comic Sans MS" pitchFamily="66" charset="0"/>
              </a:rPr>
              <a:t>rror</a:t>
            </a:r>
            <a:r>
              <a:rPr lang="en-GB" altLang="en-US" sz="1400" dirty="0">
                <a:solidFill>
                  <a:srgbClr val="FFFF00"/>
                </a:solidFill>
                <a:latin typeface="Comic Sans MS" pitchFamily="66" charset="0"/>
              </a:rPr>
              <a:t> statistic</a:t>
            </a:r>
            <a:r>
              <a:rPr lang="en-GB" altLang="en-US" sz="1400" dirty="0">
                <a:solidFill>
                  <a:schemeClr val="bg1"/>
                </a:solidFill>
                <a:latin typeface="Comic Sans MS" pitchFamily="66" charset="0"/>
              </a:rPr>
              <a:t> </a:t>
            </a:r>
            <a:r>
              <a:rPr lang="en-GB" altLang="en-US" sz="1400" dirty="0" err="1">
                <a:solidFill>
                  <a:schemeClr val="bg1"/>
                </a:solidFill>
                <a:latin typeface="Comic Sans MS" pitchFamily="66" charset="0"/>
              </a:rPr>
              <a:t>generatio</a:t>
            </a:r>
            <a:r>
              <a:rPr lang="en-US" altLang="en-US" sz="1400" dirty="0">
                <a:solidFill>
                  <a:schemeClr val="bg1"/>
                </a:solidFill>
                <a:latin typeface="Comic Sans MS" pitchFamily="66" charset="0"/>
              </a:rPr>
              <a:t>n</a:t>
            </a:r>
          </a:p>
          <a:p>
            <a:pPr lvl="1" algn="l">
              <a:buFontTx/>
              <a:buChar char="o"/>
            </a:pPr>
            <a:r>
              <a:rPr lang="en-US" altLang="en-US" sz="1400" dirty="0">
                <a:solidFill>
                  <a:schemeClr val="bg1"/>
                </a:solidFill>
                <a:latin typeface="Comic Sans MS" pitchFamily="66" charset="0"/>
              </a:rPr>
              <a:t> Regional </a:t>
            </a:r>
            <a:r>
              <a:rPr lang="en-GB" altLang="en-US" sz="1400" dirty="0">
                <a:solidFill>
                  <a:srgbClr val="FFFF00"/>
                </a:solidFill>
                <a:latin typeface="Comic Sans MS" pitchFamily="66" charset="0"/>
              </a:rPr>
              <a:t>DDS</a:t>
            </a:r>
            <a:r>
              <a:rPr lang="en-GB" altLang="en-US" sz="1400" dirty="0">
                <a:solidFill>
                  <a:schemeClr val="bg1"/>
                </a:solidFill>
                <a:latin typeface="Comic Sans MS" pitchFamily="66" charset="0"/>
              </a:rPr>
              <a:t> data </a:t>
            </a:r>
            <a:r>
              <a:rPr lang="en-GB" altLang="en-US" sz="1400" dirty="0" err="1">
                <a:solidFill>
                  <a:schemeClr val="bg1"/>
                </a:solidFill>
                <a:latin typeface="Comic Sans MS" pitchFamily="66" charset="0"/>
              </a:rPr>
              <a:t>extracti</a:t>
            </a:r>
            <a:r>
              <a:rPr lang="en-US" altLang="en-US" sz="1400" dirty="0">
                <a:solidFill>
                  <a:schemeClr val="bg1"/>
                </a:solidFill>
                <a:latin typeface="Comic Sans MS" pitchFamily="66" charset="0"/>
              </a:rPr>
              <a:t>on</a:t>
            </a:r>
          </a:p>
          <a:p>
            <a:pPr lvl="1" algn="l">
              <a:buFontTx/>
              <a:buChar char="o"/>
            </a:pPr>
            <a:r>
              <a:rPr lang="en-US" altLang="en-US" sz="1400" dirty="0">
                <a:solidFill>
                  <a:schemeClr val="bg1"/>
                </a:solidFill>
                <a:latin typeface="Comic Sans MS" pitchFamily="66" charset="0"/>
              </a:rPr>
              <a:t> Regional p</a:t>
            </a:r>
            <a:r>
              <a:rPr lang="en-GB" altLang="en-US" sz="1400" dirty="0" err="1">
                <a:solidFill>
                  <a:schemeClr val="bg1"/>
                </a:solidFill>
                <a:latin typeface="Comic Sans MS" pitchFamily="66" charset="0"/>
              </a:rPr>
              <a:t>roduct</a:t>
            </a:r>
            <a:r>
              <a:rPr lang="en-GB" altLang="en-US" sz="1400" dirty="0">
                <a:solidFill>
                  <a:schemeClr val="bg1"/>
                </a:solidFill>
                <a:latin typeface="Comic Sans MS" pitchFamily="66" charset="0"/>
              </a:rPr>
              <a:t> </a:t>
            </a:r>
            <a:r>
              <a:rPr lang="en-GB" altLang="en-US" sz="1400" dirty="0">
                <a:solidFill>
                  <a:srgbClr val="FFFF00"/>
                </a:solidFill>
                <a:latin typeface="Comic Sans MS" pitchFamily="66" charset="0"/>
              </a:rPr>
              <a:t>validation</a:t>
            </a:r>
            <a:endParaRPr lang="en-US" altLang="en-US" sz="1400" dirty="0">
              <a:solidFill>
                <a:srgbClr val="FFFF00"/>
              </a:solidFill>
              <a:latin typeface="Comic Sans MS" pitchFamily="66" charset="0"/>
            </a:endParaRPr>
          </a:p>
          <a:p>
            <a:pPr lvl="1" algn="l">
              <a:buFontTx/>
              <a:buChar char="o"/>
            </a:pPr>
            <a:r>
              <a:rPr lang="en-US" altLang="en-US" sz="1400" dirty="0">
                <a:solidFill>
                  <a:schemeClr val="bg1"/>
                </a:solidFill>
                <a:latin typeface="Comic Sans MS" pitchFamily="66" charset="0"/>
              </a:rPr>
              <a:t> Regional </a:t>
            </a:r>
            <a:r>
              <a:rPr lang="en-US" altLang="en-US" sz="1400" dirty="0">
                <a:solidFill>
                  <a:srgbClr val="FFFF00"/>
                </a:solidFill>
                <a:latin typeface="Comic Sans MS" pitchFamily="66" charset="0"/>
              </a:rPr>
              <a:t>user application feedback</a:t>
            </a:r>
          </a:p>
        </p:txBody>
      </p:sp>
      <p:sp>
        <p:nvSpPr>
          <p:cNvPr id="18574" name="Text Box 142"/>
          <p:cNvSpPr txBox="1">
            <a:spLocks noChangeArrowheads="1"/>
          </p:cNvSpPr>
          <p:nvPr/>
        </p:nvSpPr>
        <p:spPr bwMode="auto">
          <a:xfrm>
            <a:off x="993775" y="3367088"/>
            <a:ext cx="2163763" cy="650875"/>
          </a:xfrm>
          <a:prstGeom prst="rect">
            <a:avLst/>
          </a:prstGeom>
          <a:gradFill rotWithShape="0">
            <a:gsLst>
              <a:gs pos="0">
                <a:srgbClr val="FF99CC"/>
              </a:gs>
              <a:gs pos="100000">
                <a:srgbClr val="FF99CC">
                  <a:gamma/>
                  <a:shade val="46275"/>
                  <a:invGamma/>
                </a:srgbClr>
              </a:gs>
            </a:gsLst>
            <a:lin ang="540000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solidFill>
                  <a:schemeClr val="bg1"/>
                </a:solidFill>
                <a:latin typeface="Comic Sans MS" pitchFamily="66" charset="0"/>
              </a:rPr>
              <a:t>NGSST (NASDA/EORC)</a:t>
            </a:r>
            <a:endParaRPr lang="en-US" altLang="en-US" sz="1800">
              <a:solidFill>
                <a:schemeClr val="bg1"/>
              </a:solidFill>
              <a:latin typeface="Comic Sans MS" pitchFamily="66" charset="0"/>
            </a:endParaRPr>
          </a:p>
        </p:txBody>
      </p:sp>
      <p:sp>
        <p:nvSpPr>
          <p:cNvPr id="18575" name="Text Box 143"/>
          <p:cNvSpPr txBox="1">
            <a:spLocks noChangeArrowheads="1"/>
          </p:cNvSpPr>
          <p:nvPr/>
        </p:nvSpPr>
        <p:spPr bwMode="auto">
          <a:xfrm>
            <a:off x="3476625" y="3398838"/>
            <a:ext cx="2163763" cy="650875"/>
          </a:xfrm>
          <a:prstGeom prst="rect">
            <a:avLst/>
          </a:prstGeom>
          <a:gradFill rotWithShape="0">
            <a:gsLst>
              <a:gs pos="0">
                <a:srgbClr val="FF99CC"/>
              </a:gs>
              <a:gs pos="100000">
                <a:srgbClr val="FF99CC">
                  <a:gamma/>
                  <a:shade val="46275"/>
                  <a:invGamma/>
                </a:srgbClr>
              </a:gs>
            </a:gsLst>
            <a:lin ang="540000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solidFill>
                  <a:schemeClr val="bg1"/>
                </a:solidFill>
                <a:latin typeface="Comic Sans MS" pitchFamily="66" charset="0"/>
              </a:rPr>
              <a:t>Medspiration (ESA)</a:t>
            </a:r>
            <a:endParaRPr lang="en-US" altLang="en-US" sz="1800">
              <a:solidFill>
                <a:schemeClr val="bg1"/>
              </a:solidFill>
              <a:latin typeface="Comic Sans MS" pitchFamily="66" charset="0"/>
            </a:endParaRPr>
          </a:p>
        </p:txBody>
      </p:sp>
      <p:sp>
        <p:nvSpPr>
          <p:cNvPr id="18576" name="Text Box 144"/>
          <p:cNvSpPr txBox="1">
            <a:spLocks noChangeArrowheads="1"/>
          </p:cNvSpPr>
          <p:nvPr/>
        </p:nvSpPr>
        <p:spPr bwMode="auto">
          <a:xfrm>
            <a:off x="5930900" y="3416300"/>
            <a:ext cx="2517775" cy="590550"/>
          </a:xfrm>
          <a:prstGeom prst="rect">
            <a:avLst/>
          </a:prstGeom>
          <a:gradFill rotWithShape="0">
            <a:gsLst>
              <a:gs pos="0">
                <a:srgbClr val="FF99CC"/>
              </a:gs>
              <a:gs pos="100000">
                <a:srgbClr val="FF99CC">
                  <a:gamma/>
                  <a:shade val="46275"/>
                  <a:invGamma/>
                </a:srgbClr>
              </a:gs>
            </a:gsLst>
            <a:lin ang="540000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solidFill>
                  <a:schemeClr val="bg1"/>
                </a:solidFill>
                <a:latin typeface="Comic Sans MS" pitchFamily="66" charset="0"/>
              </a:rPr>
              <a:t>Cooperative US SST</a:t>
            </a:r>
            <a:r>
              <a:rPr lang="en-GB" altLang="en-US" sz="1600">
                <a:solidFill>
                  <a:schemeClr val="bg1"/>
                </a:solidFill>
                <a:latin typeface="Comic Sans MS" pitchFamily="66" charset="0"/>
              </a:rPr>
              <a:t> (NOAA/N</a:t>
            </a:r>
            <a:r>
              <a:rPr lang="en-US" altLang="en-US" sz="1600">
                <a:solidFill>
                  <a:schemeClr val="bg1"/>
                </a:solidFill>
                <a:latin typeface="Comic Sans MS" pitchFamily="66" charset="0"/>
              </a:rPr>
              <a:t>AVO</a:t>
            </a:r>
            <a:r>
              <a:rPr lang="en-GB" altLang="en-US" sz="1600">
                <a:solidFill>
                  <a:schemeClr val="bg1"/>
                </a:solidFill>
                <a:latin typeface="Comic Sans MS" pitchFamily="66" charset="0"/>
              </a:rPr>
              <a:t>/NASA)</a:t>
            </a:r>
            <a:endParaRPr lang="en-US" altLang="en-US" sz="1600">
              <a:solidFill>
                <a:schemeClr val="bg1"/>
              </a:solidFill>
              <a:latin typeface="Comic Sans MS" pitchFamily="66" charset="0"/>
            </a:endParaRPr>
          </a:p>
        </p:txBody>
      </p:sp>
      <p:sp>
        <p:nvSpPr>
          <p:cNvPr id="18580" name="Text Box 148"/>
          <p:cNvSpPr txBox="1">
            <a:spLocks noChangeArrowheads="1"/>
          </p:cNvSpPr>
          <p:nvPr/>
        </p:nvSpPr>
        <p:spPr bwMode="auto">
          <a:xfrm>
            <a:off x="2976563" y="933450"/>
            <a:ext cx="3138487" cy="466725"/>
          </a:xfrm>
          <a:prstGeom prst="rect">
            <a:avLst/>
          </a:prstGeom>
          <a:gradFill rotWithShape="0">
            <a:gsLst>
              <a:gs pos="0">
                <a:srgbClr val="00CC66"/>
              </a:gs>
              <a:gs pos="100000">
                <a:srgbClr val="00CC66">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bg1"/>
                </a:solidFill>
                <a:latin typeface="Comic Sans MS" pitchFamily="66" charset="0"/>
              </a:rPr>
              <a:t>GDAC</a:t>
            </a:r>
            <a:endParaRPr lang="en-US" altLang="en-US">
              <a:solidFill>
                <a:schemeClr val="bg1"/>
              </a:solidFill>
              <a:latin typeface="Comic Sans MS" pitchFamily="66" charset="0"/>
            </a:endParaRPr>
          </a:p>
        </p:txBody>
      </p:sp>
      <p:cxnSp>
        <p:nvCxnSpPr>
          <p:cNvPr id="18581" name="AutoShape 149"/>
          <p:cNvCxnSpPr>
            <a:cxnSpLocks noChangeShapeType="1"/>
            <a:stCxn id="18570" idx="0"/>
            <a:endCxn id="18580" idx="1"/>
          </p:cNvCxnSpPr>
          <p:nvPr/>
        </p:nvCxnSpPr>
        <p:spPr bwMode="auto">
          <a:xfrm rot="16200000">
            <a:off x="2241551" y="1014412"/>
            <a:ext cx="582612" cy="887413"/>
          </a:xfrm>
          <a:prstGeom prst="bentConnector2">
            <a:avLst/>
          </a:prstGeom>
          <a:noFill/>
          <a:ln w="28575">
            <a:solidFill>
              <a:srgbClr val="FF66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82" name="AutoShape 150"/>
          <p:cNvCxnSpPr>
            <a:cxnSpLocks noChangeShapeType="1"/>
            <a:stCxn id="18571" idx="0"/>
            <a:endCxn id="18580" idx="3"/>
          </p:cNvCxnSpPr>
          <p:nvPr/>
        </p:nvCxnSpPr>
        <p:spPr bwMode="auto">
          <a:xfrm rot="5400000" flipH="1">
            <a:off x="6370638" y="911225"/>
            <a:ext cx="573087" cy="1084263"/>
          </a:xfrm>
          <a:prstGeom prst="bentConnector2">
            <a:avLst/>
          </a:prstGeom>
          <a:noFill/>
          <a:ln w="28575">
            <a:solidFill>
              <a:srgbClr val="FF66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83" name="AutoShape 151"/>
          <p:cNvCxnSpPr>
            <a:cxnSpLocks noChangeShapeType="1"/>
            <a:stCxn id="18572" idx="0"/>
            <a:endCxn id="18580" idx="2"/>
          </p:cNvCxnSpPr>
          <p:nvPr/>
        </p:nvCxnSpPr>
        <p:spPr bwMode="auto">
          <a:xfrm flipH="1" flipV="1">
            <a:off x="4546600" y="1400175"/>
            <a:ext cx="9525" cy="349250"/>
          </a:xfrm>
          <a:prstGeom prst="straightConnector1">
            <a:avLst/>
          </a:prstGeom>
          <a:noFill/>
          <a:ln w="2857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585" name="Picture 153" descr="\\ISARONE\donlocr\docs\GODAE\GHRSST-PP-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851"/>
          <a:stretch/>
        </p:blipFill>
        <p:spPr bwMode="auto">
          <a:xfrm>
            <a:off x="7390463" y="5324725"/>
            <a:ext cx="1615037" cy="427137"/>
          </a:xfrm>
          <a:prstGeom prst="rect">
            <a:avLst/>
          </a:prstGeom>
          <a:noFill/>
          <a:extLst>
            <a:ext uri="{909E8E84-426E-40DD-AFC4-6F175D3DCCD1}">
              <a14:hiddenFill xmlns:a14="http://schemas.microsoft.com/office/drawing/2010/main">
                <a:solidFill>
                  <a:srgbClr val="FFFFFF"/>
                </a:solidFill>
              </a14:hiddenFill>
            </a:ext>
          </a:extLst>
        </p:spPr>
      </p:pic>
      <p:grpSp>
        <p:nvGrpSpPr>
          <p:cNvPr id="18601" name="Group 169"/>
          <p:cNvGrpSpPr>
            <a:grpSpLocks/>
          </p:cNvGrpSpPr>
          <p:nvPr/>
        </p:nvGrpSpPr>
        <p:grpSpPr bwMode="auto">
          <a:xfrm>
            <a:off x="3662363" y="1889125"/>
            <a:ext cx="1741487" cy="284163"/>
            <a:chOff x="2307" y="1190"/>
            <a:chExt cx="1097" cy="179"/>
          </a:xfrm>
        </p:grpSpPr>
        <p:sp>
          <p:nvSpPr>
            <p:cNvPr id="18599" name="Text Box 167"/>
            <p:cNvSpPr txBox="1">
              <a:spLocks noChangeArrowheads="1"/>
            </p:cNvSpPr>
            <p:nvPr/>
          </p:nvSpPr>
          <p:spPr bwMode="auto">
            <a:xfrm>
              <a:off x="2307" y="1190"/>
              <a:ext cx="546" cy="179"/>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a:t>
              </a:r>
              <a:r>
                <a:rPr lang="en-GB" altLang="en-US" sz="1200">
                  <a:solidFill>
                    <a:schemeClr val="bg1"/>
                  </a:solidFill>
                  <a:latin typeface="Comic Sans MS" pitchFamily="66" charset="0"/>
                </a:rPr>
                <a:t>DDS</a:t>
              </a:r>
              <a:endParaRPr lang="en-US" altLang="en-US" sz="1200">
                <a:solidFill>
                  <a:schemeClr val="bg1"/>
                </a:solidFill>
                <a:latin typeface="Comic Sans MS" pitchFamily="66" charset="0"/>
              </a:endParaRPr>
            </a:p>
          </p:txBody>
        </p:sp>
        <p:sp>
          <p:nvSpPr>
            <p:cNvPr id="18600" name="Text Box 168"/>
            <p:cNvSpPr txBox="1">
              <a:spLocks noChangeArrowheads="1"/>
            </p:cNvSpPr>
            <p:nvPr/>
          </p:nvSpPr>
          <p:spPr bwMode="auto">
            <a:xfrm>
              <a:off x="2858" y="1190"/>
              <a:ext cx="546" cy="178"/>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R-ISDI</a:t>
              </a:r>
            </a:p>
          </p:txBody>
        </p:sp>
      </p:grpSp>
      <p:grpSp>
        <p:nvGrpSpPr>
          <p:cNvPr id="18602" name="Group 170"/>
          <p:cNvGrpSpPr>
            <a:grpSpLocks/>
          </p:cNvGrpSpPr>
          <p:nvPr/>
        </p:nvGrpSpPr>
        <p:grpSpPr bwMode="auto">
          <a:xfrm>
            <a:off x="1227138" y="1852613"/>
            <a:ext cx="1741487" cy="284162"/>
            <a:chOff x="2307" y="1190"/>
            <a:chExt cx="1097" cy="179"/>
          </a:xfrm>
        </p:grpSpPr>
        <p:sp>
          <p:nvSpPr>
            <p:cNvPr id="18603" name="Text Box 171"/>
            <p:cNvSpPr txBox="1">
              <a:spLocks noChangeArrowheads="1"/>
            </p:cNvSpPr>
            <p:nvPr/>
          </p:nvSpPr>
          <p:spPr bwMode="auto">
            <a:xfrm>
              <a:off x="2307" y="1190"/>
              <a:ext cx="546" cy="179"/>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a:t>
              </a:r>
              <a:r>
                <a:rPr lang="en-GB" altLang="en-US" sz="1200">
                  <a:solidFill>
                    <a:schemeClr val="bg1"/>
                  </a:solidFill>
                  <a:latin typeface="Comic Sans MS" pitchFamily="66" charset="0"/>
                </a:rPr>
                <a:t>DDS</a:t>
              </a:r>
              <a:endParaRPr lang="en-US" altLang="en-US" sz="1200">
                <a:solidFill>
                  <a:schemeClr val="bg1"/>
                </a:solidFill>
                <a:latin typeface="Comic Sans MS" pitchFamily="66" charset="0"/>
              </a:endParaRPr>
            </a:p>
          </p:txBody>
        </p:sp>
        <p:sp>
          <p:nvSpPr>
            <p:cNvPr id="18604" name="Text Box 172"/>
            <p:cNvSpPr txBox="1">
              <a:spLocks noChangeArrowheads="1"/>
            </p:cNvSpPr>
            <p:nvPr/>
          </p:nvSpPr>
          <p:spPr bwMode="auto">
            <a:xfrm>
              <a:off x="2858" y="1190"/>
              <a:ext cx="546" cy="178"/>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R-ISDI</a:t>
              </a:r>
            </a:p>
          </p:txBody>
        </p:sp>
      </p:grpSp>
      <p:grpSp>
        <p:nvGrpSpPr>
          <p:cNvPr id="18605" name="Group 173"/>
          <p:cNvGrpSpPr>
            <a:grpSpLocks/>
          </p:cNvGrpSpPr>
          <p:nvPr/>
        </p:nvGrpSpPr>
        <p:grpSpPr bwMode="auto">
          <a:xfrm>
            <a:off x="6334125" y="1870075"/>
            <a:ext cx="1741488" cy="284163"/>
            <a:chOff x="2307" y="1190"/>
            <a:chExt cx="1097" cy="179"/>
          </a:xfrm>
        </p:grpSpPr>
        <p:sp>
          <p:nvSpPr>
            <p:cNvPr id="18606" name="Text Box 174"/>
            <p:cNvSpPr txBox="1">
              <a:spLocks noChangeArrowheads="1"/>
            </p:cNvSpPr>
            <p:nvPr/>
          </p:nvSpPr>
          <p:spPr bwMode="auto">
            <a:xfrm>
              <a:off x="2307" y="1190"/>
              <a:ext cx="546" cy="179"/>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a:t>
              </a:r>
              <a:r>
                <a:rPr lang="en-GB" altLang="en-US" sz="1200">
                  <a:solidFill>
                    <a:schemeClr val="bg1"/>
                  </a:solidFill>
                  <a:latin typeface="Comic Sans MS" pitchFamily="66" charset="0"/>
                </a:rPr>
                <a:t>DDS</a:t>
              </a:r>
              <a:endParaRPr lang="en-US" altLang="en-US" sz="1200">
                <a:solidFill>
                  <a:schemeClr val="bg1"/>
                </a:solidFill>
                <a:latin typeface="Comic Sans MS" pitchFamily="66" charset="0"/>
              </a:endParaRPr>
            </a:p>
          </p:txBody>
        </p:sp>
        <p:sp>
          <p:nvSpPr>
            <p:cNvPr id="18607" name="Text Box 175"/>
            <p:cNvSpPr txBox="1">
              <a:spLocks noChangeArrowheads="1"/>
            </p:cNvSpPr>
            <p:nvPr/>
          </p:nvSpPr>
          <p:spPr bwMode="auto">
            <a:xfrm>
              <a:off x="2858" y="1190"/>
              <a:ext cx="546" cy="178"/>
            </a:xfrm>
            <a:prstGeom prst="rect">
              <a:avLst/>
            </a:prstGeom>
            <a:gradFill rotWithShape="0">
              <a:gsLst>
                <a:gs pos="0">
                  <a:srgbClr val="9999FF"/>
                </a:gs>
                <a:gs pos="100000">
                  <a:srgbClr val="9999FF">
                    <a:gamma/>
                    <a:shade val="46275"/>
                    <a:invGamma/>
                  </a:srgbClr>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bg1"/>
                  </a:solidFill>
                  <a:latin typeface="Comic Sans MS" pitchFamily="66" charset="0"/>
                </a:rPr>
                <a:t>R-ISDI</a:t>
              </a:r>
            </a:p>
          </p:txBody>
        </p:sp>
      </p:grpSp>
      <p:grpSp>
        <p:nvGrpSpPr>
          <p:cNvPr id="18635" name="Group 203"/>
          <p:cNvGrpSpPr>
            <a:grpSpLocks/>
          </p:cNvGrpSpPr>
          <p:nvPr/>
        </p:nvGrpSpPr>
        <p:grpSpPr bwMode="auto">
          <a:xfrm>
            <a:off x="1236663" y="2349500"/>
            <a:ext cx="795337" cy="887413"/>
            <a:chOff x="779" y="1480"/>
            <a:chExt cx="501" cy="559"/>
          </a:xfrm>
        </p:grpSpPr>
        <p:grpSp>
          <p:nvGrpSpPr>
            <p:cNvPr id="18586" name="Group 154"/>
            <p:cNvGrpSpPr>
              <a:grpSpLocks/>
            </p:cNvGrpSpPr>
            <p:nvPr/>
          </p:nvGrpSpPr>
          <p:grpSpPr bwMode="auto">
            <a:xfrm>
              <a:off x="779" y="1480"/>
              <a:ext cx="353" cy="286"/>
              <a:chOff x="229" y="2681"/>
              <a:chExt cx="353" cy="286"/>
            </a:xfrm>
          </p:grpSpPr>
          <p:sp>
            <p:nvSpPr>
              <p:cNvPr id="18482" name="Rectangle 50"/>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484" name="Group 52"/>
              <p:cNvGrpSpPr>
                <a:grpSpLocks noChangeAspect="1"/>
              </p:cNvGrpSpPr>
              <p:nvPr/>
            </p:nvGrpSpPr>
            <p:grpSpPr bwMode="auto">
              <a:xfrm>
                <a:off x="241" y="2684"/>
                <a:ext cx="341" cy="283"/>
                <a:chOff x="1956" y="2640"/>
                <a:chExt cx="1114" cy="1296"/>
              </a:xfrm>
            </p:grpSpPr>
            <p:sp>
              <p:nvSpPr>
                <p:cNvPr id="18485" name="Line 53"/>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6" name="Line 54"/>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7" name="Freeform 55"/>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8" name="Freeform 56"/>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9" name="Text Box 57"/>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587" name="Group 155"/>
            <p:cNvGrpSpPr>
              <a:grpSpLocks/>
            </p:cNvGrpSpPr>
            <p:nvPr/>
          </p:nvGrpSpPr>
          <p:grpSpPr bwMode="auto">
            <a:xfrm>
              <a:off x="841" y="1586"/>
              <a:ext cx="353" cy="286"/>
              <a:chOff x="229" y="2681"/>
              <a:chExt cx="353" cy="286"/>
            </a:xfrm>
          </p:grpSpPr>
          <p:sp>
            <p:nvSpPr>
              <p:cNvPr id="18588" name="Rectangle 156"/>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589" name="Group 157"/>
              <p:cNvGrpSpPr>
                <a:grpSpLocks noChangeAspect="1"/>
              </p:cNvGrpSpPr>
              <p:nvPr/>
            </p:nvGrpSpPr>
            <p:grpSpPr bwMode="auto">
              <a:xfrm>
                <a:off x="241" y="2684"/>
                <a:ext cx="341" cy="283"/>
                <a:chOff x="1956" y="2640"/>
                <a:chExt cx="1114" cy="1296"/>
              </a:xfrm>
            </p:grpSpPr>
            <p:sp>
              <p:nvSpPr>
                <p:cNvPr id="18590" name="Line 158"/>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1" name="Line 159"/>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2" name="Freeform 160"/>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3" name="Freeform 161"/>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4" name="Text Box 162"/>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627" name="Group 195"/>
            <p:cNvGrpSpPr>
              <a:grpSpLocks/>
            </p:cNvGrpSpPr>
            <p:nvPr/>
          </p:nvGrpSpPr>
          <p:grpSpPr bwMode="auto">
            <a:xfrm>
              <a:off x="927" y="1753"/>
              <a:ext cx="353" cy="286"/>
              <a:chOff x="229" y="2681"/>
              <a:chExt cx="353" cy="286"/>
            </a:xfrm>
          </p:grpSpPr>
          <p:sp>
            <p:nvSpPr>
              <p:cNvPr id="18628" name="Rectangle 196"/>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29" name="Group 197"/>
              <p:cNvGrpSpPr>
                <a:grpSpLocks noChangeAspect="1"/>
              </p:cNvGrpSpPr>
              <p:nvPr/>
            </p:nvGrpSpPr>
            <p:grpSpPr bwMode="auto">
              <a:xfrm>
                <a:off x="241" y="2684"/>
                <a:ext cx="341" cy="283"/>
                <a:chOff x="1956" y="2640"/>
                <a:chExt cx="1114" cy="1296"/>
              </a:xfrm>
            </p:grpSpPr>
            <p:sp>
              <p:nvSpPr>
                <p:cNvPr id="18630" name="Line 198"/>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1" name="Line 199"/>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2" name="Freeform 200"/>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3" name="Freeform 201"/>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4" name="Text Box 202"/>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grpSp>
        <p:nvGrpSpPr>
          <p:cNvPr id="18636" name="Group 204"/>
          <p:cNvGrpSpPr>
            <a:grpSpLocks/>
          </p:cNvGrpSpPr>
          <p:nvPr/>
        </p:nvGrpSpPr>
        <p:grpSpPr bwMode="auto">
          <a:xfrm>
            <a:off x="3684588" y="2355850"/>
            <a:ext cx="795337" cy="887413"/>
            <a:chOff x="779" y="1480"/>
            <a:chExt cx="501" cy="559"/>
          </a:xfrm>
        </p:grpSpPr>
        <p:grpSp>
          <p:nvGrpSpPr>
            <p:cNvPr id="18637" name="Group 205"/>
            <p:cNvGrpSpPr>
              <a:grpSpLocks/>
            </p:cNvGrpSpPr>
            <p:nvPr/>
          </p:nvGrpSpPr>
          <p:grpSpPr bwMode="auto">
            <a:xfrm>
              <a:off x="779" y="1480"/>
              <a:ext cx="353" cy="286"/>
              <a:chOff x="229" y="2681"/>
              <a:chExt cx="353" cy="286"/>
            </a:xfrm>
          </p:grpSpPr>
          <p:sp>
            <p:nvSpPr>
              <p:cNvPr id="18638" name="Rectangle 206"/>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39" name="Group 207"/>
              <p:cNvGrpSpPr>
                <a:grpSpLocks noChangeAspect="1"/>
              </p:cNvGrpSpPr>
              <p:nvPr/>
            </p:nvGrpSpPr>
            <p:grpSpPr bwMode="auto">
              <a:xfrm>
                <a:off x="241" y="2684"/>
                <a:ext cx="341" cy="283"/>
                <a:chOff x="1956" y="2640"/>
                <a:chExt cx="1114" cy="1296"/>
              </a:xfrm>
            </p:grpSpPr>
            <p:sp>
              <p:nvSpPr>
                <p:cNvPr id="18640" name="Line 208"/>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 name="Line 209"/>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 name="Freeform 210"/>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 name="Freeform 211"/>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 name="Text Box 212"/>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645" name="Group 213"/>
            <p:cNvGrpSpPr>
              <a:grpSpLocks/>
            </p:cNvGrpSpPr>
            <p:nvPr/>
          </p:nvGrpSpPr>
          <p:grpSpPr bwMode="auto">
            <a:xfrm>
              <a:off x="841" y="1586"/>
              <a:ext cx="353" cy="286"/>
              <a:chOff x="229" y="2681"/>
              <a:chExt cx="353" cy="286"/>
            </a:xfrm>
          </p:grpSpPr>
          <p:sp>
            <p:nvSpPr>
              <p:cNvPr id="18646" name="Rectangle 214"/>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47" name="Group 215"/>
              <p:cNvGrpSpPr>
                <a:grpSpLocks noChangeAspect="1"/>
              </p:cNvGrpSpPr>
              <p:nvPr/>
            </p:nvGrpSpPr>
            <p:grpSpPr bwMode="auto">
              <a:xfrm>
                <a:off x="241" y="2684"/>
                <a:ext cx="341" cy="283"/>
                <a:chOff x="1956" y="2640"/>
                <a:chExt cx="1114" cy="1296"/>
              </a:xfrm>
            </p:grpSpPr>
            <p:sp>
              <p:nvSpPr>
                <p:cNvPr id="18648" name="Line 216"/>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9" name="Line 217"/>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 name="Freeform 218"/>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1" name="Freeform 219"/>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 name="Text Box 220"/>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653" name="Group 221"/>
            <p:cNvGrpSpPr>
              <a:grpSpLocks/>
            </p:cNvGrpSpPr>
            <p:nvPr/>
          </p:nvGrpSpPr>
          <p:grpSpPr bwMode="auto">
            <a:xfrm>
              <a:off x="927" y="1753"/>
              <a:ext cx="353" cy="286"/>
              <a:chOff x="229" y="2681"/>
              <a:chExt cx="353" cy="286"/>
            </a:xfrm>
          </p:grpSpPr>
          <p:sp>
            <p:nvSpPr>
              <p:cNvPr id="18654" name="Rectangle 222"/>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55" name="Group 223"/>
              <p:cNvGrpSpPr>
                <a:grpSpLocks noChangeAspect="1"/>
              </p:cNvGrpSpPr>
              <p:nvPr/>
            </p:nvGrpSpPr>
            <p:grpSpPr bwMode="auto">
              <a:xfrm>
                <a:off x="241" y="2684"/>
                <a:ext cx="341" cy="283"/>
                <a:chOff x="1956" y="2640"/>
                <a:chExt cx="1114" cy="1296"/>
              </a:xfrm>
            </p:grpSpPr>
            <p:sp>
              <p:nvSpPr>
                <p:cNvPr id="18656" name="Line 224"/>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7" name="Line 225"/>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 name="Freeform 226"/>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9" name="Freeform 227"/>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 name="Text Box 228"/>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grpSp>
        <p:nvGrpSpPr>
          <p:cNvPr id="18661" name="Group 229"/>
          <p:cNvGrpSpPr>
            <a:grpSpLocks/>
          </p:cNvGrpSpPr>
          <p:nvPr/>
        </p:nvGrpSpPr>
        <p:grpSpPr bwMode="auto">
          <a:xfrm>
            <a:off x="6435725" y="2346325"/>
            <a:ext cx="795338" cy="887413"/>
            <a:chOff x="779" y="1480"/>
            <a:chExt cx="501" cy="559"/>
          </a:xfrm>
        </p:grpSpPr>
        <p:grpSp>
          <p:nvGrpSpPr>
            <p:cNvPr id="18662" name="Group 230"/>
            <p:cNvGrpSpPr>
              <a:grpSpLocks/>
            </p:cNvGrpSpPr>
            <p:nvPr/>
          </p:nvGrpSpPr>
          <p:grpSpPr bwMode="auto">
            <a:xfrm>
              <a:off x="779" y="1480"/>
              <a:ext cx="353" cy="286"/>
              <a:chOff x="229" y="2681"/>
              <a:chExt cx="353" cy="286"/>
            </a:xfrm>
          </p:grpSpPr>
          <p:sp>
            <p:nvSpPr>
              <p:cNvPr id="18663" name="Rectangle 231"/>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64" name="Group 232"/>
              <p:cNvGrpSpPr>
                <a:grpSpLocks noChangeAspect="1"/>
              </p:cNvGrpSpPr>
              <p:nvPr/>
            </p:nvGrpSpPr>
            <p:grpSpPr bwMode="auto">
              <a:xfrm>
                <a:off x="241" y="2684"/>
                <a:ext cx="341" cy="283"/>
                <a:chOff x="1956" y="2640"/>
                <a:chExt cx="1114" cy="1296"/>
              </a:xfrm>
            </p:grpSpPr>
            <p:sp>
              <p:nvSpPr>
                <p:cNvPr id="18665" name="Line 233"/>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 name="Line 234"/>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7" name="Freeform 235"/>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 name="Freeform 236"/>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 name="Text Box 237"/>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670" name="Group 238"/>
            <p:cNvGrpSpPr>
              <a:grpSpLocks/>
            </p:cNvGrpSpPr>
            <p:nvPr/>
          </p:nvGrpSpPr>
          <p:grpSpPr bwMode="auto">
            <a:xfrm>
              <a:off x="841" y="1586"/>
              <a:ext cx="353" cy="286"/>
              <a:chOff x="229" y="2681"/>
              <a:chExt cx="353" cy="286"/>
            </a:xfrm>
          </p:grpSpPr>
          <p:sp>
            <p:nvSpPr>
              <p:cNvPr id="18671" name="Rectangle 239"/>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72" name="Group 240"/>
              <p:cNvGrpSpPr>
                <a:grpSpLocks noChangeAspect="1"/>
              </p:cNvGrpSpPr>
              <p:nvPr/>
            </p:nvGrpSpPr>
            <p:grpSpPr bwMode="auto">
              <a:xfrm>
                <a:off x="241" y="2684"/>
                <a:ext cx="341" cy="283"/>
                <a:chOff x="1956" y="2640"/>
                <a:chExt cx="1114" cy="1296"/>
              </a:xfrm>
            </p:grpSpPr>
            <p:sp>
              <p:nvSpPr>
                <p:cNvPr id="18673" name="Line 241"/>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 name="Line 242"/>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 name="Freeform 243"/>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 name="Freeform 244"/>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 name="Text Box 245"/>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nvGrpSpPr>
            <p:cNvPr id="18678" name="Group 246"/>
            <p:cNvGrpSpPr>
              <a:grpSpLocks/>
            </p:cNvGrpSpPr>
            <p:nvPr/>
          </p:nvGrpSpPr>
          <p:grpSpPr bwMode="auto">
            <a:xfrm>
              <a:off x="927" y="1753"/>
              <a:ext cx="353" cy="286"/>
              <a:chOff x="229" y="2681"/>
              <a:chExt cx="353" cy="286"/>
            </a:xfrm>
          </p:grpSpPr>
          <p:sp>
            <p:nvSpPr>
              <p:cNvPr id="18679" name="Rectangle 247"/>
              <p:cNvSpPr>
                <a:spLocks noChangeArrowheads="1"/>
              </p:cNvSpPr>
              <p:nvPr/>
            </p:nvSpPr>
            <p:spPr bwMode="auto">
              <a:xfrm>
                <a:off x="229" y="2681"/>
                <a:ext cx="339" cy="24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a:p>
            </p:txBody>
          </p:sp>
          <p:grpSp>
            <p:nvGrpSpPr>
              <p:cNvPr id="18680" name="Group 248"/>
              <p:cNvGrpSpPr>
                <a:grpSpLocks noChangeAspect="1"/>
              </p:cNvGrpSpPr>
              <p:nvPr/>
            </p:nvGrpSpPr>
            <p:grpSpPr bwMode="auto">
              <a:xfrm>
                <a:off x="241" y="2684"/>
                <a:ext cx="341" cy="283"/>
                <a:chOff x="1956" y="2640"/>
                <a:chExt cx="1114" cy="1296"/>
              </a:xfrm>
            </p:grpSpPr>
            <p:sp>
              <p:nvSpPr>
                <p:cNvPr id="18681" name="Line 249"/>
                <p:cNvSpPr>
                  <a:spLocks noChangeAspect="1" noChangeShapeType="1"/>
                </p:cNvSpPr>
                <p:nvPr/>
              </p:nvSpPr>
              <p:spPr bwMode="auto">
                <a:xfrm>
                  <a:off x="1968"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 name="Line 250"/>
                <p:cNvSpPr>
                  <a:spLocks noChangeAspect="1" noChangeShapeType="1"/>
                </p:cNvSpPr>
                <p:nvPr/>
              </p:nvSpPr>
              <p:spPr bwMode="auto">
                <a:xfrm>
                  <a:off x="1968" y="31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 name="Freeform 251"/>
                <p:cNvSpPr>
                  <a:spLocks noChangeAspect="1"/>
                </p:cNvSpPr>
                <p:nvPr/>
              </p:nvSpPr>
              <p:spPr bwMode="auto">
                <a:xfrm>
                  <a:off x="1956" y="2745"/>
                  <a:ext cx="448" cy="273"/>
                </a:xfrm>
                <a:custGeom>
                  <a:avLst/>
                  <a:gdLst>
                    <a:gd name="T0" fmla="*/ 10 w 448"/>
                    <a:gd name="T1" fmla="*/ 273 h 273"/>
                    <a:gd name="T2" fmla="*/ 47 w 448"/>
                    <a:gd name="T3" fmla="*/ 223 h 273"/>
                    <a:gd name="T4" fmla="*/ 104 w 448"/>
                    <a:gd name="T5" fmla="*/ 210 h 273"/>
                    <a:gd name="T6" fmla="*/ 135 w 448"/>
                    <a:gd name="T7" fmla="*/ 173 h 273"/>
                    <a:gd name="T8" fmla="*/ 185 w 448"/>
                    <a:gd name="T9" fmla="*/ 179 h 273"/>
                    <a:gd name="T10" fmla="*/ 204 w 448"/>
                    <a:gd name="T11" fmla="*/ 104 h 273"/>
                    <a:gd name="T12" fmla="*/ 210 w 448"/>
                    <a:gd name="T13" fmla="*/ 129 h 273"/>
                    <a:gd name="T14" fmla="*/ 229 w 448"/>
                    <a:gd name="T15" fmla="*/ 122 h 273"/>
                    <a:gd name="T16" fmla="*/ 235 w 448"/>
                    <a:gd name="T17" fmla="*/ 97 h 273"/>
                    <a:gd name="T18" fmla="*/ 273 w 448"/>
                    <a:gd name="T19" fmla="*/ 22 h 273"/>
                    <a:gd name="T20" fmla="*/ 279 w 448"/>
                    <a:gd name="T21" fmla="*/ 4 h 273"/>
                    <a:gd name="T22" fmla="*/ 304 w 448"/>
                    <a:gd name="T23" fmla="*/ 79 h 273"/>
                    <a:gd name="T24" fmla="*/ 310 w 448"/>
                    <a:gd name="T25" fmla="*/ 97 h 273"/>
                    <a:gd name="T26" fmla="*/ 317 w 448"/>
                    <a:gd name="T27" fmla="*/ 79 h 273"/>
                    <a:gd name="T28" fmla="*/ 329 w 448"/>
                    <a:gd name="T29" fmla="*/ 97 h 273"/>
                    <a:gd name="T30" fmla="*/ 342 w 448"/>
                    <a:gd name="T31" fmla="*/ 266 h 273"/>
                    <a:gd name="T32" fmla="*/ 354 w 448"/>
                    <a:gd name="T33" fmla="*/ 266 h 273"/>
                    <a:gd name="T34" fmla="*/ 373 w 448"/>
                    <a:gd name="T35" fmla="*/ 273 h 273"/>
                    <a:gd name="T36" fmla="*/ 398 w 448"/>
                    <a:gd name="T37" fmla="*/ 260 h 273"/>
                    <a:gd name="T38" fmla="*/ 411 w 448"/>
                    <a:gd name="T39" fmla="*/ 241 h 273"/>
                    <a:gd name="T40" fmla="*/ 448 w 448"/>
                    <a:gd name="T4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273">
                      <a:moveTo>
                        <a:pt x="10" y="273"/>
                      </a:moveTo>
                      <a:cubicBezTo>
                        <a:pt x="19" y="235"/>
                        <a:pt x="0" y="210"/>
                        <a:pt x="47" y="223"/>
                      </a:cubicBezTo>
                      <a:cubicBezTo>
                        <a:pt x="80" y="211"/>
                        <a:pt x="73" y="231"/>
                        <a:pt x="104" y="210"/>
                      </a:cubicBezTo>
                      <a:cubicBezTo>
                        <a:pt x="133" y="256"/>
                        <a:pt x="132" y="195"/>
                        <a:pt x="135" y="173"/>
                      </a:cubicBezTo>
                      <a:cubicBezTo>
                        <a:pt x="177" y="186"/>
                        <a:pt x="149" y="215"/>
                        <a:pt x="185" y="179"/>
                      </a:cubicBezTo>
                      <a:cubicBezTo>
                        <a:pt x="191" y="153"/>
                        <a:pt x="199" y="130"/>
                        <a:pt x="204" y="104"/>
                      </a:cubicBezTo>
                      <a:cubicBezTo>
                        <a:pt x="206" y="112"/>
                        <a:pt x="203" y="124"/>
                        <a:pt x="210" y="129"/>
                      </a:cubicBezTo>
                      <a:cubicBezTo>
                        <a:pt x="215" y="133"/>
                        <a:pt x="225" y="127"/>
                        <a:pt x="229" y="122"/>
                      </a:cubicBezTo>
                      <a:cubicBezTo>
                        <a:pt x="234" y="115"/>
                        <a:pt x="233" y="105"/>
                        <a:pt x="235" y="97"/>
                      </a:cubicBezTo>
                      <a:cubicBezTo>
                        <a:pt x="243" y="72"/>
                        <a:pt x="258" y="44"/>
                        <a:pt x="273" y="22"/>
                      </a:cubicBezTo>
                      <a:cubicBezTo>
                        <a:pt x="275" y="16"/>
                        <a:pt x="275" y="0"/>
                        <a:pt x="279" y="4"/>
                      </a:cubicBezTo>
                      <a:cubicBezTo>
                        <a:pt x="282" y="7"/>
                        <a:pt x="303" y="76"/>
                        <a:pt x="304" y="79"/>
                      </a:cubicBezTo>
                      <a:cubicBezTo>
                        <a:pt x="306" y="85"/>
                        <a:pt x="310" y="97"/>
                        <a:pt x="310" y="97"/>
                      </a:cubicBezTo>
                      <a:cubicBezTo>
                        <a:pt x="312" y="91"/>
                        <a:pt x="311" y="79"/>
                        <a:pt x="317" y="79"/>
                      </a:cubicBezTo>
                      <a:cubicBezTo>
                        <a:pt x="324" y="79"/>
                        <a:pt x="328" y="90"/>
                        <a:pt x="329" y="97"/>
                      </a:cubicBezTo>
                      <a:cubicBezTo>
                        <a:pt x="336" y="153"/>
                        <a:pt x="342" y="266"/>
                        <a:pt x="342" y="266"/>
                      </a:cubicBezTo>
                      <a:cubicBezTo>
                        <a:pt x="354" y="230"/>
                        <a:pt x="342" y="254"/>
                        <a:pt x="354" y="266"/>
                      </a:cubicBezTo>
                      <a:cubicBezTo>
                        <a:pt x="359" y="271"/>
                        <a:pt x="367" y="271"/>
                        <a:pt x="373" y="273"/>
                      </a:cubicBezTo>
                      <a:cubicBezTo>
                        <a:pt x="388" y="227"/>
                        <a:pt x="366" y="273"/>
                        <a:pt x="398" y="260"/>
                      </a:cubicBezTo>
                      <a:cubicBezTo>
                        <a:pt x="405" y="257"/>
                        <a:pt x="407" y="247"/>
                        <a:pt x="411" y="241"/>
                      </a:cubicBezTo>
                      <a:cubicBezTo>
                        <a:pt x="420" y="245"/>
                        <a:pt x="448" y="266"/>
                        <a:pt x="448" y="2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 name="Freeform 252"/>
                <p:cNvSpPr>
                  <a:spLocks noChangeAspect="1"/>
                </p:cNvSpPr>
                <p:nvPr/>
              </p:nvSpPr>
              <p:spPr bwMode="auto">
                <a:xfrm>
                  <a:off x="2410" y="2885"/>
                  <a:ext cx="432" cy="189"/>
                </a:xfrm>
                <a:custGeom>
                  <a:avLst/>
                  <a:gdLst>
                    <a:gd name="T0" fmla="*/ 0 w 432"/>
                    <a:gd name="T1" fmla="*/ 120 h 189"/>
                    <a:gd name="T2" fmla="*/ 32 w 432"/>
                    <a:gd name="T3" fmla="*/ 95 h 189"/>
                    <a:gd name="T4" fmla="*/ 57 w 432"/>
                    <a:gd name="T5" fmla="*/ 120 h 189"/>
                    <a:gd name="T6" fmla="*/ 76 w 432"/>
                    <a:gd name="T7" fmla="*/ 189 h 189"/>
                    <a:gd name="T8" fmla="*/ 101 w 432"/>
                    <a:gd name="T9" fmla="*/ 133 h 189"/>
                    <a:gd name="T10" fmla="*/ 126 w 432"/>
                    <a:gd name="T11" fmla="*/ 95 h 189"/>
                    <a:gd name="T12" fmla="*/ 207 w 432"/>
                    <a:gd name="T13" fmla="*/ 51 h 189"/>
                    <a:gd name="T14" fmla="*/ 226 w 432"/>
                    <a:gd name="T15" fmla="*/ 51 h 189"/>
                    <a:gd name="T16" fmla="*/ 245 w 432"/>
                    <a:gd name="T17" fmla="*/ 39 h 189"/>
                    <a:gd name="T18" fmla="*/ 301 w 432"/>
                    <a:gd name="T19" fmla="*/ 20 h 189"/>
                    <a:gd name="T20" fmla="*/ 320 w 432"/>
                    <a:gd name="T21" fmla="*/ 39 h 189"/>
                    <a:gd name="T22" fmla="*/ 332 w 432"/>
                    <a:gd name="T23" fmla="*/ 20 h 189"/>
                    <a:gd name="T24" fmla="*/ 357 w 432"/>
                    <a:gd name="T25" fmla="*/ 58 h 189"/>
                    <a:gd name="T26" fmla="*/ 401 w 432"/>
                    <a:gd name="T27" fmla="*/ 26 h 189"/>
                    <a:gd name="T28" fmla="*/ 432 w 432"/>
                    <a:gd name="T29" fmla="*/ 3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89">
                      <a:moveTo>
                        <a:pt x="0" y="120"/>
                      </a:moveTo>
                      <a:cubicBezTo>
                        <a:pt x="7" y="93"/>
                        <a:pt x="5" y="56"/>
                        <a:pt x="32" y="95"/>
                      </a:cubicBezTo>
                      <a:cubicBezTo>
                        <a:pt x="48" y="146"/>
                        <a:pt x="24" y="87"/>
                        <a:pt x="57" y="120"/>
                      </a:cubicBezTo>
                      <a:cubicBezTo>
                        <a:pt x="70" y="133"/>
                        <a:pt x="69" y="171"/>
                        <a:pt x="76" y="189"/>
                      </a:cubicBezTo>
                      <a:cubicBezTo>
                        <a:pt x="82" y="170"/>
                        <a:pt x="91" y="150"/>
                        <a:pt x="101" y="133"/>
                      </a:cubicBezTo>
                      <a:cubicBezTo>
                        <a:pt x="108" y="120"/>
                        <a:pt x="126" y="95"/>
                        <a:pt x="126" y="95"/>
                      </a:cubicBezTo>
                      <a:cubicBezTo>
                        <a:pt x="177" y="112"/>
                        <a:pt x="165" y="66"/>
                        <a:pt x="207" y="51"/>
                      </a:cubicBezTo>
                      <a:cubicBezTo>
                        <a:pt x="240" y="5"/>
                        <a:pt x="203" y="46"/>
                        <a:pt x="226" y="51"/>
                      </a:cubicBezTo>
                      <a:cubicBezTo>
                        <a:pt x="233" y="53"/>
                        <a:pt x="239" y="43"/>
                        <a:pt x="245" y="39"/>
                      </a:cubicBezTo>
                      <a:cubicBezTo>
                        <a:pt x="276" y="60"/>
                        <a:pt x="273" y="39"/>
                        <a:pt x="301" y="20"/>
                      </a:cubicBezTo>
                      <a:cubicBezTo>
                        <a:pt x="307" y="26"/>
                        <a:pt x="311" y="39"/>
                        <a:pt x="320" y="39"/>
                      </a:cubicBezTo>
                      <a:cubicBezTo>
                        <a:pt x="327" y="39"/>
                        <a:pt x="325" y="17"/>
                        <a:pt x="332" y="20"/>
                      </a:cubicBezTo>
                      <a:cubicBezTo>
                        <a:pt x="345" y="27"/>
                        <a:pt x="357" y="58"/>
                        <a:pt x="357" y="58"/>
                      </a:cubicBezTo>
                      <a:cubicBezTo>
                        <a:pt x="370" y="0"/>
                        <a:pt x="356" y="43"/>
                        <a:pt x="401" y="26"/>
                      </a:cubicBezTo>
                      <a:cubicBezTo>
                        <a:pt x="423" y="41"/>
                        <a:pt x="412" y="39"/>
                        <a:pt x="432" y="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 name="Text Box 253"/>
                <p:cNvSpPr txBox="1">
                  <a:spLocks noChangeAspect="1" noChangeArrowheads="1"/>
                </p:cNvSpPr>
                <p:nvPr/>
              </p:nvSpPr>
              <p:spPr bwMode="auto">
                <a:xfrm>
                  <a:off x="2603" y="3144"/>
                  <a:ext cx="46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i="1"/>
                    <a:t>t</a:t>
                  </a:r>
                </a:p>
              </p:txBody>
            </p:sp>
          </p:grpSp>
        </p:grpSp>
      </p:grpSp>
      <p:cxnSp>
        <p:nvCxnSpPr>
          <p:cNvPr id="18686" name="AutoShape 254"/>
          <p:cNvCxnSpPr>
            <a:cxnSpLocks noChangeShapeType="1"/>
            <a:stCxn id="18570" idx="3"/>
            <a:endCxn id="18572" idx="1"/>
          </p:cNvCxnSpPr>
          <p:nvPr/>
        </p:nvCxnSpPr>
        <p:spPr bwMode="auto">
          <a:xfrm>
            <a:off x="3092450" y="2574925"/>
            <a:ext cx="458788" cy="0"/>
          </a:xfrm>
          <a:prstGeom prst="straightConnector1">
            <a:avLst/>
          </a:prstGeom>
          <a:noFill/>
          <a:ln w="2857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87" name="AutoShape 255"/>
          <p:cNvCxnSpPr>
            <a:cxnSpLocks noChangeShapeType="1"/>
            <a:stCxn id="18572" idx="3"/>
            <a:endCxn id="18571" idx="1"/>
          </p:cNvCxnSpPr>
          <p:nvPr/>
        </p:nvCxnSpPr>
        <p:spPr bwMode="auto">
          <a:xfrm>
            <a:off x="5559425" y="2574925"/>
            <a:ext cx="563563" cy="0"/>
          </a:xfrm>
          <a:prstGeom prst="straightConnector1">
            <a:avLst/>
          </a:prstGeom>
          <a:noFill/>
          <a:ln w="2857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dirty="0"/>
              <a:t>GHRSST-PP RDAC overview</a:t>
            </a:r>
            <a:br>
              <a:rPr lang="en-US" dirty="0"/>
            </a:br>
            <a:endParaRPr lang="en-US" dirty="0"/>
          </a:p>
        </p:txBody>
      </p:sp>
    </p:spTree>
    <p:extLst>
      <p:ext uri="{BB962C8B-B14F-4D97-AF65-F5344CB8AC3E}">
        <p14:creationId xmlns:p14="http://schemas.microsoft.com/office/powerpoint/2010/main" val="548515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GHRSST Diagnostic Data Sets (DDS)</a:t>
            </a:r>
            <a:endParaRPr lang="en-US" dirty="0"/>
          </a:p>
        </p:txBody>
      </p:sp>
      <p:sp>
        <p:nvSpPr>
          <p:cNvPr id="3" name="Footer Placeholder 2"/>
          <p:cNvSpPr>
            <a:spLocks noGrp="1"/>
          </p:cNvSpPr>
          <p:nvPr>
            <p:ph type="ftr" sz="quarter" idx="10"/>
          </p:nvPr>
        </p:nvSpPr>
        <p:spPr/>
        <p:txBody>
          <a:bodyPr/>
          <a:lstStyle/>
          <a:p>
            <a:r>
              <a:rPr lang="en-GB" smtClean="0"/>
              <a:t>GCW Advisory Meeting, 23-Jan-14</a:t>
            </a:r>
            <a:endParaRPr lang="en-GB"/>
          </a:p>
        </p:txBody>
      </p:sp>
      <p:sp>
        <p:nvSpPr>
          <p:cNvPr id="4" name="Slide Number Placeholder 3"/>
          <p:cNvSpPr>
            <a:spLocks noGrp="1"/>
          </p:cNvSpPr>
          <p:nvPr>
            <p:ph type="sldNum" sz="quarter" idx="11"/>
          </p:nvPr>
        </p:nvSpPr>
        <p:spPr/>
        <p:txBody>
          <a:bodyPr/>
          <a:lstStyle/>
          <a:p>
            <a:fld id="{47F8B88F-8C89-4381-B8AB-2BCA3E7AC3CD}" type="slidenum">
              <a:rPr lang="en-GB" smtClean="0"/>
              <a:pPr/>
              <a:t>9</a:t>
            </a:fld>
            <a:endParaRPr lang="en-GB"/>
          </a:p>
        </p:txBody>
      </p:sp>
      <p:sp>
        <p:nvSpPr>
          <p:cNvPr id="5" name="Rectangle 4"/>
          <p:cNvSpPr/>
          <p:nvPr/>
        </p:nvSpPr>
        <p:spPr>
          <a:xfrm>
            <a:off x="116086" y="5951021"/>
            <a:ext cx="2941896" cy="646331"/>
          </a:xfrm>
          <a:prstGeom prst="rect">
            <a:avLst/>
          </a:prstGeom>
        </p:spPr>
        <p:txBody>
          <a:bodyPr wrap="none">
            <a:spAutoFit/>
          </a:bodyPr>
          <a:lstStyle/>
          <a:p>
            <a:r>
              <a:rPr lang="en-US" dirty="0" smtClean="0">
                <a:hlinkClick r:id="rId2"/>
              </a:rPr>
              <a:t>See:  http</a:t>
            </a:r>
            <a:r>
              <a:rPr lang="en-US" dirty="0">
                <a:hlinkClick r:id="rId2"/>
              </a:rPr>
              <a:t>://www.hrdds.net</a:t>
            </a:r>
            <a:r>
              <a:rPr lang="en-US" dirty="0" smtClean="0">
                <a:hlinkClick r:id="rId2"/>
              </a:rPr>
              <a:t>/</a:t>
            </a:r>
            <a:endParaRPr lang="en-US" dirty="0" smtClean="0"/>
          </a:p>
          <a:p>
            <a:endParaRPr lang="en-US" dirty="0"/>
          </a:p>
        </p:txBody>
      </p:sp>
      <p:sp>
        <p:nvSpPr>
          <p:cNvPr id="6" name="Rectangle 5"/>
          <p:cNvSpPr/>
          <p:nvPr/>
        </p:nvSpPr>
        <p:spPr>
          <a:xfrm>
            <a:off x="527234" y="1484784"/>
            <a:ext cx="8005206" cy="4524315"/>
          </a:xfrm>
          <a:prstGeom prst="rect">
            <a:avLst/>
          </a:prstGeom>
        </p:spPr>
        <p:txBody>
          <a:bodyPr wrap="square">
            <a:spAutoFit/>
          </a:bodyPr>
          <a:lstStyle/>
          <a:p>
            <a:r>
              <a:rPr lang="en-US" u="sng" dirty="0" smtClean="0"/>
              <a:t>Purpose: </a:t>
            </a:r>
          </a:p>
          <a:p>
            <a:pPr marL="285750" indent="-285750">
              <a:buFont typeface="Arial" panose="020B0604020202020204" pitchFamily="34" charset="0"/>
              <a:buChar char="•"/>
            </a:pPr>
            <a:r>
              <a:rPr lang="en-US" dirty="0" smtClean="0"/>
              <a:t>monitoring </a:t>
            </a:r>
            <a:r>
              <a:rPr lang="en-US" dirty="0"/>
              <a:t>and assessing the quality of a product through statistical analysis and/or comparison with other data sources</a:t>
            </a:r>
          </a:p>
          <a:p>
            <a:pPr marL="285750" indent="-285750">
              <a:buFont typeface="Arial" panose="020B0604020202020204" pitchFamily="34" charset="0"/>
              <a:buChar char="•"/>
            </a:pPr>
            <a:r>
              <a:rPr lang="en-US" dirty="0"/>
              <a:t>evaluating and </a:t>
            </a:r>
            <a:r>
              <a:rPr lang="en-US" dirty="0" err="1"/>
              <a:t>intercomparing</a:t>
            </a:r>
            <a:r>
              <a:rPr lang="en-US" dirty="0"/>
              <a:t> different geophysical inversion algorithms</a:t>
            </a:r>
          </a:p>
          <a:p>
            <a:pPr marL="285750" indent="-285750">
              <a:buFont typeface="Arial" panose="020B0604020202020204" pitchFamily="34" charset="0"/>
              <a:buChar char="•"/>
            </a:pPr>
            <a:r>
              <a:rPr lang="en-US" dirty="0"/>
              <a:t>collecting and cumulating various parameters over a small area to observe a specific phenomenon</a:t>
            </a:r>
          </a:p>
          <a:p>
            <a:pPr marL="285750" indent="-285750">
              <a:buFont typeface="Arial" panose="020B0604020202020204" pitchFamily="34" charset="0"/>
              <a:buChar char="•"/>
            </a:pPr>
            <a:r>
              <a:rPr lang="en-US" dirty="0"/>
              <a:t>crossing different sources of data for synergy </a:t>
            </a:r>
            <a:r>
              <a:rPr lang="en-US" dirty="0" smtClean="0"/>
              <a:t>applications</a:t>
            </a:r>
          </a:p>
          <a:p>
            <a:endParaRPr lang="en-US" dirty="0" smtClean="0">
              <a:effectLst/>
            </a:endParaRPr>
          </a:p>
          <a:p>
            <a:r>
              <a:rPr lang="en-US" u="sng" dirty="0" smtClean="0">
                <a:effectLst/>
              </a:rPr>
              <a:t>Approach:</a:t>
            </a:r>
          </a:p>
          <a:p>
            <a:pPr marL="285750" indent="-285750">
              <a:buFont typeface="Arial" panose="020B0604020202020204" pitchFamily="34" charset="0"/>
              <a:buChar char="•"/>
            </a:pPr>
            <a:r>
              <a:rPr lang="en-US" dirty="0" smtClean="0"/>
              <a:t>Archive subsets of independent L2 </a:t>
            </a:r>
            <a:r>
              <a:rPr lang="en-US" dirty="0" smtClean="0"/>
              <a:t>(geophysical products with </a:t>
            </a:r>
            <a:r>
              <a:rPr lang="en-US" dirty="0" smtClean="0"/>
              <a:t>uncertainties) and ancillary data</a:t>
            </a:r>
            <a:endParaRPr lang="en-US" dirty="0"/>
          </a:p>
          <a:p>
            <a:pPr marL="285750" indent="-285750">
              <a:buFont typeface="Arial" panose="020B0604020202020204" pitchFamily="34" charset="0"/>
              <a:buChar char="•"/>
            </a:pPr>
            <a:r>
              <a:rPr lang="en-US" dirty="0" smtClean="0"/>
              <a:t>Collect </a:t>
            </a:r>
            <a:r>
              <a:rPr lang="en-US" dirty="0"/>
              <a:t>at 250 sites across the </a:t>
            </a:r>
            <a:r>
              <a:rPr lang="en-US" dirty="0" smtClean="0"/>
              <a:t>global ocean</a:t>
            </a:r>
            <a:endParaRPr lang="en-US" dirty="0"/>
          </a:p>
          <a:p>
            <a:pPr marL="285750" indent="-285750">
              <a:buFont typeface="Arial" panose="020B0604020202020204" pitchFamily="34" charset="0"/>
              <a:buChar char="•"/>
            </a:pPr>
            <a:r>
              <a:rPr lang="en-US" dirty="0" smtClean="0"/>
              <a:t>Common format &amp; grid</a:t>
            </a:r>
            <a:endParaRPr lang="en-US" dirty="0"/>
          </a:p>
          <a:p>
            <a:pPr marL="285750" indent="-285750">
              <a:buFont typeface="Arial" panose="020B0604020202020204" pitchFamily="34" charset="0"/>
              <a:buChar char="•"/>
            </a:pPr>
            <a:r>
              <a:rPr lang="en-US" dirty="0" smtClean="0"/>
              <a:t>Open </a:t>
            </a:r>
            <a:r>
              <a:rPr lang="en-US" dirty="0"/>
              <a:t>access via FTP and </a:t>
            </a:r>
            <a:r>
              <a:rPr lang="en-US" dirty="0" err="1" smtClean="0"/>
              <a:t>OPeNDAP</a:t>
            </a:r>
            <a:endParaRPr lang="en-US" dirty="0"/>
          </a:p>
          <a:p>
            <a:pPr marL="285750" indent="-285750">
              <a:buFont typeface="Arial" panose="020B0604020202020204" pitchFamily="34" charset="0"/>
              <a:buChar char="•"/>
            </a:pPr>
            <a:r>
              <a:rPr lang="en-US" dirty="0" smtClean="0">
                <a:effectLst/>
              </a:rPr>
              <a:t>Python Plotting tools allow interactive RT statistical or </a:t>
            </a:r>
            <a:r>
              <a:rPr lang="en-US" dirty="0" err="1" smtClean="0">
                <a:effectLst/>
              </a:rPr>
              <a:t>timeseries</a:t>
            </a:r>
            <a:r>
              <a:rPr lang="en-US" dirty="0" smtClean="0">
                <a:effectLst/>
              </a:rPr>
              <a:t> plotting to isolate errors, and compare with ancillary data</a:t>
            </a:r>
            <a:endParaRPr lang="en-US" dirty="0">
              <a:effectLst/>
            </a:endParaRPr>
          </a:p>
        </p:txBody>
      </p:sp>
    </p:spTree>
    <p:extLst>
      <p:ext uri="{BB962C8B-B14F-4D97-AF65-F5344CB8AC3E}">
        <p14:creationId xmlns:p14="http://schemas.microsoft.com/office/powerpoint/2010/main" val="3709586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2.5|1.8|2.5"/>
</p:tagLst>
</file>

<file path=ppt/theme/theme1.xml><?xml version="1.0" encoding="utf-8"?>
<a:theme xmlns:a="http://schemas.openxmlformats.org/drawingml/2006/main" name="PSTG Presentation Template">
  <a:themeElements>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TG Presentation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TG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TG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TG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TG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TG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TG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TG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TG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TG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TG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TG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PSTG Presentation Template</Template>
  <TotalTime>0</TotalTime>
  <Words>2188</Words>
  <Application>Microsoft Office PowerPoint</Application>
  <PresentationFormat>On-screen Show (4:3)</PresentationFormat>
  <Paragraphs>353</Paragraphs>
  <Slides>28</Slides>
  <Notes>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PSTG Presentation Template</vt:lpstr>
      <vt:lpstr>Photo Editor Photo</vt:lpstr>
      <vt:lpstr>Satellite Products (and in situ): Intercomparison and Assessment  GCW Advisory Group Meeting</vt:lpstr>
      <vt:lpstr>Product Intercomparison and Assessment</vt:lpstr>
      <vt:lpstr>Why?</vt:lpstr>
      <vt:lpstr>A Recipe for Intercomparison</vt:lpstr>
      <vt:lpstr>Intercomparison Examples  </vt:lpstr>
      <vt:lpstr>Global High Resolution Sea Surface Temperature (GHRSST- VC)</vt:lpstr>
      <vt:lpstr>GHRSST Builds on EO   complementarities… </vt:lpstr>
      <vt:lpstr>GHRSST-PP RDAC overview </vt:lpstr>
      <vt:lpstr>GHRSST Diagnostic Data Sets (DDS)</vt:lpstr>
      <vt:lpstr>DDS examples</vt:lpstr>
      <vt:lpstr>CCI: Ice Sheets</vt:lpstr>
      <vt:lpstr>CCI Products Overview</vt:lpstr>
      <vt:lpstr>Products – intercomparison areas</vt:lpstr>
      <vt:lpstr>Ice Velocity Products &amp; Methods</vt:lpstr>
      <vt:lpstr>SEC: Envisat vs IceSat</vt:lpstr>
      <vt:lpstr>Surface Elevation Change (SEC)</vt:lpstr>
      <vt:lpstr>Surface Elevation Change errors</vt:lpstr>
      <vt:lpstr>SEC merged product</vt:lpstr>
      <vt:lpstr>ESA CCI: Sea ice</vt:lpstr>
      <vt:lpstr>Intercomparison Data Package</vt:lpstr>
      <vt:lpstr>The Algorithms</vt:lpstr>
      <vt:lpstr>PowerPoint Presentation</vt:lpstr>
      <vt:lpstr>Algorithm comparison, SIC=15%, AMSR, no WF</vt:lpstr>
      <vt:lpstr>Algorithm comparison, SIC=85%</vt:lpstr>
      <vt:lpstr>SnowPEX  Satellite Snow Products Intercomparison and Evaluation exercise</vt:lpstr>
      <vt:lpstr>SnowPEX Objectives</vt:lpstr>
      <vt:lpstr>Main Tasks within SnowPEX</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Intercomparison and Assessments</dc:title>
  <dc:creator>Mark Drinkwater</dc:creator>
  <cp:lastModifiedBy>Mark Drinkwater</cp:lastModifiedBy>
  <cp:revision>98</cp:revision>
  <dcterms:created xsi:type="dcterms:W3CDTF">2014-01-23T12:52:00Z</dcterms:created>
  <dcterms:modified xsi:type="dcterms:W3CDTF">2014-01-24T11:08:16Z</dcterms:modified>
</cp:coreProperties>
</file>