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  <p:sldMasterId id="2147483655" r:id="rId3"/>
  </p:sldMasterIdLst>
  <p:notesMasterIdLst>
    <p:notesMasterId r:id="rId39"/>
  </p:notesMasterIdLst>
  <p:handoutMasterIdLst>
    <p:handoutMasterId r:id="rId40"/>
  </p:handoutMasterIdLst>
  <p:sldIdLst>
    <p:sldId id="263" r:id="rId4"/>
    <p:sldId id="312" r:id="rId5"/>
    <p:sldId id="285" r:id="rId6"/>
    <p:sldId id="313" r:id="rId7"/>
    <p:sldId id="338" r:id="rId8"/>
    <p:sldId id="309" r:id="rId9"/>
    <p:sldId id="314" r:id="rId10"/>
    <p:sldId id="315" r:id="rId11"/>
    <p:sldId id="317" r:id="rId12"/>
    <p:sldId id="335" r:id="rId13"/>
    <p:sldId id="294" r:id="rId14"/>
    <p:sldId id="319" r:id="rId15"/>
    <p:sldId id="340" r:id="rId16"/>
    <p:sldId id="341" r:id="rId17"/>
    <p:sldId id="281" r:id="rId18"/>
    <p:sldId id="336" r:id="rId19"/>
    <p:sldId id="339" r:id="rId20"/>
    <p:sldId id="325" r:id="rId21"/>
    <p:sldId id="326" r:id="rId22"/>
    <p:sldId id="327" r:id="rId23"/>
    <p:sldId id="328" r:id="rId24"/>
    <p:sldId id="322" r:id="rId25"/>
    <p:sldId id="308" r:id="rId26"/>
    <p:sldId id="321" r:id="rId27"/>
    <p:sldId id="330" r:id="rId28"/>
    <p:sldId id="331" r:id="rId29"/>
    <p:sldId id="343" r:id="rId30"/>
    <p:sldId id="342" r:id="rId31"/>
    <p:sldId id="344" r:id="rId32"/>
    <p:sldId id="345" r:id="rId33"/>
    <p:sldId id="346" r:id="rId34"/>
    <p:sldId id="347" r:id="rId35"/>
    <p:sldId id="348" r:id="rId36"/>
    <p:sldId id="333" r:id="rId37"/>
    <p:sldId id="262" r:id="rId3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CC66"/>
    <a:srgbClr val="0000CC"/>
    <a:srgbClr val="CC3300"/>
    <a:srgbClr val="FF9933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26" autoAdjust="0"/>
    <p:restoredTop sz="93222" autoAdjust="0"/>
  </p:normalViewPr>
  <p:slideViewPr>
    <p:cSldViewPr>
      <p:cViewPr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33B1ED01-3A01-44A6-A54A-258C27332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79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A07F53F3-52C0-4E9A-93BE-6EB6C6F5A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08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potential to continue improving post-submission to Congress?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F53F3-52C0-4E9A-93BE-6EB6C6F5A2A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Issues regarding Hydrology </a:t>
            </a:r>
            <a:r>
              <a:rPr lang="en-AU" dirty="0" err="1" smtClean="0"/>
              <a:t>vs</a:t>
            </a:r>
            <a:r>
              <a:rPr lang="en-AU" dirty="0" smtClean="0"/>
              <a:t> CAS</a:t>
            </a:r>
          </a:p>
          <a:p>
            <a:r>
              <a:rPr lang="en-AU" dirty="0" smtClean="0"/>
              <a:t>Do we need to collapse the 'core WIGOS metadata' down to a more basic concept – but risk is that all that is left is location!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F53F3-52C0-4E9A-93BE-6EB6C6F5A2A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6B68AC0-BB22-4BD0-8F3D-EB37A579E86A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 algn="r" eaLnBrk="0" hangingPunct="0"/>
              <a:t>2</a:t>
            </a:fld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ja-JP" sz="2000" smtClean="0">
                <a:latin typeface="Times" pitchFamily="18" charset="0"/>
              </a:rPr>
              <a:t>The change management process can allow stakeholders to buy into WIGOS concept and its implementation</a:t>
            </a:r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endParaRPr lang="en-US" sz="20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2A6C97-BDF1-4E2A-9E8C-98693C62133F}" type="slidenum">
              <a:rPr lang="en-GB" altLang="zh-CN"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en-GB" altLang="zh-CN" sz="12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i="1" smtClean="0">
                <a:solidFill>
                  <a:srgbClr val="FF0000"/>
                </a:solidFill>
                <a:latin typeface="Times" pitchFamily="18" charset="0"/>
              </a:rPr>
              <a:t>Reliable</a:t>
            </a:r>
            <a:r>
              <a:rPr lang="en-GB" smtClean="0">
                <a:latin typeface="Times" pitchFamily="18" charset="0"/>
              </a:rPr>
              <a:t> &amp; </a:t>
            </a:r>
            <a:r>
              <a:rPr lang="en-GB" b="1" i="1" smtClean="0">
                <a:solidFill>
                  <a:srgbClr val="FF0000"/>
                </a:solidFill>
                <a:latin typeface="Times" pitchFamily="18" charset="0"/>
              </a:rPr>
              <a:t>trusted</a:t>
            </a:r>
            <a:r>
              <a:rPr lang="en-GB" smtClean="0">
                <a:latin typeface="Times" pitchFamily="18" charset="0"/>
              </a:rPr>
              <a:t> </a:t>
            </a:r>
            <a:r>
              <a:rPr lang="en-AU" b="1" smtClean="0">
                <a:solidFill>
                  <a:schemeClr val="accent2"/>
                </a:solidFill>
                <a:latin typeface="Times" pitchFamily="18" charset="0"/>
              </a:rPr>
              <a:t>Observations: </a:t>
            </a:r>
            <a:r>
              <a:rPr lang="en-GB" smtClean="0">
                <a:latin typeface="Times" pitchFamily="18" charset="0"/>
              </a:rPr>
              <a:t>Timely, Quality assured, Quality controlled, Well documented, Compatible </a:t>
            </a:r>
            <a:endParaRPr lang="en-AU" smtClean="0">
              <a:latin typeface="Times" pitchFamily="18" charset="0"/>
            </a:endParaRPr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92C999B-58C1-42D8-B809-85C6225A6A9C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 algn="r" eaLnBrk="0" hangingPunct="0"/>
              <a:t>9</a:t>
            </a:fld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B08CD47-3246-4011-AC98-E52C6AFF2868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 eaLnBrk="0" hangingPunct="0"/>
              <a:t>10</a:t>
            </a:fld>
            <a:endParaRPr lang="en-GB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1600" b="1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Framework</a:t>
            </a:r>
            <a:r>
              <a:rPr lang="en-US" sz="1600" smtClean="0">
                <a:solidFill>
                  <a:srgbClr val="080808"/>
                </a:solidFill>
                <a:latin typeface="Times" pitchFamily="18" charset="0"/>
                <a:cs typeface="Arial" charset="0"/>
              </a:rPr>
              <a:t> that describes </a:t>
            </a:r>
            <a:r>
              <a:rPr lang="en-US" sz="1600" b="1" i="1" smtClean="0">
                <a:solidFill>
                  <a:srgbClr val="CC3300"/>
                </a:solidFill>
                <a:latin typeface="Times" pitchFamily="18" charset="0"/>
                <a:cs typeface="Arial" charset="0"/>
              </a:rPr>
              <a:t>processes, principles, procedures and practices</a:t>
            </a:r>
            <a:r>
              <a:rPr lang="en-US" sz="1600" smtClean="0">
                <a:solidFill>
                  <a:srgbClr val="080808"/>
                </a:solidFill>
                <a:latin typeface="Times" pitchFamily="18" charset="0"/>
                <a:cs typeface="Arial" charset="0"/>
              </a:rPr>
              <a:t> to be included in the WMO Technical Regulations (WMO-No. 49) &amp; Guides on WIGOS and other relevant documentation;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H" smtClean="0">
                <a:latin typeface="Times" pitchFamily="18" charset="0"/>
              </a:rPr>
              <a:t>2) </a:t>
            </a:r>
            <a:r>
              <a:rPr lang="en-US" smtClean="0">
                <a:latin typeface="Times" pitchFamily="18" charset="0"/>
              </a:rPr>
              <a:t>Collaboration with the WMO co-sponsored observing systems and international partner organizations and programmes; </a:t>
            </a:r>
          </a:p>
          <a:p>
            <a:endParaRPr lang="en-US" smtClean="0">
              <a:latin typeface="Times" pitchFamily="18" charset="0"/>
            </a:endParaRPr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4A5F533-5B1C-4855-983A-D9EEDACEEB5E}" type="slidenum">
              <a:rPr lang="en-US" sz="1200" b="0">
                <a:solidFill>
                  <a:srgbClr val="000000"/>
                </a:solidFill>
              </a:rPr>
              <a:pPr algn="r" eaLnBrk="0" hangingPunct="0"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0" smtClean="0">
                <a:solidFill>
                  <a:schemeClr val="bg1"/>
                </a:solidFill>
                <a:latin typeface="Arial Black" pitchFamily="34" charset="0"/>
                <a:cs typeface="+mn-cs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spd="slow"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1C64EF-683D-468D-81E9-6F61912095D8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2178050" cy="5761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83338" cy="5761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wmo_ppt_2012_last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Thank you for your attention</a:t>
            </a:r>
          </a:p>
        </p:txBody>
      </p:sp>
      <p:sp>
        <p:nvSpPr>
          <p:cNvPr id="3079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0" smtClean="0"/>
              <a:t>www.wmo.int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1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wmo_ppt_201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mo.int/pages/prog/www/wigos/wir/qm.html" TargetMode="External"/><Relationship Id="rId13" Type="http://schemas.openxmlformats.org/officeDocument/2006/relationships/hyperlink" Target="http://www.wmo.int/pages/prog/www/wigos/wir/discovery.html" TargetMode="External"/><Relationship Id="rId3" Type="http://schemas.openxmlformats.org/officeDocument/2006/relationships/hyperlink" Target="http://www.wmo.int/pages/prog/www/wigos/index_en.html" TargetMode="External"/><Relationship Id="rId7" Type="http://schemas.openxmlformats.org/officeDocument/2006/relationships/hyperlink" Target="http://www.wmo.int/pages/prog/www/wigos/wir/outreach.html" TargetMode="External"/><Relationship Id="rId12" Type="http://schemas.openxmlformats.org/officeDocument/2006/relationships/hyperlink" Target="http://www.wmo.int/pages/prog/www/wigos/wir/osd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mo.int/pages/prog/www/wigos/wir/co-sponsored.html" TargetMode="External"/><Relationship Id="rId11" Type="http://schemas.openxmlformats.org/officeDocument/2006/relationships/hyperlink" Target="http://www.wmo.int/pages/prog/www/wigos/wir/cb.html" TargetMode="External"/><Relationship Id="rId5" Type="http://schemas.openxmlformats.org/officeDocument/2006/relationships/hyperlink" Target="http://www.wmo.int/pages/prog/www/wigos/wir/manage.html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://www.wmo.int/pages/prog/www/wigos/wir/index_en.html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://www.wmo.int/pages/prog/www/wigos/wir/standards.html" TargetMode="External"/><Relationship Id="rId14" Type="http://schemas.openxmlformats.org/officeDocument/2006/relationships/hyperlink" Target="http://www.wmo.int/pages/prog/www/wigos/wir/operation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wigo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2421285"/>
            <a:ext cx="8496300" cy="2375867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WMO Integrated Global Observing System (WIGOS)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future observing framework in support of weather, climate, water and relevant environment </a:t>
            </a:r>
            <a:r>
              <a:rPr lang="en-US" sz="2400" i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services</a:t>
            </a:r>
            <a:r>
              <a:rPr lang="en-US" sz="28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 smtClean="0">
                <a:solidFill>
                  <a:srgbClr val="F2F2F2"/>
                </a:solidFill>
              </a:rPr>
              <a:t/>
            </a:r>
            <a:br>
              <a:rPr lang="en-US" sz="2800" b="1" dirty="0" smtClean="0">
                <a:solidFill>
                  <a:srgbClr val="F2F2F2"/>
                </a:solidFill>
              </a:rPr>
            </a:br>
            <a:r>
              <a:rPr lang="en-US" sz="32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AU" sz="3200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933552"/>
            <a:ext cx="82804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F2F2F2"/>
                </a:solidFill>
                <a:ea typeface="+mj-ea"/>
                <a:cs typeface="+mj-cs"/>
              </a:rPr>
              <a:t>Dr S Barrell, Chair, ICG-WIGOS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177" y="5389185"/>
            <a:ext cx="896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GCW Interim Advisory Committee, </a:t>
            </a:r>
            <a:r>
              <a:rPr lang="en-US" sz="2400" dirty="0" smtClean="0">
                <a:solidFill>
                  <a:srgbClr val="000099"/>
                </a:solidFill>
              </a:rPr>
              <a:t>Reykjavik 23-24 Jan </a:t>
            </a:r>
            <a:r>
              <a:rPr lang="en-US" sz="2400" dirty="0">
                <a:solidFill>
                  <a:srgbClr val="000099"/>
                </a:solidFill>
              </a:rPr>
              <a:t>2014</a:t>
            </a:r>
            <a:endParaRPr lang="en-A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Key Com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7370" t="26199" r="24561" b="18594"/>
          <a:stretch>
            <a:fillRect/>
          </a:stretch>
        </p:blipFill>
        <p:spPr bwMode="auto">
          <a:xfrm>
            <a:off x="3021013" y="2133600"/>
            <a:ext cx="31242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2484438" y="1700213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 i="1">
                <a:solidFill>
                  <a:schemeClr val="tx1"/>
                </a:solidFill>
              </a:rPr>
              <a:t>To oversee, guide and coordinate WIGOS </a:t>
            </a:r>
          </a:p>
        </p:txBody>
      </p:sp>
      <p:sp>
        <p:nvSpPr>
          <p:cNvPr id="57347" name="TextBox 9"/>
          <p:cNvSpPr txBox="1">
            <a:spLocks noChangeArrowheads="1"/>
          </p:cNvSpPr>
          <p:nvPr/>
        </p:nvSpPr>
        <p:spPr bwMode="auto">
          <a:xfrm>
            <a:off x="2051050" y="4868863"/>
            <a:ext cx="491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 i="1">
                <a:solidFill>
                  <a:schemeClr val="tx1"/>
                </a:solidFill>
              </a:rPr>
              <a:t>To facilitate and support the operation of WIGOS </a:t>
            </a: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 rot="5400000">
            <a:off x="4860926" y="3140075"/>
            <a:ext cx="3460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 i="1">
                <a:solidFill>
                  <a:schemeClr val="tx1"/>
                </a:solidFill>
              </a:rPr>
              <a:t>To plan, implement and evolve WIGOS component systems  </a:t>
            </a:r>
          </a:p>
        </p:txBody>
      </p:sp>
      <p:sp>
        <p:nvSpPr>
          <p:cNvPr id="57349" name="TextBox 11"/>
          <p:cNvSpPr txBox="1">
            <a:spLocks noChangeArrowheads="1"/>
          </p:cNvSpPr>
          <p:nvPr/>
        </p:nvSpPr>
        <p:spPr bwMode="auto">
          <a:xfrm rot="-5400000">
            <a:off x="563563" y="3040062"/>
            <a:ext cx="383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 i="1">
                <a:solidFill>
                  <a:schemeClr val="tx1"/>
                </a:solidFill>
              </a:rPr>
              <a:t>To ensure supply of and access to WIGOS  observations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835150" y="836613"/>
            <a:ext cx="2665413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5"/>
              </a:rPr>
              <a:t>Management of WIGOS Implementation / operation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1" name="Rectangle 13"/>
          <p:cNvSpPr>
            <a:spLocks noChangeArrowheads="1"/>
          </p:cNvSpPr>
          <p:nvPr/>
        </p:nvSpPr>
        <p:spPr bwMode="auto">
          <a:xfrm>
            <a:off x="4773613" y="836613"/>
            <a:ext cx="2390775" cy="825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6"/>
              </a:rPr>
              <a:t>Collaboration with co-sponsors and partners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2" name="Rectangle 14"/>
          <p:cNvSpPr>
            <a:spLocks noChangeArrowheads="1"/>
          </p:cNvSpPr>
          <p:nvPr/>
        </p:nvSpPr>
        <p:spPr bwMode="auto">
          <a:xfrm>
            <a:off x="107950" y="5230813"/>
            <a:ext cx="2160588" cy="719137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800">
                <a:solidFill>
                  <a:schemeClr val="tx1"/>
                </a:solidFill>
                <a:hlinkClick r:id="rId7"/>
              </a:rPr>
              <a:t>Communications and outreach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7353" name="Rectangle 15"/>
          <p:cNvSpPr>
            <a:spLocks noChangeArrowheads="1"/>
          </p:cNvSpPr>
          <p:nvPr/>
        </p:nvSpPr>
        <p:spPr bwMode="auto">
          <a:xfrm>
            <a:off x="7169150" y="3827463"/>
            <a:ext cx="14351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8"/>
              </a:rPr>
              <a:t>Quality Management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4" name="Rectangle 16"/>
          <p:cNvSpPr>
            <a:spLocks noChangeArrowheads="1"/>
          </p:cNvSpPr>
          <p:nvPr/>
        </p:nvSpPr>
        <p:spPr bwMode="auto">
          <a:xfrm>
            <a:off x="4675188" y="5300663"/>
            <a:ext cx="1722437" cy="919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9"/>
              </a:rPr>
              <a:t>Standardization, interoperability &amp; compatibility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5" name="Rectangle 17"/>
          <p:cNvSpPr>
            <a:spLocks noChangeArrowheads="1"/>
          </p:cNvSpPr>
          <p:nvPr/>
        </p:nvSpPr>
        <p:spPr bwMode="auto">
          <a:xfrm>
            <a:off x="2817813" y="5300663"/>
            <a:ext cx="1600200" cy="919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10"/>
              </a:rPr>
              <a:t>Operational Information Resource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6" name="Rectangle 18"/>
          <p:cNvSpPr>
            <a:spLocks noChangeArrowheads="1"/>
          </p:cNvSpPr>
          <p:nvPr/>
        </p:nvSpPr>
        <p:spPr bwMode="auto">
          <a:xfrm>
            <a:off x="7092950" y="5157788"/>
            <a:ext cx="1655763" cy="792162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800">
                <a:solidFill>
                  <a:schemeClr val="tx1"/>
                </a:solidFill>
                <a:hlinkClick r:id="rId11"/>
              </a:rPr>
              <a:t>Capacity Development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7357" name="Rectangle 19"/>
          <p:cNvSpPr>
            <a:spLocks noChangeArrowheads="1"/>
          </p:cNvSpPr>
          <p:nvPr/>
        </p:nvSpPr>
        <p:spPr bwMode="auto">
          <a:xfrm>
            <a:off x="7164388" y="2093913"/>
            <a:ext cx="1223962" cy="14065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12"/>
              </a:rPr>
              <a:t>Design, planning and optimised evolution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595313" y="1844675"/>
            <a:ext cx="1384300" cy="12207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13"/>
              </a:rPr>
              <a:t>Data discovery, delivery &amp; archival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590550" y="3573463"/>
            <a:ext cx="1389063" cy="1158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14"/>
              </a:rPr>
              <a:t>Observing system operation &amp; maintenance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60" name="TextBox 7"/>
          <p:cNvSpPr txBox="1">
            <a:spLocks noChangeArrowheads="1"/>
          </p:cNvSpPr>
          <p:nvPr/>
        </p:nvSpPr>
        <p:spPr bwMode="auto">
          <a:xfrm>
            <a:off x="228600" y="115888"/>
            <a:ext cx="8736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3000">
                <a:solidFill>
                  <a:schemeClr val="accent2"/>
                </a:solidFill>
              </a:rPr>
              <a:t>WIGOS </a:t>
            </a:r>
            <a:r>
              <a:rPr lang="en-AU" sz="3000">
                <a:solidFill>
                  <a:schemeClr val="accent2"/>
                </a:solidFill>
              </a:rPr>
              <a:t>Key areas </a:t>
            </a:r>
          </a:p>
        </p:txBody>
      </p:sp>
      <p:pic>
        <p:nvPicPr>
          <p:cNvPr id="57361" name="Picture 5" descr="WIGOS_Logo-V5">
            <a:hlinkClick r:id="rId3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89313" y="3306763"/>
            <a:ext cx="22336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accent2"/>
                </a:solidFill>
              </a:rPr>
              <a:t>What do we mean by integration?</a:t>
            </a:r>
            <a:endParaRPr lang="en-AU" b="1" kern="1200" dirty="0">
              <a:solidFill>
                <a:schemeClr val="accent2"/>
              </a:solidFill>
            </a:endParaRPr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46638" y="764704"/>
            <a:ext cx="4297362" cy="541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 smtClean="0">
                <a:ea typeface="MS PGothic" pitchFamily="34" charset="-128"/>
              </a:rPr>
              <a:t>Composite systems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ea typeface="MS PGothic" pitchFamily="34" charset="-128"/>
              </a:rPr>
              <a:t>'Network of networks’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ea typeface="MS PGothic" pitchFamily="34" charset="-128"/>
              </a:rPr>
              <a:t>Integration through: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ea typeface="MS PGothic" pitchFamily="34" charset="-128"/>
              </a:rPr>
              <a:t>Supporting diverse user needs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ea typeface="MS PGothic" pitchFamily="34" charset="-128"/>
              </a:rPr>
              <a:t>Systems designed for efficiency &amp; effectiveness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NWP data assimilation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Partnership &amp; collaboration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End-to-end service model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Data policy, access and exchange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Coordinated network operation &amp; maintenance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Incorporating new systems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Practices and procedures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ea typeface="MS PGothic" pitchFamily="34" charset="-128"/>
              </a:rPr>
              <a:t>NOT one-size-fits-all</a:t>
            </a:r>
          </a:p>
          <a:p>
            <a:pPr>
              <a:lnSpc>
                <a:spcPct val="90000"/>
              </a:lnSpc>
            </a:pPr>
            <a:endParaRPr lang="en-AU" sz="2000" dirty="0" smtClean="0">
              <a:ea typeface="MS PGothic" pitchFamily="34" charset="-128"/>
            </a:endParaRPr>
          </a:p>
        </p:txBody>
      </p:sp>
      <p:pic>
        <p:nvPicPr>
          <p:cNvPr id="59395" name="Picture 4" descr="WIGOS chartA3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908050"/>
            <a:ext cx="481171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What do we mean by interoperability?</a:t>
            </a:r>
            <a:endParaRPr lang="en-AU" smtClean="0"/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AU" dirty="0" smtClean="0"/>
              <a:t>Ability to access, combine or compare observations from one source or system with those from another</a:t>
            </a:r>
          </a:p>
          <a:p>
            <a:pPr lvl="1"/>
            <a:r>
              <a:rPr lang="en-AU" dirty="0" smtClean="0"/>
              <a:t>To achieve this, the need:</a:t>
            </a:r>
          </a:p>
          <a:p>
            <a:pPr lvl="2"/>
            <a:r>
              <a:rPr lang="en-AU" sz="2800" dirty="0" smtClean="0"/>
              <a:t>Metadata </a:t>
            </a:r>
          </a:p>
          <a:p>
            <a:pPr lvl="2"/>
            <a:r>
              <a:rPr lang="en-AU" sz="2800" dirty="0" smtClean="0"/>
              <a:t>Standards </a:t>
            </a:r>
          </a:p>
          <a:p>
            <a:pPr lvl="2"/>
            <a:r>
              <a:rPr lang="en-AU" sz="2800" dirty="0" smtClean="0"/>
              <a:t>Regulatory material</a:t>
            </a:r>
            <a:r>
              <a:rPr lang="en-AU" dirty="0" smtClean="0"/>
              <a:t>  </a:t>
            </a:r>
          </a:p>
          <a:p>
            <a:r>
              <a:rPr lang="en-AU" dirty="0" smtClean="0"/>
              <a:t>Interoperability is key to </a:t>
            </a:r>
            <a:r>
              <a:rPr lang="en-AU" b="1" i="1" dirty="0" smtClean="0">
                <a:solidFill>
                  <a:srgbClr val="000099"/>
                </a:solidFill>
              </a:rPr>
              <a:t>turning observations into effective data, products and services</a:t>
            </a:r>
            <a:r>
              <a:rPr lang="en-AU" dirty="0" smtClean="0"/>
              <a:t> that meet real user needs </a:t>
            </a:r>
          </a:p>
        </p:txBody>
      </p:sp>
      <p:sp>
        <p:nvSpPr>
          <p:cNvPr id="60419" name="Footer Placeholder 3"/>
          <p:cNvSpPr txBox="1">
            <a:spLocks noGrp="1"/>
          </p:cNvSpPr>
          <p:nvPr/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0">
              <a:solidFill>
                <a:schemeClr val="tx1"/>
              </a:solidFill>
            </a:endParaRPr>
          </a:p>
        </p:txBody>
      </p:sp>
      <p:pic>
        <p:nvPicPr>
          <p:cNvPr id="60420" name="Picture 4" descr="http://1.bp.blogspot.com/-fMBlWffwVng/URjUv_YiSDI/AAAAAAAABt4/EKcVqI7YGsA/s1600/interoperability.jpg"/>
          <p:cNvPicPr>
            <a:picLocks noChangeAspect="1" noChangeArrowheads="1"/>
          </p:cNvPicPr>
          <p:nvPr/>
        </p:nvPicPr>
        <p:blipFill rotWithShape="1">
          <a:blip r:embed="rId2"/>
          <a:srcRect t="16762" r="9018" b="15309"/>
          <a:stretch/>
        </p:blipFill>
        <p:spPr bwMode="auto">
          <a:xfrm>
            <a:off x="5508625" y="2133600"/>
            <a:ext cx="36353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AU" b="1" kern="1200" dirty="0" smtClean="0">
                <a:solidFill>
                  <a:schemeClr val="accent2"/>
                </a:solidFill>
              </a:rPr>
              <a:t>Who is involved in WIGOS?</a:t>
            </a:r>
            <a:endParaRPr lang="en-AU" b="1" kern="1200" dirty="0">
              <a:solidFill>
                <a:schemeClr val="accent2"/>
              </a:solidFill>
            </a:endParaRPr>
          </a:p>
        </p:txBody>
      </p:sp>
      <p:sp>
        <p:nvSpPr>
          <p:cNvPr id="61442" name="Footer Placeholder 3"/>
          <p:cNvSpPr txBox="1">
            <a:spLocks noGrp="1"/>
          </p:cNvSpPr>
          <p:nvPr/>
        </p:nvSpPr>
        <p:spPr bwMode="auto">
          <a:xfrm>
            <a:off x="755650" y="6091238"/>
            <a:ext cx="44656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0">
                <a:solidFill>
                  <a:schemeClr val="tx1"/>
                </a:solidFill>
              </a:rPr>
              <a:t>test footer</a:t>
            </a:r>
          </a:p>
        </p:txBody>
      </p:sp>
      <p:sp>
        <p:nvSpPr>
          <p:cNvPr id="61443" name="Slide Number Placeholder 4"/>
          <p:cNvSpPr txBox="1">
            <a:spLocks noGrp="1"/>
          </p:cNvSpPr>
          <p:nvPr/>
        </p:nvSpPr>
        <p:spPr bwMode="auto">
          <a:xfrm>
            <a:off x="5580063" y="611663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8EDC61-6F9A-4C46-B8C4-9604CD8EACB7}" type="slidenum">
              <a:rPr lang="en-US" sz="1200" b="0">
                <a:solidFill>
                  <a:schemeClr val="tx1"/>
                </a:solidFill>
              </a:rPr>
              <a:pPr algn="r" eaLnBrk="0" hangingPunct="0"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750" y="1052513"/>
            <a:ext cx="8135938" cy="5327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3138" y="2708275"/>
            <a:ext cx="7272337" cy="2952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3500" y="3068638"/>
            <a:ext cx="4537075" cy="2447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1447" name="Oval 5"/>
          <p:cNvSpPr>
            <a:spLocks noChangeArrowheads="1"/>
          </p:cNvSpPr>
          <p:nvPr/>
        </p:nvSpPr>
        <p:spPr bwMode="auto">
          <a:xfrm>
            <a:off x="1404938" y="3429000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S1: NMHS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1448" name="Oval 6"/>
          <p:cNvSpPr>
            <a:spLocks noChangeArrowheads="1"/>
          </p:cNvSpPr>
          <p:nvPr/>
        </p:nvSpPr>
        <p:spPr bwMode="auto">
          <a:xfrm>
            <a:off x="2916238" y="3429000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S2: NMHS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1449" name="Oval 7"/>
          <p:cNvSpPr>
            <a:spLocks noChangeArrowheads="1"/>
          </p:cNvSpPr>
          <p:nvPr/>
        </p:nvSpPr>
        <p:spPr bwMode="auto">
          <a:xfrm>
            <a:off x="1404938" y="4437063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P1: Partner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1450" name="Oval 8"/>
          <p:cNvSpPr>
            <a:spLocks noChangeArrowheads="1"/>
          </p:cNvSpPr>
          <p:nvPr/>
        </p:nvSpPr>
        <p:spPr bwMode="auto">
          <a:xfrm>
            <a:off x="2916238" y="4437063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P2: Partner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1451" name="Oval 9"/>
          <p:cNvSpPr>
            <a:spLocks noChangeArrowheads="1"/>
          </p:cNvSpPr>
          <p:nvPr/>
        </p:nvSpPr>
        <p:spPr bwMode="auto">
          <a:xfrm>
            <a:off x="4429125" y="3429000"/>
            <a:ext cx="1368425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etc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1452" name="Oval 10"/>
          <p:cNvSpPr>
            <a:spLocks noChangeArrowheads="1"/>
          </p:cNvSpPr>
          <p:nvPr/>
        </p:nvSpPr>
        <p:spPr bwMode="auto">
          <a:xfrm>
            <a:off x="4429125" y="4437063"/>
            <a:ext cx="1368425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etc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1453" name="Text Box 11"/>
          <p:cNvSpPr txBox="1">
            <a:spLocks noChangeArrowheads="1"/>
          </p:cNvSpPr>
          <p:nvPr/>
        </p:nvSpPr>
        <p:spPr bwMode="auto">
          <a:xfrm>
            <a:off x="1333500" y="3067050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Member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6475" y="3067050"/>
            <a:ext cx="1728788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1455" name="Text Box 13"/>
          <p:cNvSpPr txBox="1">
            <a:spLocks noChangeArrowheads="1"/>
          </p:cNvSpPr>
          <p:nvPr/>
        </p:nvSpPr>
        <p:spPr bwMode="auto">
          <a:xfrm>
            <a:off x="6086475" y="3067050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0">
                <a:solidFill>
                  <a:schemeClr val="tx1"/>
                </a:solidFill>
              </a:rPr>
              <a:t>Member</a:t>
            </a:r>
            <a:endParaRPr lang="en-AU" sz="1400" b="0">
              <a:solidFill>
                <a:schemeClr val="tx1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086475" y="4437063"/>
            <a:ext cx="1728788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1457" name="Text Box 15"/>
          <p:cNvSpPr txBox="1">
            <a:spLocks noChangeArrowheads="1"/>
          </p:cNvSpPr>
          <p:nvPr/>
        </p:nvSpPr>
        <p:spPr bwMode="auto">
          <a:xfrm>
            <a:off x="6086475" y="4437063"/>
            <a:ext cx="129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0">
                <a:solidFill>
                  <a:schemeClr val="tx1"/>
                </a:solidFill>
              </a:rPr>
              <a:t>Other Members</a:t>
            </a:r>
            <a:endParaRPr lang="en-AU" sz="1400" b="0">
              <a:solidFill>
                <a:schemeClr val="tx1"/>
              </a:solidFill>
            </a:endParaRPr>
          </a:p>
        </p:txBody>
      </p:sp>
      <p:sp>
        <p:nvSpPr>
          <p:cNvPr id="61458" name="Text Box 16"/>
          <p:cNvSpPr txBox="1">
            <a:spLocks noChangeArrowheads="1"/>
          </p:cNvSpPr>
          <p:nvPr/>
        </p:nvSpPr>
        <p:spPr bwMode="auto">
          <a:xfrm>
            <a:off x="973138" y="27082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Region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61459" name="Text Box 17"/>
          <p:cNvSpPr txBox="1">
            <a:spLocks noChangeArrowheads="1"/>
          </p:cNvSpPr>
          <p:nvPr/>
        </p:nvSpPr>
        <p:spPr bwMode="auto">
          <a:xfrm>
            <a:off x="684213" y="10525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Global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61460" name="Oval 18"/>
          <p:cNvSpPr>
            <a:spLocks noChangeArrowheads="1"/>
          </p:cNvSpPr>
          <p:nvPr/>
        </p:nvSpPr>
        <p:spPr bwMode="auto">
          <a:xfrm>
            <a:off x="6229350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1461" name="Oval 19"/>
          <p:cNvSpPr>
            <a:spLocks noChangeArrowheads="1"/>
          </p:cNvSpPr>
          <p:nvPr/>
        </p:nvSpPr>
        <p:spPr bwMode="auto">
          <a:xfrm>
            <a:off x="6229350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1462" name="Oval 20"/>
          <p:cNvSpPr>
            <a:spLocks noChangeArrowheads="1"/>
          </p:cNvSpPr>
          <p:nvPr/>
        </p:nvSpPr>
        <p:spPr bwMode="auto">
          <a:xfrm>
            <a:off x="6765925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1463" name="Oval 21"/>
          <p:cNvSpPr>
            <a:spLocks noChangeArrowheads="1"/>
          </p:cNvSpPr>
          <p:nvPr/>
        </p:nvSpPr>
        <p:spPr bwMode="auto">
          <a:xfrm>
            <a:off x="6765925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1464" name="Oval 22"/>
          <p:cNvSpPr>
            <a:spLocks noChangeArrowheads="1"/>
          </p:cNvSpPr>
          <p:nvPr/>
        </p:nvSpPr>
        <p:spPr bwMode="auto">
          <a:xfrm>
            <a:off x="7308850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1465" name="Oval 23"/>
          <p:cNvSpPr>
            <a:spLocks noChangeArrowheads="1"/>
          </p:cNvSpPr>
          <p:nvPr/>
        </p:nvSpPr>
        <p:spPr bwMode="auto">
          <a:xfrm>
            <a:off x="7308850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387725" y="1412875"/>
            <a:ext cx="2447925" cy="431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sz="1800" b="0" dirty="0">
                <a:solidFill>
                  <a:schemeClr val="bg1"/>
                </a:solidFill>
                <a:cs typeface="+mn-cs"/>
              </a:rPr>
              <a:t>WMO and Secretariat</a:t>
            </a:r>
            <a:endParaRPr lang="en-AU" sz="18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1467" name="Line 26"/>
          <p:cNvSpPr>
            <a:spLocks noChangeShapeType="1"/>
          </p:cNvSpPr>
          <p:nvPr/>
        </p:nvSpPr>
        <p:spPr bwMode="auto">
          <a:xfrm>
            <a:off x="5849938" y="1628775"/>
            <a:ext cx="25574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973138" y="2060575"/>
            <a:ext cx="7272337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1469" name="Text Box 28"/>
          <p:cNvSpPr txBox="1">
            <a:spLocks noChangeArrowheads="1"/>
          </p:cNvSpPr>
          <p:nvPr/>
        </p:nvSpPr>
        <p:spPr bwMode="auto">
          <a:xfrm>
            <a:off x="973138" y="2073275"/>
            <a:ext cx="238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 b="0">
                <a:solidFill>
                  <a:schemeClr val="tx1"/>
                </a:solidFill>
              </a:rPr>
              <a:t>Other Regions</a:t>
            </a:r>
            <a:endParaRPr lang="en-AU" sz="1800" b="0">
              <a:solidFill>
                <a:schemeClr val="tx1"/>
              </a:solidFill>
            </a:endParaRPr>
          </a:p>
        </p:txBody>
      </p:sp>
      <p:sp>
        <p:nvSpPr>
          <p:cNvPr id="61470" name="Line 29"/>
          <p:cNvSpPr>
            <a:spLocks noChangeShapeType="1"/>
          </p:cNvSpPr>
          <p:nvPr/>
        </p:nvSpPr>
        <p:spPr bwMode="auto">
          <a:xfrm>
            <a:off x="828675" y="1628775"/>
            <a:ext cx="25257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1" name="Line 30"/>
          <p:cNvSpPr>
            <a:spLocks noChangeShapeType="1"/>
          </p:cNvSpPr>
          <p:nvPr/>
        </p:nvSpPr>
        <p:spPr bwMode="auto">
          <a:xfrm>
            <a:off x="8435975" y="1619250"/>
            <a:ext cx="0" cy="4319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Line 31"/>
          <p:cNvSpPr>
            <a:spLocks noChangeShapeType="1"/>
          </p:cNvSpPr>
          <p:nvPr/>
        </p:nvSpPr>
        <p:spPr bwMode="auto">
          <a:xfrm>
            <a:off x="765175" y="1628775"/>
            <a:ext cx="0" cy="4319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3" name="Line 32"/>
          <p:cNvSpPr>
            <a:spLocks noChangeShapeType="1"/>
          </p:cNvSpPr>
          <p:nvPr/>
        </p:nvSpPr>
        <p:spPr bwMode="auto">
          <a:xfrm>
            <a:off x="809625" y="59293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4" name="Line 33"/>
          <p:cNvSpPr>
            <a:spLocks noChangeShapeType="1"/>
          </p:cNvSpPr>
          <p:nvPr/>
        </p:nvSpPr>
        <p:spPr bwMode="auto">
          <a:xfrm>
            <a:off x="3479800" y="5929313"/>
            <a:ext cx="4953000" cy="190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971550" y="5732463"/>
            <a:ext cx="3616325" cy="431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sz="1800" b="0" dirty="0">
                <a:solidFill>
                  <a:schemeClr val="bg1"/>
                </a:solidFill>
                <a:cs typeface="+mn-cs"/>
              </a:rPr>
              <a:t>Global Co-sponsors and Partners</a:t>
            </a:r>
            <a:endParaRPr lang="en-AU" sz="1800" b="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AU" b="1" kern="1200" dirty="0" smtClean="0">
                <a:solidFill>
                  <a:schemeClr val="accent2"/>
                </a:solidFill>
              </a:rPr>
              <a:t>Who is involved in WIGOS?</a:t>
            </a:r>
            <a:endParaRPr lang="en-AU" b="1" kern="1200" dirty="0">
              <a:solidFill>
                <a:schemeClr val="accent2"/>
              </a:solidFill>
            </a:endParaRPr>
          </a:p>
        </p:txBody>
      </p:sp>
      <p:sp>
        <p:nvSpPr>
          <p:cNvPr id="62466" name="Footer Placeholder 3"/>
          <p:cNvSpPr txBox="1">
            <a:spLocks noGrp="1"/>
          </p:cNvSpPr>
          <p:nvPr/>
        </p:nvSpPr>
        <p:spPr bwMode="auto">
          <a:xfrm>
            <a:off x="755650" y="6091238"/>
            <a:ext cx="44656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0">
                <a:solidFill>
                  <a:schemeClr val="tx1"/>
                </a:solidFill>
              </a:rPr>
              <a:t>test footer</a:t>
            </a:r>
          </a:p>
        </p:txBody>
      </p:sp>
      <p:sp>
        <p:nvSpPr>
          <p:cNvPr id="62467" name="Slide Number Placeholder 4"/>
          <p:cNvSpPr txBox="1">
            <a:spLocks noGrp="1"/>
          </p:cNvSpPr>
          <p:nvPr/>
        </p:nvSpPr>
        <p:spPr bwMode="auto">
          <a:xfrm>
            <a:off x="5580063" y="611663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D6D44B8-8092-4688-B576-FA94839A561B}" type="slidenum">
              <a:rPr lang="en-US" sz="1200" b="0">
                <a:solidFill>
                  <a:schemeClr val="tx1"/>
                </a:solidFill>
              </a:rPr>
              <a:pPr algn="r" eaLnBrk="0" hangingPunct="0"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750" y="1052513"/>
            <a:ext cx="8135938" cy="5327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3138" y="2708275"/>
            <a:ext cx="7272337" cy="2952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3500" y="3068638"/>
            <a:ext cx="4537075" cy="2447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2471" name="Oval 5"/>
          <p:cNvSpPr>
            <a:spLocks noChangeArrowheads="1"/>
          </p:cNvSpPr>
          <p:nvPr/>
        </p:nvSpPr>
        <p:spPr bwMode="auto">
          <a:xfrm>
            <a:off x="1404938" y="3429000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S1: NMHS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2" name="Oval 6"/>
          <p:cNvSpPr>
            <a:spLocks noChangeArrowheads="1"/>
          </p:cNvSpPr>
          <p:nvPr/>
        </p:nvSpPr>
        <p:spPr bwMode="auto">
          <a:xfrm>
            <a:off x="2916238" y="3429000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S2: NMHS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3" name="Oval 7"/>
          <p:cNvSpPr>
            <a:spLocks noChangeArrowheads="1"/>
          </p:cNvSpPr>
          <p:nvPr/>
        </p:nvSpPr>
        <p:spPr bwMode="auto">
          <a:xfrm>
            <a:off x="1404938" y="4437063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P1: Partner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4" name="Oval 8"/>
          <p:cNvSpPr>
            <a:spLocks noChangeArrowheads="1"/>
          </p:cNvSpPr>
          <p:nvPr/>
        </p:nvSpPr>
        <p:spPr bwMode="auto">
          <a:xfrm>
            <a:off x="2916238" y="4437063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P2: Partner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5" name="Oval 9"/>
          <p:cNvSpPr>
            <a:spLocks noChangeArrowheads="1"/>
          </p:cNvSpPr>
          <p:nvPr/>
        </p:nvSpPr>
        <p:spPr bwMode="auto">
          <a:xfrm>
            <a:off x="4429125" y="3429000"/>
            <a:ext cx="1368425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etc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6" name="Oval 10"/>
          <p:cNvSpPr>
            <a:spLocks noChangeArrowheads="1"/>
          </p:cNvSpPr>
          <p:nvPr/>
        </p:nvSpPr>
        <p:spPr bwMode="auto">
          <a:xfrm>
            <a:off x="4429125" y="4437063"/>
            <a:ext cx="1368425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etc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7" name="Text Box 11"/>
          <p:cNvSpPr txBox="1">
            <a:spLocks noChangeArrowheads="1"/>
          </p:cNvSpPr>
          <p:nvPr/>
        </p:nvSpPr>
        <p:spPr bwMode="auto">
          <a:xfrm>
            <a:off x="1333500" y="3067050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Member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6475" y="3067050"/>
            <a:ext cx="1728788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2479" name="Text Box 13"/>
          <p:cNvSpPr txBox="1">
            <a:spLocks noChangeArrowheads="1"/>
          </p:cNvSpPr>
          <p:nvPr/>
        </p:nvSpPr>
        <p:spPr bwMode="auto">
          <a:xfrm>
            <a:off x="6086475" y="3067050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0">
                <a:solidFill>
                  <a:schemeClr val="tx1"/>
                </a:solidFill>
              </a:rPr>
              <a:t>Member</a:t>
            </a:r>
            <a:endParaRPr lang="en-AU" sz="1400" b="0">
              <a:solidFill>
                <a:schemeClr val="tx1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086475" y="4437063"/>
            <a:ext cx="1728788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6086475" y="4437063"/>
            <a:ext cx="129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0">
                <a:solidFill>
                  <a:schemeClr val="tx1"/>
                </a:solidFill>
              </a:rPr>
              <a:t>Other Members</a:t>
            </a:r>
            <a:endParaRPr lang="en-AU" sz="1400" b="0">
              <a:solidFill>
                <a:schemeClr val="tx1"/>
              </a:solidFill>
            </a:endParaRPr>
          </a:p>
        </p:txBody>
      </p:sp>
      <p:sp>
        <p:nvSpPr>
          <p:cNvPr id="62482" name="Text Box 16"/>
          <p:cNvSpPr txBox="1">
            <a:spLocks noChangeArrowheads="1"/>
          </p:cNvSpPr>
          <p:nvPr/>
        </p:nvSpPr>
        <p:spPr bwMode="auto">
          <a:xfrm>
            <a:off x="973138" y="27082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Region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684213" y="10525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Global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62484" name="Oval 18"/>
          <p:cNvSpPr>
            <a:spLocks noChangeArrowheads="1"/>
          </p:cNvSpPr>
          <p:nvPr/>
        </p:nvSpPr>
        <p:spPr bwMode="auto">
          <a:xfrm>
            <a:off x="6229350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5" name="Oval 19"/>
          <p:cNvSpPr>
            <a:spLocks noChangeArrowheads="1"/>
          </p:cNvSpPr>
          <p:nvPr/>
        </p:nvSpPr>
        <p:spPr bwMode="auto">
          <a:xfrm>
            <a:off x="6229350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6" name="Oval 20"/>
          <p:cNvSpPr>
            <a:spLocks noChangeArrowheads="1"/>
          </p:cNvSpPr>
          <p:nvPr/>
        </p:nvSpPr>
        <p:spPr bwMode="auto">
          <a:xfrm>
            <a:off x="6765925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7" name="Oval 21"/>
          <p:cNvSpPr>
            <a:spLocks noChangeArrowheads="1"/>
          </p:cNvSpPr>
          <p:nvPr/>
        </p:nvSpPr>
        <p:spPr bwMode="auto">
          <a:xfrm>
            <a:off x="6765925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8" name="Oval 22"/>
          <p:cNvSpPr>
            <a:spLocks noChangeArrowheads="1"/>
          </p:cNvSpPr>
          <p:nvPr/>
        </p:nvSpPr>
        <p:spPr bwMode="auto">
          <a:xfrm>
            <a:off x="7308850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9" name="Oval 23"/>
          <p:cNvSpPr>
            <a:spLocks noChangeArrowheads="1"/>
          </p:cNvSpPr>
          <p:nvPr/>
        </p:nvSpPr>
        <p:spPr bwMode="auto">
          <a:xfrm>
            <a:off x="7308850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387725" y="1412875"/>
            <a:ext cx="2447925" cy="431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sz="1800" b="0" dirty="0" smtClean="0">
                <a:solidFill>
                  <a:schemeClr val="bg1"/>
                </a:solidFill>
                <a:cs typeface="+mn-cs"/>
              </a:rPr>
              <a:t>WMO </a:t>
            </a:r>
            <a:r>
              <a:rPr lang="en-US" sz="1800" b="0" dirty="0">
                <a:solidFill>
                  <a:schemeClr val="bg1"/>
                </a:solidFill>
                <a:cs typeface="+mn-cs"/>
              </a:rPr>
              <a:t>and Secretariat</a:t>
            </a:r>
            <a:endParaRPr lang="en-AU" sz="18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2491" name="Line 26"/>
          <p:cNvSpPr>
            <a:spLocks noChangeShapeType="1"/>
          </p:cNvSpPr>
          <p:nvPr/>
        </p:nvSpPr>
        <p:spPr bwMode="auto">
          <a:xfrm>
            <a:off x="5849938" y="1628775"/>
            <a:ext cx="25574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973138" y="2060575"/>
            <a:ext cx="7272337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2493" name="Text Box 28"/>
          <p:cNvSpPr txBox="1">
            <a:spLocks noChangeArrowheads="1"/>
          </p:cNvSpPr>
          <p:nvPr/>
        </p:nvSpPr>
        <p:spPr bwMode="auto">
          <a:xfrm>
            <a:off x="973138" y="2073275"/>
            <a:ext cx="238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 b="0">
                <a:solidFill>
                  <a:schemeClr val="tx1"/>
                </a:solidFill>
              </a:rPr>
              <a:t>Other Regions</a:t>
            </a:r>
            <a:endParaRPr lang="en-AU" sz="1800" b="0">
              <a:solidFill>
                <a:schemeClr val="tx1"/>
              </a:solidFill>
            </a:endParaRPr>
          </a:p>
        </p:txBody>
      </p:sp>
      <p:sp>
        <p:nvSpPr>
          <p:cNvPr id="62494" name="Line 29"/>
          <p:cNvSpPr>
            <a:spLocks noChangeShapeType="1"/>
          </p:cNvSpPr>
          <p:nvPr/>
        </p:nvSpPr>
        <p:spPr bwMode="auto">
          <a:xfrm>
            <a:off x="828675" y="1628775"/>
            <a:ext cx="25257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5" name="Line 30"/>
          <p:cNvSpPr>
            <a:spLocks noChangeShapeType="1"/>
          </p:cNvSpPr>
          <p:nvPr/>
        </p:nvSpPr>
        <p:spPr bwMode="auto">
          <a:xfrm>
            <a:off x="8435975" y="1619250"/>
            <a:ext cx="0" cy="4319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6" name="Line 31"/>
          <p:cNvSpPr>
            <a:spLocks noChangeShapeType="1"/>
          </p:cNvSpPr>
          <p:nvPr/>
        </p:nvSpPr>
        <p:spPr bwMode="auto">
          <a:xfrm>
            <a:off x="765175" y="1628775"/>
            <a:ext cx="0" cy="4319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7" name="Line 32"/>
          <p:cNvSpPr>
            <a:spLocks noChangeShapeType="1"/>
          </p:cNvSpPr>
          <p:nvPr/>
        </p:nvSpPr>
        <p:spPr bwMode="auto">
          <a:xfrm>
            <a:off x="809625" y="59293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8" name="Line 33"/>
          <p:cNvSpPr>
            <a:spLocks noChangeShapeType="1"/>
          </p:cNvSpPr>
          <p:nvPr/>
        </p:nvSpPr>
        <p:spPr bwMode="auto">
          <a:xfrm>
            <a:off x="3479800" y="5929313"/>
            <a:ext cx="4953000" cy="190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9" name="Text Box 17"/>
          <p:cNvSpPr txBox="1">
            <a:spLocks noChangeArrowheads="1"/>
          </p:cNvSpPr>
          <p:nvPr/>
        </p:nvSpPr>
        <p:spPr bwMode="auto">
          <a:xfrm>
            <a:off x="7688263" y="1125538"/>
            <a:ext cx="882650" cy="334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Users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62500" name="Text Box 17"/>
          <p:cNvSpPr txBox="1">
            <a:spLocks noChangeArrowheads="1"/>
          </p:cNvSpPr>
          <p:nvPr/>
        </p:nvSpPr>
        <p:spPr bwMode="auto">
          <a:xfrm>
            <a:off x="7289800" y="2743200"/>
            <a:ext cx="882650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Users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62501" name="Text Box 17"/>
          <p:cNvSpPr txBox="1">
            <a:spLocks noChangeArrowheads="1"/>
          </p:cNvSpPr>
          <p:nvPr/>
        </p:nvSpPr>
        <p:spPr bwMode="auto">
          <a:xfrm>
            <a:off x="4918075" y="3108325"/>
            <a:ext cx="882650" cy="334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Users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971550" y="5732463"/>
            <a:ext cx="3616325" cy="431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sz="1800" b="0" dirty="0">
                <a:solidFill>
                  <a:schemeClr val="bg1"/>
                </a:solidFill>
                <a:cs typeface="+mn-cs"/>
              </a:rPr>
              <a:t>Global Co-sponsors and Partners</a:t>
            </a:r>
            <a:endParaRPr lang="en-AU" sz="1800" b="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solidFill>
                  <a:schemeClr val="accent2"/>
                </a:solidFill>
              </a:rPr>
              <a:t>WIGOS Implementation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 achieve the WIGOS</a:t>
            </a:r>
            <a:r>
              <a:rPr lang="en-AU" b="1" dirty="0" smtClean="0">
                <a:solidFill>
                  <a:schemeClr val="accent2"/>
                </a:solidFill>
              </a:rPr>
              <a:t> </a:t>
            </a:r>
            <a:r>
              <a:rPr lang="en-AU" dirty="0" smtClean="0"/>
              <a:t>Vision, the </a:t>
            </a:r>
            <a:r>
              <a:rPr lang="en-GB" dirty="0" smtClean="0">
                <a:solidFill>
                  <a:srgbClr val="FF0000"/>
                </a:solidFill>
              </a:rPr>
              <a:t>WIGOS framework</a:t>
            </a:r>
            <a:r>
              <a:rPr lang="en-GB" dirty="0" smtClean="0"/>
              <a:t> shall be implemented to enable the </a:t>
            </a:r>
            <a:r>
              <a:rPr lang="en-GB" b="1" i="1" dirty="0">
                <a:solidFill>
                  <a:srgbClr val="008000"/>
                </a:solidFill>
              </a:rPr>
              <a:t>integration, interoperability, </a:t>
            </a:r>
            <a:r>
              <a:rPr lang="en-GB" b="1" i="1" dirty="0" smtClean="0">
                <a:solidFill>
                  <a:srgbClr val="008000"/>
                </a:solidFill>
              </a:rPr>
              <a:t>optimized evolution and best-practice operation</a:t>
            </a:r>
            <a:r>
              <a:rPr lang="en-GB" dirty="0" smtClean="0"/>
              <a:t> for</a:t>
            </a:r>
          </a:p>
          <a:p>
            <a:pPr lvl="1"/>
            <a:r>
              <a:rPr lang="en-GB" dirty="0" smtClean="0"/>
              <a:t>WMO observing systems, and </a:t>
            </a:r>
          </a:p>
          <a:p>
            <a:pPr lvl="1"/>
            <a:r>
              <a:rPr lang="en-GB" dirty="0" smtClean="0"/>
              <a:t>WMO’s contribution to co-sponsored systems. </a:t>
            </a:r>
          </a:p>
          <a:p>
            <a:r>
              <a:rPr lang="en-GB" dirty="0" smtClean="0"/>
              <a:t>WIGOS will use and exploit the WMO Information System (WIS) to allow </a:t>
            </a:r>
            <a:r>
              <a:rPr lang="en-GB" b="1" i="1" dirty="0">
                <a:solidFill>
                  <a:srgbClr val="008000"/>
                </a:solidFill>
              </a:rPr>
              <a:t>continuous and reliable access </a:t>
            </a:r>
            <a:r>
              <a:rPr lang="en-GB" dirty="0" smtClean="0"/>
              <a:t>to an expanded set of environmental data and products, and associated metadata.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</a:rPr>
              <a:t>WIGOS Framework Implementation Plan (WIP)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557213"/>
            <a:ext cx="4040187" cy="639762"/>
          </a:xfrm>
        </p:spPr>
        <p:txBody>
          <a:bodyPr anchor="b"/>
          <a:lstStyle/>
          <a:p>
            <a:pPr marL="609600" indent="-609600">
              <a:buFont typeface="Wingdings" pitchFamily="2" charset="2"/>
              <a:buNone/>
            </a:pPr>
            <a:r>
              <a:rPr lang="en-US" sz="2200" b="1" smtClean="0"/>
              <a:t>CONTENTS</a:t>
            </a:r>
          </a:p>
        </p:txBody>
      </p:sp>
      <p:sp>
        <p:nvSpPr>
          <p:cNvPr id="65539" name="Content Placeholder 3"/>
          <p:cNvSpPr>
            <a:spLocks noGrp="1"/>
          </p:cNvSpPr>
          <p:nvPr>
            <p:ph sz="half" idx="4294967295"/>
          </p:nvPr>
        </p:nvSpPr>
        <p:spPr>
          <a:xfrm>
            <a:off x="179388" y="1628775"/>
            <a:ext cx="4105275" cy="482441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b="1" smtClean="0"/>
              <a:t>Introduction and Background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>
                <a:solidFill>
                  <a:srgbClr val="FF0000"/>
                </a:solidFill>
              </a:rPr>
              <a:t>Key Activity Areas for WIGOS Implementation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Project Management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Implementation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Resources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Risk Assessment / Management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Outlook</a:t>
            </a:r>
          </a:p>
          <a:p>
            <a:pPr marL="609600" indent="-609600">
              <a:buFontTx/>
              <a:buNone/>
            </a:pPr>
            <a:r>
              <a:rPr lang="fr-CH" sz="2000" b="1" smtClean="0"/>
              <a:t>Annexes</a:t>
            </a:r>
            <a:endParaRPr lang="en-US" sz="2000" b="1" smtClean="0"/>
          </a:p>
        </p:txBody>
      </p:sp>
      <p:sp>
        <p:nvSpPr>
          <p:cNvPr id="6554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0" y="549275"/>
            <a:ext cx="4041775" cy="639763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r>
              <a:rPr lang="en-GB" altLang="zh-CN" sz="2200" b="1" smtClean="0">
                <a:ea typeface="SimSun" pitchFamily="2" charset="-122"/>
              </a:rPr>
              <a:t>KEY ACTIVITY AREAS </a:t>
            </a:r>
            <a:endParaRPr lang="en-US" sz="2400" b="1" smtClean="0"/>
          </a:p>
        </p:txBody>
      </p:sp>
      <p:sp>
        <p:nvSpPr>
          <p:cNvPr id="6554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067175" y="1196975"/>
            <a:ext cx="5041900" cy="5256213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Management of WIGOS implementation 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Collaboration with WMO co-sponsored observing systems &amp; </a:t>
            </a:r>
            <a:r>
              <a:rPr lang="en-US" altLang="zh-CN" sz="1900" b="1" smtClean="0">
                <a:solidFill>
                  <a:srgbClr val="000099"/>
                </a:solidFill>
                <a:ea typeface="SimSun" pitchFamily="2" charset="-122"/>
              </a:rPr>
              <a:t>international partners</a:t>
            </a:r>
            <a:endParaRPr lang="en-GB" altLang="zh-CN" sz="1900" b="1" smtClean="0">
              <a:solidFill>
                <a:srgbClr val="000099"/>
              </a:solidFill>
              <a:ea typeface="SimSun" pitchFamily="2" charset="-122"/>
            </a:endParaRP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Design, planning and optimized evolution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Observing System operation and maintenance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Quality Management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Standardization, system interoperability and data compatibility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The WIGOS Operational Information Resource 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Data and metadata management, delivery and archival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Capacity development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smtClean="0">
                <a:solidFill>
                  <a:srgbClr val="000099"/>
                </a:solidFill>
                <a:ea typeface="SimSun" pitchFamily="2" charset="-122"/>
              </a:rPr>
              <a:t>Communications and outreach</a:t>
            </a:r>
            <a:endParaRPr lang="en-US" sz="1900" b="1" smtClean="0">
              <a:solidFill>
                <a:srgbClr val="000099"/>
              </a:solidFill>
              <a:ea typeface="SimSun" pitchFamily="2" charset="-122"/>
            </a:endParaRPr>
          </a:p>
        </p:txBody>
      </p:sp>
      <p:sp>
        <p:nvSpPr>
          <p:cNvPr id="65542" name="Left Brace 7"/>
          <p:cNvSpPr>
            <a:spLocks/>
          </p:cNvSpPr>
          <p:nvPr/>
        </p:nvSpPr>
        <p:spPr bwMode="auto">
          <a:xfrm>
            <a:off x="3708400" y="1196975"/>
            <a:ext cx="792163" cy="4968875"/>
          </a:xfrm>
          <a:prstGeom prst="leftBrace">
            <a:avLst>
              <a:gd name="adj1" fmla="val 7028"/>
              <a:gd name="adj2" fmla="val 288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Implementation Steps – Regional* Level</a:t>
            </a:r>
            <a:endParaRPr lang="en-AU" b="1" dirty="0" smtClean="0">
              <a:solidFill>
                <a:schemeClr val="accent2"/>
              </a:solidFill>
            </a:endParaRPr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981075"/>
            <a:ext cx="8229600" cy="5064125"/>
          </a:xfrm>
        </p:spPr>
        <p:txBody>
          <a:bodyPr/>
          <a:lstStyle/>
          <a:p>
            <a:r>
              <a:rPr lang="en-US" sz="2600" dirty="0" smtClean="0">
                <a:cs typeface="Arial" charset="0"/>
              </a:rPr>
              <a:t>Identify</a:t>
            </a:r>
            <a:r>
              <a:rPr lang="en-US" sz="2600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600" b="1" i="1" dirty="0" smtClean="0">
                <a:solidFill>
                  <a:srgbClr val="CC3300"/>
                </a:solidFill>
                <a:cs typeface="Arial" charset="0"/>
              </a:rPr>
              <a:t>major issues</a:t>
            </a:r>
            <a:r>
              <a:rPr lang="en-US" sz="2600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400" dirty="0" smtClean="0"/>
              <a:t>of the Region (&amp; its Sub-regions): </a:t>
            </a:r>
            <a:r>
              <a:rPr lang="en-GB" sz="2400" dirty="0" smtClean="0">
                <a:ea typeface="MS PGothic" pitchFamily="34" charset="-128"/>
              </a:rPr>
              <a:t>observational challenges, critical gaps and solutions against the identified services priorities of the Region/Sub-regions;</a:t>
            </a:r>
          </a:p>
          <a:p>
            <a:r>
              <a:rPr lang="en-US" sz="2600" dirty="0" smtClean="0">
                <a:cs typeface="Arial" charset="0"/>
              </a:rPr>
              <a:t>Indicate</a:t>
            </a:r>
            <a:r>
              <a:rPr lang="en-US" sz="2600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600" b="1" i="1" dirty="0" smtClean="0">
                <a:solidFill>
                  <a:srgbClr val="CC3300"/>
                </a:solidFill>
                <a:cs typeface="Arial" charset="0"/>
              </a:rPr>
              <a:t>the best/appropriate working approach</a:t>
            </a:r>
            <a:r>
              <a:rPr lang="en-US" sz="2600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GB" sz="2400" dirty="0" smtClean="0">
                <a:ea typeface="MS PGothic" pitchFamily="34" charset="-128"/>
              </a:rPr>
              <a:t>for the Region / Sub-region taking advantage of synergy with on-going/planned initiatives, activities, groupings, projects to address requirements, needs, priorities &amp; associated challenges, respecting specifics of each Sub-region;</a:t>
            </a:r>
          </a:p>
          <a:p>
            <a:r>
              <a:rPr lang="en-US" sz="2600" dirty="0" smtClean="0">
                <a:cs typeface="Arial" charset="0"/>
              </a:rPr>
              <a:t>Propose</a:t>
            </a:r>
            <a:r>
              <a:rPr lang="en-US" sz="2600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600" b="1" i="1" dirty="0" smtClean="0">
                <a:solidFill>
                  <a:srgbClr val="CC3300"/>
                </a:solidFill>
                <a:cs typeface="Arial" charset="0"/>
              </a:rPr>
              <a:t>potential solutions</a:t>
            </a:r>
            <a:r>
              <a:rPr lang="en-US" sz="2600" dirty="0" smtClean="0">
                <a:solidFill>
                  <a:srgbClr val="080808"/>
                </a:solidFill>
                <a:cs typeface="Arial" charset="0"/>
              </a:rPr>
              <a:t> against the identified services priorities of the Region/Sub-regions;</a:t>
            </a:r>
          </a:p>
          <a:p>
            <a:r>
              <a:rPr lang="en-US" sz="2600" dirty="0" smtClean="0">
                <a:solidFill>
                  <a:srgbClr val="080808"/>
                </a:solidFill>
                <a:cs typeface="Arial" charset="0"/>
              </a:rPr>
              <a:t>* including the 'polar</a:t>
            </a:r>
            <a:r>
              <a:rPr lang="en-US" sz="2600" smtClean="0">
                <a:solidFill>
                  <a:srgbClr val="080808"/>
                </a:solidFill>
                <a:cs typeface="Arial" charset="0"/>
              </a:rPr>
              <a:t>' </a:t>
            </a:r>
            <a:r>
              <a:rPr lang="en-US" sz="2600" smtClean="0">
                <a:solidFill>
                  <a:srgbClr val="080808"/>
                </a:solidFill>
                <a:cs typeface="Arial" charset="0"/>
              </a:rPr>
              <a:t>region?</a:t>
            </a:r>
            <a:endParaRPr lang="en-GB" sz="2600" dirty="0" smtClean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Implementation at a Regional Level</a:t>
            </a:r>
            <a:endParaRPr lang="en-AU" b="1" smtClean="0">
              <a:solidFill>
                <a:schemeClr val="accent2"/>
              </a:solidFill>
            </a:endParaRPr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28700"/>
            <a:ext cx="82296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i="1" dirty="0" smtClean="0">
                <a:solidFill>
                  <a:srgbClr val="FF0000"/>
                </a:solidFill>
              </a:rPr>
              <a:t>Develop</a:t>
            </a:r>
            <a:r>
              <a:rPr lang="en-GB" sz="2400" dirty="0" smtClean="0">
                <a:solidFill>
                  <a:srgbClr val="FF0000"/>
                </a:solidFill>
              </a:rPr>
              <a:t> Regional – WIGOS Implementation Plan</a:t>
            </a:r>
            <a:r>
              <a:rPr lang="en-GB" sz="2400" dirty="0" smtClean="0"/>
              <a:t>:</a:t>
            </a:r>
          </a:p>
          <a:p>
            <a:pPr marL="742950" lvl="1" indent="-285750">
              <a:lnSpc>
                <a:spcPct val="80000"/>
              </a:lnSpc>
            </a:pPr>
            <a:r>
              <a:rPr lang="en-GB" sz="2200" dirty="0" smtClean="0"/>
              <a:t>Identify implementation activities for WIGOS Key Areas</a:t>
            </a:r>
            <a:r>
              <a:rPr lang="en-US" sz="2200" dirty="0" smtClean="0"/>
              <a:t>;</a:t>
            </a:r>
            <a:r>
              <a:rPr lang="en-US" sz="2200" b="1" i="1" dirty="0" smtClean="0">
                <a:solidFill>
                  <a:srgbClr val="000099"/>
                </a:solidFill>
                <a:cs typeface="Arial" charset="0"/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 dirty="0" smtClean="0">
                <a:cs typeface="Arial" charset="0"/>
              </a:rPr>
              <a:t>Align </a:t>
            </a:r>
            <a:r>
              <a:rPr lang="en-US" sz="2200" dirty="0" smtClean="0"/>
              <a:t>R-WIP with relevant initiatives</a:t>
            </a:r>
          </a:p>
          <a:p>
            <a:pPr marL="1123950" lvl="2" indent="-285750">
              <a:lnSpc>
                <a:spcPct val="80000"/>
              </a:lnSpc>
            </a:pPr>
            <a:r>
              <a:rPr lang="en-US" sz="1800" dirty="0" smtClean="0"/>
              <a:t>major regional/sub-regional &amp; national activities</a:t>
            </a:r>
          </a:p>
          <a:p>
            <a:pPr marL="1123950" lvl="2" indent="-285750">
              <a:lnSpc>
                <a:spcPct val="80000"/>
              </a:lnSpc>
            </a:pPr>
            <a:r>
              <a:rPr lang="en-US" sz="1800" dirty="0" smtClean="0"/>
              <a:t>harmonized aid-funded on-going national/bilateral/sub-regional projects;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 dirty="0" smtClean="0">
                <a:cs typeface="Arial" charset="0"/>
              </a:rPr>
              <a:t>Align R-WIP-I with all WMO and relevant co-sponsor Priorities</a:t>
            </a:r>
          </a:p>
          <a:p>
            <a:pPr marL="1123950" lvl="2" indent="-285750">
              <a:lnSpc>
                <a:spcPct val="80000"/>
              </a:lnSpc>
            </a:pPr>
            <a:r>
              <a:rPr lang="en-US" sz="1800" dirty="0" smtClean="0">
                <a:cs typeface="Arial" charset="0"/>
              </a:rPr>
              <a:t>GFCS-IP, Capacity Development, DRR, DRR</a:t>
            </a:r>
          </a:p>
          <a:p>
            <a:pPr marL="1123950" lvl="2" indent="-285750">
              <a:lnSpc>
                <a:spcPct val="80000"/>
              </a:lnSpc>
            </a:pPr>
            <a:r>
              <a:rPr lang="en-US" sz="1800" dirty="0" smtClean="0">
                <a:cs typeface="Arial" charset="0"/>
              </a:rPr>
              <a:t>GCOS-IP, IP for the Evolution of the GOS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 dirty="0" smtClean="0">
                <a:cs typeface="Arial" charset="0"/>
              </a:rPr>
              <a:t>Propose </a:t>
            </a:r>
            <a:r>
              <a:rPr lang="en-US" sz="2200" dirty="0" smtClean="0"/>
              <a:t>bilateral, multilateral, sub-regional or inter-regional projects;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 dirty="0" smtClean="0">
                <a:cs typeface="Arial" charset="0"/>
              </a:rPr>
              <a:t>Align </a:t>
            </a:r>
            <a:r>
              <a:rPr lang="en-GB" sz="2200" dirty="0" smtClean="0"/>
              <a:t>with existing funding and explore new funding opportunities;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Identify appropriate mechanism for implementation of agreed tasks and projects.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Identify Resources and potential Donors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WIGOS at a National level (N-WIGOS)</a:t>
            </a:r>
            <a:endParaRPr lang="en-AU" b="1" dirty="0" smtClean="0">
              <a:solidFill>
                <a:schemeClr val="accent2"/>
              </a:solidFill>
            </a:endParaRPr>
          </a:p>
        </p:txBody>
      </p:sp>
      <p:sp>
        <p:nvSpPr>
          <p:cNvPr id="716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  <a:cs typeface="Arial" charset="0"/>
              </a:rPr>
              <a:t>N-WIGOS </a:t>
            </a:r>
            <a:r>
              <a:rPr lang="en-US" b="1" i="1" dirty="0" smtClean="0">
                <a:solidFill>
                  <a:srgbClr val="CC3300"/>
                </a:solidFill>
                <a:cs typeface="Arial" charset="0"/>
              </a:rPr>
              <a:t>should be aligned with</a:t>
            </a:r>
            <a:r>
              <a:rPr lang="en-US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b="1" i="1" dirty="0" smtClean="0">
                <a:solidFill>
                  <a:srgbClr val="CC3300"/>
                </a:solidFill>
                <a:cs typeface="Arial" charset="0"/>
              </a:rPr>
              <a:t>national</a:t>
            </a:r>
            <a:r>
              <a:rPr lang="en-US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b="1" i="1" dirty="0" smtClean="0">
                <a:solidFill>
                  <a:srgbClr val="CC3300"/>
                </a:solidFill>
                <a:cs typeface="Arial" charset="0"/>
              </a:rPr>
              <a:t>needs &amp; priorities</a:t>
            </a:r>
            <a:r>
              <a:rPr lang="en-US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(strategic and operational): </a:t>
            </a:r>
          </a:p>
          <a:p>
            <a:pPr lvl="1" eaLnBrk="1" hangingPunct="1"/>
            <a:r>
              <a:rPr lang="en-US" sz="2400" dirty="0">
                <a:solidFill>
                  <a:srgbClr val="080808"/>
                </a:solidFill>
                <a:cs typeface="Arial" charset="0"/>
              </a:rPr>
              <a:t>National WIGOS Implementation Plan (N-WIP) </a:t>
            </a: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should underpin and support NMHS Strategy &amp; Plan</a:t>
            </a:r>
          </a:p>
          <a:p>
            <a:pPr lvl="1" eaLnBrk="1" hangingPunct="1"/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N-WIP should:</a:t>
            </a:r>
          </a:p>
          <a:p>
            <a:pPr lvl="2" eaLnBrk="1" hangingPunct="1"/>
            <a:r>
              <a:rPr lang="en-US" dirty="0" smtClean="0">
                <a:solidFill>
                  <a:srgbClr val="080808"/>
                </a:solidFill>
                <a:cs typeface="Arial" charset="0"/>
              </a:rPr>
              <a:t>Reflect national priorities, plans, challenges, responsibilities and capabilities;</a:t>
            </a:r>
          </a:p>
          <a:p>
            <a:pPr lvl="2" eaLnBrk="1" hangingPunct="1"/>
            <a:r>
              <a:rPr lang="en-US" dirty="0" smtClean="0">
                <a:solidFill>
                  <a:srgbClr val="080808"/>
                </a:solidFill>
                <a:cs typeface="Arial" charset="0"/>
              </a:rPr>
              <a:t>Contribute to achieving priorities and plans, and strengthening capabilities.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  <a:cs typeface="Arial" charset="0"/>
              </a:rPr>
              <a:t>N-WIP </a:t>
            </a:r>
            <a:r>
              <a:rPr lang="en-US" b="1" i="1" dirty="0" smtClean="0">
                <a:solidFill>
                  <a:srgbClr val="CC3300"/>
                </a:solidFill>
                <a:cs typeface="Arial" charset="0"/>
              </a:rPr>
              <a:t>must be</a:t>
            </a:r>
            <a:r>
              <a:rPr lang="en-US" dirty="0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b="1" i="1" dirty="0" smtClean="0">
                <a:solidFill>
                  <a:srgbClr val="CC3300"/>
                </a:solidFill>
                <a:cs typeface="Arial" charset="0"/>
              </a:rPr>
              <a:t>consistent</a:t>
            </a:r>
            <a:r>
              <a:rPr lang="en-US" dirty="0" smtClean="0">
                <a:solidFill>
                  <a:srgbClr val="080808"/>
                </a:solidFill>
                <a:cs typeface="Arial" charset="0"/>
              </a:rPr>
              <a:t> with: </a:t>
            </a:r>
          </a:p>
          <a:p>
            <a:pPr lvl="1" eaLnBrk="1" hangingPunct="1"/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WIP and R-WIP (Key Activity Areas),</a:t>
            </a:r>
          </a:p>
          <a:p>
            <a:pPr lvl="1" eaLnBrk="1" hangingPunct="1"/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GCOS-IP, EGOS-IP, GFCS-IP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800" b="0">
                <a:solidFill>
                  <a:schemeClr val="bg1"/>
                </a:solidFill>
                <a:latin typeface="Arial Black" pitchFamily="34" charset="0"/>
              </a:rPr>
              <a:t>WMO</a:t>
            </a:r>
            <a:endParaRPr lang="en-US" sz="1400" b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3010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sz="3400" b="1" smtClean="0">
                <a:solidFill>
                  <a:schemeClr val="accent2"/>
                </a:solidFill>
              </a:rPr>
              <a:t>Outline</a:t>
            </a:r>
            <a:endParaRPr lang="en-US" sz="3400" b="1" smtClean="0">
              <a:solidFill>
                <a:schemeClr val="accent2"/>
              </a:solidFill>
            </a:endParaRP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713788" cy="5184775"/>
          </a:xfrm>
        </p:spPr>
        <p:txBody>
          <a:bodyPr/>
          <a:lstStyle/>
          <a:p>
            <a:pPr lvl="1"/>
            <a:r>
              <a:rPr lang="en-GB" dirty="0" smtClean="0"/>
              <a:t>What is WIGOS</a:t>
            </a:r>
          </a:p>
          <a:p>
            <a:pPr lvl="1"/>
            <a:r>
              <a:rPr lang="en-GB" dirty="0" smtClean="0"/>
              <a:t>Why WIGOS</a:t>
            </a:r>
          </a:p>
          <a:p>
            <a:pPr lvl="1"/>
            <a:r>
              <a:rPr lang="en-GB" dirty="0" smtClean="0"/>
              <a:t>Vision</a:t>
            </a:r>
          </a:p>
          <a:p>
            <a:pPr lvl="1"/>
            <a:r>
              <a:rPr lang="en-GB" dirty="0" smtClean="0"/>
              <a:t>Key Areas</a:t>
            </a:r>
          </a:p>
          <a:p>
            <a:pPr lvl="1"/>
            <a:r>
              <a:rPr lang="en-GB" dirty="0" smtClean="0"/>
              <a:t>Integration &amp; Interoperability</a:t>
            </a:r>
          </a:p>
          <a:p>
            <a:pPr lvl="1"/>
            <a:r>
              <a:rPr lang="en-GB" dirty="0" smtClean="0"/>
              <a:t>Stakeholders</a:t>
            </a:r>
          </a:p>
          <a:p>
            <a:pPr lvl="1"/>
            <a:r>
              <a:rPr lang="en-GB" dirty="0" smtClean="0"/>
              <a:t>Implementation</a:t>
            </a:r>
          </a:p>
          <a:p>
            <a:pPr lvl="1"/>
            <a:r>
              <a:rPr lang="en-GB" dirty="0" smtClean="0"/>
              <a:t>Status of WIGOS</a:t>
            </a:r>
          </a:p>
          <a:p>
            <a:pPr lvl="1"/>
            <a:r>
              <a:rPr lang="en-US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What does WIGOS mean at a National level? </a:t>
            </a:r>
            <a:endParaRPr lang="en-AU" b="1" smtClean="0">
              <a:solidFill>
                <a:schemeClr val="accent2"/>
              </a:solidFill>
            </a:endParaRPr>
          </a:p>
        </p:txBody>
      </p:sp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28700"/>
            <a:ext cx="8362950" cy="5137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>
                <a:cs typeface="Arial" charset="0"/>
              </a:rPr>
              <a:t>Demonstrating</a:t>
            </a:r>
            <a:r>
              <a:rPr lang="en-US" b="1" i="1" dirty="0" smtClean="0">
                <a:solidFill>
                  <a:srgbClr val="FF0000"/>
                </a:solidFill>
                <a:cs typeface="Arial" charset="0"/>
              </a:rPr>
              <a:t> national leadership</a:t>
            </a:r>
            <a:r>
              <a:rPr lang="en-US" sz="2600" b="1" i="1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in observations: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cs typeface="Arial" charset="0"/>
              </a:rPr>
              <a:t>Best practices,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cs typeface="Arial" charset="0"/>
              </a:rPr>
              <a:t>Planning &amp; design;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cs typeface="Arial" charset="0"/>
              </a:rPr>
              <a:t>Sustainability, maintenance &amp; operation;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cs typeface="Arial" charset="0"/>
              </a:rPr>
              <a:t>Integration and interoperability;</a:t>
            </a:r>
            <a:r>
              <a:rPr lang="en-GB" sz="2600" dirty="0" smtClean="0"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b="1" i="1" dirty="0" smtClean="0">
                <a:solidFill>
                  <a:srgbClr val="CC3300"/>
                </a:solidFill>
                <a:cs typeface="Arial" charset="0"/>
              </a:rPr>
              <a:t>Compliance with</a:t>
            </a:r>
            <a:r>
              <a:rPr lang="en-GB" sz="2600" dirty="0" smtClean="0">
                <a:solidFill>
                  <a:srgbClr val="080808"/>
                </a:solidFill>
                <a:cs typeface="Arial" charset="0"/>
              </a:rPr>
              <a:t> WMO TR (WMO-No. 49) - standard and recommended practices and procedures;</a:t>
            </a:r>
          </a:p>
          <a:p>
            <a:pPr eaLnBrk="1" hangingPunct="1">
              <a:lnSpc>
                <a:spcPct val="80000"/>
              </a:lnSpc>
            </a:pPr>
            <a:r>
              <a:rPr lang="en-GB" b="1" i="1" dirty="0" smtClean="0">
                <a:solidFill>
                  <a:srgbClr val="006600"/>
                </a:solidFill>
                <a:cs typeface="Arial" charset="0"/>
              </a:rPr>
              <a:t>Culture change and change management;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Supported by collaboration at Regional/Sub-regional level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>
                <a:cs typeface="Arial" charset="0"/>
              </a:rPr>
              <a:t>WIGOS benefits will </a:t>
            </a: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only</a:t>
            </a:r>
            <a:r>
              <a:rPr lang="en-GB" dirty="0" smtClean="0">
                <a:cs typeface="Arial" charset="0"/>
              </a:rPr>
              <a:t> be delivered through commitment at a national level</a:t>
            </a:r>
            <a:endParaRPr lang="en-GB" sz="2000" dirty="0" smtClean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National leadership through WIGOS</a:t>
            </a:r>
            <a:endParaRPr lang="en-AU" b="1" smtClean="0">
              <a:solidFill>
                <a:schemeClr val="accent2"/>
              </a:solidFill>
            </a:endParaRPr>
          </a:p>
        </p:txBody>
      </p:sp>
      <p:sp>
        <p:nvSpPr>
          <p:cNvPr id="7475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WIGOS and WIS </a:t>
            </a:r>
            <a:r>
              <a:rPr lang="en-US" dirty="0" smtClean="0">
                <a:solidFill>
                  <a:srgbClr val="080808"/>
                </a:solidFill>
                <a:cs typeface="Arial" charset="0"/>
              </a:rPr>
              <a:t>provide </a:t>
            </a:r>
            <a:r>
              <a:rPr lang="en-US" dirty="0" smtClean="0">
                <a:solidFill>
                  <a:srgbClr val="CC3300"/>
                </a:solidFill>
                <a:cs typeface="Arial" charset="0"/>
              </a:rPr>
              <a:t>means &amp; opportunities</a:t>
            </a:r>
            <a:r>
              <a:rPr lang="en-US" dirty="0" smtClean="0">
                <a:solidFill>
                  <a:srgbClr val="080808"/>
                </a:solidFill>
                <a:cs typeface="Arial" charset="0"/>
              </a:rPr>
              <a:t>:</a:t>
            </a:r>
          </a:p>
          <a:p>
            <a:pPr lvl="1" eaLnBrk="1" hangingPunct="1"/>
            <a:r>
              <a:rPr lang="en-US" sz="2400" dirty="0" smtClean="0">
                <a:cs typeface="Arial" charset="0"/>
              </a:rPr>
              <a:t>To enhance and integrate national observing networks across all relevant domains, for benefit of all users</a:t>
            </a:r>
          </a:p>
          <a:p>
            <a:pPr lvl="1" eaLnBrk="1" hangingPunct="1"/>
            <a:r>
              <a:rPr lang="en-US" sz="2400" dirty="0" smtClean="0">
                <a:cs typeface="Arial" charset="0"/>
              </a:rPr>
              <a:t>To enhance sharing and accessibility of observations</a:t>
            </a:r>
          </a:p>
          <a:p>
            <a:pPr lvl="1" eaLnBrk="1" hangingPunct="1"/>
            <a:r>
              <a:rPr lang="en-US" sz="2400" dirty="0" smtClean="0">
                <a:cs typeface="Arial" charset="0"/>
              </a:rPr>
              <a:t>To reinforce central role of NMHS through partnerships and a network of networks approach</a:t>
            </a:r>
            <a:endParaRPr lang="en-US" sz="2400" dirty="0" smtClean="0">
              <a:solidFill>
                <a:srgbClr val="080808"/>
              </a:solidFill>
              <a:cs typeface="Arial" charset="0"/>
            </a:endParaRPr>
          </a:p>
          <a:p>
            <a:pPr lvl="1" eaLnBrk="1" hangingPunct="1"/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To strengthen national mandate and authority</a:t>
            </a:r>
          </a:p>
          <a:p>
            <a:pPr eaLnBrk="1" hangingPunct="1"/>
            <a:r>
              <a:rPr lang="en-GB" b="1" i="1" dirty="0" smtClean="0">
                <a:solidFill>
                  <a:srgbClr val="0033CC"/>
                </a:solidFill>
                <a:cs typeface="Arial" charset="0"/>
              </a:rPr>
              <a:t>Strong national</a:t>
            </a:r>
            <a:r>
              <a:rPr lang="en-GB" dirty="0" smtClean="0">
                <a:solidFill>
                  <a:srgbClr val="080808"/>
                </a:solidFill>
                <a:cs typeface="Arial" charset="0"/>
              </a:rPr>
              <a:t> coordination &amp; cooperation will assist in building </a:t>
            </a:r>
            <a:r>
              <a:rPr lang="en-GB" b="1" i="1" dirty="0" smtClean="0">
                <a:solidFill>
                  <a:srgbClr val="000099"/>
                </a:solidFill>
                <a:cs typeface="Arial" charset="0"/>
              </a:rPr>
              <a:t>strong regional</a:t>
            </a:r>
            <a:r>
              <a:rPr lang="en-GB" dirty="0" smtClean="0">
                <a:solidFill>
                  <a:srgbClr val="080808"/>
                </a:solidFill>
                <a:cs typeface="Arial" charset="0"/>
              </a:rPr>
              <a:t> coordination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smtClean="0">
                <a:solidFill>
                  <a:srgbClr val="080808"/>
                </a:solidFill>
                <a:cs typeface="Arial" charset="0"/>
              </a:rPr>
              <a:t>&amp; cooperation</a:t>
            </a:r>
            <a:endParaRPr lang="en-AU" dirty="0" smtClean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9"/>
          <p:cNvSpPr>
            <a:spLocks noChangeArrowheads="1"/>
          </p:cNvSpPr>
          <p:nvPr/>
        </p:nvSpPr>
        <p:spPr bwMode="auto">
          <a:xfrm>
            <a:off x="412750" y="1557338"/>
            <a:ext cx="2287588" cy="11572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Current &amp; Future 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Observing 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Capabilities</a:t>
            </a:r>
          </a:p>
        </p:txBody>
      </p:sp>
      <p:sp>
        <p:nvSpPr>
          <p:cNvPr id="19459" name="Rectangle 100"/>
          <p:cNvSpPr>
            <a:spLocks noChangeArrowheads="1"/>
          </p:cNvSpPr>
          <p:nvPr/>
        </p:nvSpPr>
        <p:spPr bwMode="auto">
          <a:xfrm>
            <a:off x="3132138" y="1630363"/>
            <a:ext cx="1439862" cy="115093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Review &amp;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Update</a:t>
            </a:r>
          </a:p>
        </p:txBody>
      </p:sp>
      <p:sp>
        <p:nvSpPr>
          <p:cNvPr id="19460" name="Rectangle 101"/>
          <p:cNvSpPr>
            <a:spLocks noChangeArrowheads="1"/>
          </p:cNvSpPr>
          <p:nvPr/>
        </p:nvSpPr>
        <p:spPr bwMode="auto">
          <a:xfrm>
            <a:off x="5140325" y="1625600"/>
            <a:ext cx="1376363" cy="11557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Implement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Systems</a:t>
            </a:r>
          </a:p>
        </p:txBody>
      </p:sp>
      <p:sp>
        <p:nvSpPr>
          <p:cNvPr id="19461" name="Rectangle 102"/>
          <p:cNvSpPr>
            <a:spLocks noChangeArrowheads="1"/>
          </p:cNvSpPr>
          <p:nvPr/>
        </p:nvSpPr>
        <p:spPr bwMode="auto">
          <a:xfrm>
            <a:off x="7126288" y="1624013"/>
            <a:ext cx="1406525" cy="11572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New 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Initiatives</a:t>
            </a:r>
          </a:p>
        </p:txBody>
      </p:sp>
      <p:sp>
        <p:nvSpPr>
          <p:cNvPr id="19462" name="AutoShape 103"/>
          <p:cNvSpPr>
            <a:spLocks noChangeArrowheads="1"/>
          </p:cNvSpPr>
          <p:nvPr/>
        </p:nvSpPr>
        <p:spPr bwMode="auto">
          <a:xfrm>
            <a:off x="900113" y="3068638"/>
            <a:ext cx="2436812" cy="2179637"/>
          </a:xfrm>
          <a:prstGeom prst="flowChartDecision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Critical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Review or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Gap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Analysis</a:t>
            </a:r>
          </a:p>
        </p:txBody>
      </p:sp>
      <p:sp>
        <p:nvSpPr>
          <p:cNvPr id="19463" name="AutoShape 104"/>
          <p:cNvSpPr>
            <a:spLocks noChangeArrowheads="1"/>
          </p:cNvSpPr>
          <p:nvPr/>
        </p:nvSpPr>
        <p:spPr bwMode="auto">
          <a:xfrm>
            <a:off x="3851275" y="3500438"/>
            <a:ext cx="1798638" cy="1249362"/>
          </a:xfrm>
          <a:prstGeom prst="flowChartDocumen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Statement 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of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Guidance</a:t>
            </a:r>
          </a:p>
        </p:txBody>
      </p:sp>
      <p:sp>
        <p:nvSpPr>
          <p:cNvPr id="19464" name="AutoShape 106"/>
          <p:cNvSpPr>
            <a:spLocks noChangeArrowheads="1"/>
          </p:cNvSpPr>
          <p:nvPr/>
        </p:nvSpPr>
        <p:spPr bwMode="auto">
          <a:xfrm>
            <a:off x="6156325" y="3357563"/>
            <a:ext cx="2376488" cy="1465262"/>
          </a:xfrm>
          <a:prstGeom prst="flowChartDocumen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Recommendations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for</a:t>
            </a:r>
          </a:p>
          <a:p>
            <a:pPr algn="ctr">
              <a:defRPr/>
            </a:pPr>
            <a:r>
              <a:rPr lang="en-AU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improvement</a:t>
            </a:r>
          </a:p>
        </p:txBody>
      </p:sp>
      <p:sp>
        <p:nvSpPr>
          <p:cNvPr id="19465" name="Rectangle 107"/>
          <p:cNvSpPr>
            <a:spLocks noChangeArrowheads="1"/>
          </p:cNvSpPr>
          <p:nvPr/>
        </p:nvSpPr>
        <p:spPr bwMode="auto">
          <a:xfrm>
            <a:off x="1042988" y="5570538"/>
            <a:ext cx="7921625" cy="66675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AU" sz="2400" b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User requirements through Stakeholder engagement</a:t>
            </a:r>
          </a:p>
        </p:txBody>
      </p:sp>
      <p:sp>
        <p:nvSpPr>
          <p:cNvPr id="75785" name="Rectangle 108"/>
          <p:cNvSpPr>
            <a:spLocks noChangeArrowheads="1"/>
          </p:cNvSpPr>
          <p:nvPr/>
        </p:nvSpPr>
        <p:spPr bwMode="auto">
          <a:xfrm>
            <a:off x="395288" y="908050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2800">
                <a:solidFill>
                  <a:srgbClr val="080808"/>
                </a:solidFill>
              </a:rPr>
              <a:t>National</a:t>
            </a:r>
            <a:r>
              <a:rPr lang="en-GB" sz="2400" b="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rgbClr val="080808"/>
                </a:solidFill>
              </a:rPr>
              <a:t>Rolling Review of Requirements</a:t>
            </a:r>
            <a:endParaRPr lang="en-US" sz="2400">
              <a:solidFill>
                <a:srgbClr val="006600"/>
              </a:solidFill>
            </a:endParaRPr>
          </a:p>
        </p:txBody>
      </p:sp>
      <p:sp>
        <p:nvSpPr>
          <p:cNvPr id="75786" name="Line 112"/>
          <p:cNvSpPr>
            <a:spLocks noChangeShapeType="1"/>
          </p:cNvSpPr>
          <p:nvPr/>
        </p:nvSpPr>
        <p:spPr bwMode="auto">
          <a:xfrm flipV="1">
            <a:off x="2124075" y="5262563"/>
            <a:ext cx="0" cy="327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7" name="Line 113"/>
          <p:cNvSpPr>
            <a:spLocks noChangeShapeType="1"/>
          </p:cNvSpPr>
          <p:nvPr/>
        </p:nvSpPr>
        <p:spPr bwMode="auto">
          <a:xfrm>
            <a:off x="2124075" y="27082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8" name="Line 114"/>
          <p:cNvSpPr>
            <a:spLocks noChangeShapeType="1"/>
          </p:cNvSpPr>
          <p:nvPr/>
        </p:nvSpPr>
        <p:spPr bwMode="auto">
          <a:xfrm>
            <a:off x="3348038" y="414972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9" name="Line 115"/>
          <p:cNvSpPr>
            <a:spLocks noChangeShapeType="1"/>
          </p:cNvSpPr>
          <p:nvPr/>
        </p:nvSpPr>
        <p:spPr bwMode="auto">
          <a:xfrm>
            <a:off x="5651500" y="40767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116"/>
          <p:cNvSpPr>
            <a:spLocks noChangeShapeType="1"/>
          </p:cNvSpPr>
          <p:nvPr/>
        </p:nvSpPr>
        <p:spPr bwMode="auto">
          <a:xfrm flipV="1">
            <a:off x="7667625" y="2781300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Line 117"/>
          <p:cNvSpPr>
            <a:spLocks noChangeShapeType="1"/>
          </p:cNvSpPr>
          <p:nvPr/>
        </p:nvSpPr>
        <p:spPr bwMode="auto">
          <a:xfrm flipH="1">
            <a:off x="6516688" y="220503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118"/>
          <p:cNvSpPr>
            <a:spLocks noChangeShapeType="1"/>
          </p:cNvSpPr>
          <p:nvPr/>
        </p:nvSpPr>
        <p:spPr bwMode="auto">
          <a:xfrm flipH="1">
            <a:off x="4572000" y="2205038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Line 119"/>
          <p:cNvSpPr>
            <a:spLocks noChangeShapeType="1"/>
          </p:cNvSpPr>
          <p:nvPr/>
        </p:nvSpPr>
        <p:spPr bwMode="auto">
          <a:xfrm flipH="1">
            <a:off x="2700338" y="2205038"/>
            <a:ext cx="3730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4" name="Rectangle 120"/>
          <p:cNvSpPr>
            <a:spLocks noChangeArrowheads="1"/>
          </p:cNvSpPr>
          <p:nvPr/>
        </p:nvSpPr>
        <p:spPr bwMode="auto">
          <a:xfrm>
            <a:off x="179388" y="188913"/>
            <a:ext cx="8674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chemeClr val="accent2"/>
                </a:solidFill>
              </a:rPr>
              <a:t>Composite Observing System Plan and Design</a:t>
            </a:r>
            <a:endParaRPr lang="en-AU" sz="3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b="1" kern="1200" dirty="0" smtClean="0">
                <a:solidFill>
                  <a:schemeClr val="accent2"/>
                </a:solidFill>
              </a:rPr>
              <a:t>Sustain, Maintain &amp; Operate</a:t>
            </a:r>
            <a:endParaRPr lang="en-AU" b="1" kern="1200" dirty="0">
              <a:solidFill>
                <a:schemeClr val="accent2"/>
              </a:solidFill>
            </a:endParaRPr>
          </a:p>
        </p:txBody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  <a:cs typeface="Arial" charset="0"/>
              </a:rPr>
              <a:t>Most observations are sourced nationally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Via NMHS, other agencies, space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Basic building blocks for WIGOS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  <a:cs typeface="Arial" charset="0"/>
              </a:rPr>
              <a:t>WIGOS framework </a:t>
            </a:r>
            <a:r>
              <a:rPr lang="en-US" dirty="0" smtClean="0">
                <a:solidFill>
                  <a:srgbClr val="080808"/>
                </a:solidFill>
                <a:cs typeface="Arial" charset="0"/>
                <a:sym typeface="Wingdings" pitchFamily="2" charset="2"/>
              </a:rPr>
              <a:t> integrated </a:t>
            </a:r>
            <a:r>
              <a:rPr lang="en-US" dirty="0" smtClean="0">
                <a:solidFill>
                  <a:srgbClr val="080808"/>
                </a:solidFill>
                <a:cs typeface="Arial" charset="0"/>
              </a:rPr>
              <a:t>planning and operating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Tools to </a:t>
            </a:r>
            <a:r>
              <a:rPr lang="en-US" sz="2400" dirty="0">
                <a:solidFill>
                  <a:srgbClr val="080808"/>
                </a:solidFill>
                <a:cs typeface="Arial" charset="0"/>
              </a:rPr>
              <a:t>u</a:t>
            </a: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nderstand needs and desired benefits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Assist in improved design and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Deliver greater value from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Develop improved support, training and maintenance practices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Mechanisms for improved coordination with national observations providers  </a:t>
            </a:r>
            <a:endParaRPr lang="en-US" sz="2400" dirty="0" smtClean="0">
              <a:solidFill>
                <a:srgbClr val="080808"/>
              </a:solidFill>
              <a:cs typeface="Arial" charset="0"/>
              <a:sym typeface="Wingdings" pitchFamily="2" charset="2"/>
            </a:endParaRP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80808"/>
                </a:solidFill>
                <a:cs typeface="Arial" charset="0"/>
                <a:sym typeface="Wingdings" pitchFamily="2" charset="2"/>
              </a:rPr>
              <a:t> Improve access, usability and benefits for users</a:t>
            </a:r>
            <a:endParaRPr lang="en-US" dirty="0" smtClean="0">
              <a:solidFill>
                <a:srgbClr val="080808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solidFill>
                <a:srgbClr val="080808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solidFill>
                <a:srgbClr val="080808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AU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Observing Practices &amp; Procedures</a:t>
            </a:r>
            <a:endParaRPr lang="en-AU" b="1" dirty="0" smtClean="0">
              <a:solidFill>
                <a:schemeClr val="accent2"/>
              </a:solidFill>
            </a:endParaRPr>
          </a:p>
        </p:txBody>
      </p:sp>
      <p:sp>
        <p:nvSpPr>
          <p:cNvPr id="77826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052513"/>
            <a:ext cx="8497888" cy="5113337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CC3300"/>
                </a:solidFill>
                <a:cs typeface="Arial" charset="0"/>
              </a:rPr>
              <a:t>Standards</a:t>
            </a:r>
            <a:r>
              <a:rPr lang="en-US" sz="240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400" smtClean="0">
                <a:solidFill>
                  <a:srgbClr val="080808"/>
                </a:solidFill>
              </a:rPr>
              <a:t>and </a:t>
            </a:r>
            <a:r>
              <a:rPr lang="en-US" sz="2400" b="1" i="1" smtClean="0">
                <a:solidFill>
                  <a:srgbClr val="F52913"/>
                </a:solidFill>
              </a:rPr>
              <a:t>recommendations</a:t>
            </a:r>
            <a:r>
              <a:rPr lang="en-US" sz="2600" smtClean="0">
                <a:solidFill>
                  <a:srgbClr val="080808"/>
                </a:solidFill>
              </a:rPr>
              <a:t> </a:t>
            </a:r>
            <a:r>
              <a:rPr lang="en-US" sz="2400" smtClean="0">
                <a:solidFill>
                  <a:srgbClr val="080808"/>
                </a:solidFill>
                <a:cs typeface="Arial" charset="0"/>
              </a:rPr>
              <a:t>for instruments and methods of observation;</a:t>
            </a:r>
          </a:p>
          <a:p>
            <a:pPr eaLnBrk="1" hangingPunct="1"/>
            <a:r>
              <a:rPr lang="en-US" sz="2400" smtClean="0">
                <a:solidFill>
                  <a:srgbClr val="080808"/>
                </a:solidFill>
                <a:cs typeface="Arial" charset="0"/>
              </a:rPr>
              <a:t>All aspects of observations and observing systems:</a:t>
            </a:r>
          </a:p>
          <a:p>
            <a:pPr lvl="1" eaLnBrk="1" hangingPunct="1"/>
            <a:r>
              <a:rPr lang="en-GB" sz="2400" smtClean="0">
                <a:solidFill>
                  <a:srgbClr val="080808"/>
                </a:solidFill>
                <a:cs typeface="Arial" charset="0"/>
              </a:rPr>
              <a:t>establishment and installation;</a:t>
            </a:r>
          </a:p>
          <a:p>
            <a:pPr lvl="1" eaLnBrk="1" hangingPunct="1"/>
            <a:r>
              <a:rPr lang="en-GB" sz="2400" smtClean="0">
                <a:solidFill>
                  <a:srgbClr val="080808"/>
                </a:solidFill>
                <a:cs typeface="Arial" charset="0"/>
              </a:rPr>
              <a:t>management and operation; </a:t>
            </a:r>
          </a:p>
          <a:p>
            <a:pPr lvl="1" eaLnBrk="1" hangingPunct="1"/>
            <a:r>
              <a:rPr lang="en-GB" sz="2400" smtClean="0">
                <a:solidFill>
                  <a:srgbClr val="080808"/>
                </a:solidFill>
                <a:cs typeface="Arial" charset="0"/>
              </a:rPr>
              <a:t>maintenance, inspection and supervision; </a:t>
            </a:r>
          </a:p>
          <a:p>
            <a:pPr lvl="1" eaLnBrk="1" hangingPunct="1"/>
            <a:r>
              <a:rPr lang="en-GB" sz="2400" smtClean="0">
                <a:solidFill>
                  <a:srgbClr val="080808"/>
                </a:solidFill>
                <a:cs typeface="Arial" charset="0"/>
              </a:rPr>
              <a:t>delivery &amp; sharing of observations; </a:t>
            </a:r>
          </a:p>
          <a:p>
            <a:pPr lvl="1" eaLnBrk="1" hangingPunct="1"/>
            <a:r>
              <a:rPr lang="en-GB" sz="2400" smtClean="0">
                <a:solidFill>
                  <a:srgbClr val="080808"/>
                </a:solidFill>
                <a:cs typeface="Arial" charset="0"/>
              </a:rPr>
              <a:t>data and metadata management</a:t>
            </a:r>
            <a:r>
              <a:rPr lang="en-GB" sz="2400" smtClean="0">
                <a:cs typeface="Arial" charset="0"/>
              </a:rPr>
              <a:t> (pre-processing &amp; processing, QC, monitoring, remedial actions, …)</a:t>
            </a:r>
          </a:p>
          <a:p>
            <a:pPr eaLnBrk="1" hangingPunct="1"/>
            <a:r>
              <a:rPr lang="en-GB" sz="2400" smtClean="0">
                <a:solidFill>
                  <a:srgbClr val="080808"/>
                </a:solidFill>
                <a:cs typeface="Arial" charset="0"/>
              </a:rPr>
              <a:t>Data Quality: 'fit-for-purpose' ideal</a:t>
            </a:r>
          </a:p>
          <a:p>
            <a:pPr eaLnBrk="1" hangingPunct="1"/>
            <a:r>
              <a:rPr lang="en-GB" sz="2400" b="1" i="1" smtClean="0">
                <a:solidFill>
                  <a:srgbClr val="CC3300"/>
                </a:solidFill>
                <a:cs typeface="Arial" charset="0"/>
              </a:rPr>
              <a:t>Documenting known quality is key.</a:t>
            </a:r>
            <a:endParaRPr lang="en-AU" sz="2400" b="1" i="1" smtClean="0">
              <a:solidFill>
                <a:srgbClr val="CC3300"/>
              </a:solidFill>
              <a:cs typeface="Arial" charset="0"/>
            </a:endParaRPr>
          </a:p>
        </p:txBody>
      </p:sp>
      <p:pic>
        <p:nvPicPr>
          <p:cNvPr id="77827" name="Picture 4" descr="Balloon Man"/>
          <p:cNvPicPr>
            <a:picLocks noChangeAspect="1" noChangeArrowheads="1"/>
          </p:cNvPicPr>
          <p:nvPr/>
        </p:nvPicPr>
        <p:blipFill rotWithShape="1">
          <a:blip r:embed="rId2"/>
          <a:srcRect l="10734" t="18710" r="19790" b="3253"/>
          <a:stretch/>
        </p:blipFill>
        <p:spPr bwMode="auto">
          <a:xfrm>
            <a:off x="7667625" y="1557338"/>
            <a:ext cx="14763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5" descr="1_21_aso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941888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99"/>
                </a:solidFill>
                <a:cs typeface="Arial" charset="0"/>
              </a:rPr>
              <a:t>Cooperation &amp; partnership </a:t>
            </a:r>
            <a:r>
              <a:rPr lang="en-US" b="1" dirty="0" smtClean="0">
                <a:solidFill>
                  <a:srgbClr val="000099"/>
                </a:solidFill>
                <a:cs typeface="Arial" charset="0"/>
              </a:rPr>
              <a:t>in WIGOS</a:t>
            </a:r>
            <a:endParaRPr lang="en-AU" b="1" dirty="0" smtClean="0">
              <a:solidFill>
                <a:schemeClr val="accent2"/>
              </a:solidFill>
            </a:endParaRPr>
          </a:p>
        </p:txBody>
      </p:sp>
      <p:sp>
        <p:nvSpPr>
          <p:cNvPr id="78850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With co-sponsors</a:t>
            </a:r>
          </a:p>
          <a:p>
            <a:pPr lvl="1" eaLnBrk="1" hangingPunct="1"/>
            <a:r>
              <a:rPr lang="en-US" sz="2400" dirty="0" smtClean="0">
                <a:cs typeface="Arial" charset="0"/>
              </a:rPr>
              <a:t>At global, regional, national levels</a:t>
            </a:r>
            <a:endParaRPr lang="en-US" sz="2400" dirty="0">
              <a:cs typeface="Arial" charset="0"/>
            </a:endParaRPr>
          </a:p>
          <a:p>
            <a:pPr eaLnBrk="1" hangingPunct="1"/>
            <a:r>
              <a:rPr lang="en-US" sz="2400" dirty="0" smtClean="0">
                <a:cs typeface="Arial" charset="0"/>
              </a:rPr>
              <a:t>Between regional organizations, sub-regional groupings, national organizations</a:t>
            </a:r>
          </a:p>
          <a:p>
            <a:pPr lvl="1" eaLnBrk="1" hangingPunct="1"/>
            <a:r>
              <a:rPr lang="en-US" sz="2400" dirty="0" smtClean="0">
                <a:cs typeface="Arial" charset="0"/>
              </a:rPr>
              <a:t>Operating relevant observing stations, systems and networks 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Especially, cooperation among meteorological, hydrological and marine/oceanographic institutions/services where they are separated at the national level.</a:t>
            </a:r>
          </a:p>
          <a:p>
            <a:pPr eaLnBrk="1" hangingPunct="1"/>
            <a:r>
              <a:rPr lang="en-US" sz="2400" dirty="0">
                <a:cs typeface="Arial" charset="0"/>
              </a:rPr>
              <a:t>Crucial for </a:t>
            </a:r>
            <a:r>
              <a:rPr lang="en-US" sz="2400" dirty="0" smtClean="0">
                <a:cs typeface="Arial" charset="0"/>
              </a:rPr>
              <a:t>building a sustainable Regional/Sub-regional integrated observing system, and to provide observations critical for meeting users' service delivery requirements</a:t>
            </a:r>
            <a:r>
              <a:rPr lang="en-US" dirty="0" smtClean="0">
                <a:cs typeface="Arial" charset="0"/>
              </a:rPr>
              <a:t>.</a:t>
            </a:r>
            <a:endParaRPr lang="en-AU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60574"/>
            <a:ext cx="8713788" cy="792162"/>
          </a:xfrm>
        </p:spPr>
        <p:txBody>
          <a:bodyPr/>
          <a:lstStyle/>
          <a:p>
            <a:pPr eaLnBrk="1" hangingPunct="1"/>
            <a:r>
              <a:rPr lang="en-AU" b="1" dirty="0" smtClean="0">
                <a:solidFill>
                  <a:schemeClr val="accent2"/>
                </a:solidFill>
              </a:rPr>
              <a:t>Communications and Outreach Strategy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r>
              <a:rPr lang="en-GB" sz="2400" dirty="0" smtClean="0">
                <a:ea typeface="MS PGothic" pitchFamily="34" charset="-128"/>
              </a:rPr>
              <a:t>Promote understanding and acceptance of the WIGOS concept by stakeholders;</a:t>
            </a:r>
          </a:p>
          <a:p>
            <a:r>
              <a:rPr lang="en-GB" sz="2400" dirty="0" smtClean="0">
                <a:ea typeface="MS PGothic" pitchFamily="34" charset="-128"/>
              </a:rPr>
              <a:t>Gain commitment and engagement from all players to build the WIGOS framework</a:t>
            </a:r>
          </a:p>
          <a:p>
            <a:pPr lvl="1"/>
            <a:r>
              <a:rPr lang="en-GB" sz="2400" dirty="0" smtClean="0">
                <a:ea typeface="MS PGothic" pitchFamily="34" charset="-128"/>
              </a:rPr>
              <a:t>Global, regional, national</a:t>
            </a:r>
          </a:p>
          <a:p>
            <a:r>
              <a:rPr lang="en-GB" sz="2400" dirty="0" smtClean="0">
                <a:ea typeface="MS PGothic" pitchFamily="34" charset="-128"/>
              </a:rPr>
              <a:t>Gain support of Members’ PRs and national governments for WIGOS </a:t>
            </a:r>
            <a:r>
              <a:rPr lang="en-US" sz="2400" dirty="0" smtClean="0">
                <a:ea typeface="MS PGothic" pitchFamily="34" charset="-128"/>
              </a:rPr>
              <a:t>implementation at a national level;</a:t>
            </a:r>
          </a:p>
          <a:p>
            <a:pPr lvl="1"/>
            <a:r>
              <a:rPr lang="en-US" sz="2400" dirty="0" smtClean="0">
                <a:ea typeface="MS PGothic" pitchFamily="34" charset="-128"/>
              </a:rPr>
              <a:t>Support for NMHS in reaching out to partners</a:t>
            </a:r>
          </a:p>
          <a:p>
            <a:r>
              <a:rPr lang="en-GB" sz="2400" dirty="0" smtClean="0">
                <a:ea typeface="MS PGothic" pitchFamily="34" charset="-128"/>
              </a:rPr>
              <a:t>Encourage support from donors and funding agencies (e.g. World Bank, sub-regional economic groupings)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Current status of WIGOS implementation</a:t>
            </a:r>
          </a:p>
        </p:txBody>
      </p:sp>
      <p:sp>
        <p:nvSpPr>
          <p:cNvPr id="86019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Cg-XVI (2011) decided WIGOS shall be implemented in the current financial period  </a:t>
            </a:r>
          </a:p>
          <a:p>
            <a:pPr>
              <a:lnSpc>
                <a:spcPct val="90000"/>
              </a:lnSpc>
            </a:pPr>
            <a:r>
              <a:rPr lang="fr-CH" sz="2400" dirty="0" smtClean="0"/>
              <a:t>Inter-commission Coordination Group on WIGOS (ICG-WIGOS) comprises:</a:t>
            </a:r>
          </a:p>
          <a:p>
            <a:pPr lvl="1">
              <a:lnSpc>
                <a:spcPct val="90000"/>
              </a:lnSpc>
            </a:pPr>
            <a:r>
              <a:rPr lang="fr-CH" sz="2400" dirty="0" smtClean="0"/>
              <a:t>WMO </a:t>
            </a:r>
            <a:r>
              <a:rPr lang="fr-CH" sz="2400" dirty="0" err="1" smtClean="0"/>
              <a:t>Technical</a:t>
            </a:r>
            <a:r>
              <a:rPr lang="fr-CH" sz="2400" dirty="0" smtClean="0"/>
              <a:t> Commissions and </a:t>
            </a:r>
            <a:r>
              <a:rPr lang="fr-CH" sz="2400" dirty="0" err="1" smtClean="0"/>
              <a:t>Regional</a:t>
            </a:r>
            <a:r>
              <a:rPr lang="fr-CH" sz="2400" dirty="0" smtClean="0"/>
              <a:t> Associations;</a:t>
            </a:r>
          </a:p>
          <a:p>
            <a:pPr lvl="1">
              <a:lnSpc>
                <a:spcPct val="90000"/>
              </a:lnSpc>
            </a:pPr>
            <a:r>
              <a:rPr lang="fr-CH" sz="2400" dirty="0" err="1" smtClean="0"/>
              <a:t>Representatives</a:t>
            </a:r>
            <a:r>
              <a:rPr lang="fr-CH" sz="2400" dirty="0" smtClean="0"/>
              <a:t> of all component </a:t>
            </a:r>
            <a:r>
              <a:rPr lang="fr-CH" sz="2400" dirty="0" err="1" smtClean="0"/>
              <a:t>observing</a:t>
            </a:r>
            <a:r>
              <a:rPr lang="fr-CH" sz="2400" dirty="0" smtClean="0"/>
              <a:t> </a:t>
            </a:r>
            <a:r>
              <a:rPr lang="fr-CH" sz="2400" dirty="0" err="1" smtClean="0"/>
              <a:t>systems</a:t>
            </a:r>
            <a:r>
              <a:rPr lang="fr-CH" sz="2400" dirty="0" smtClean="0"/>
              <a:t> and </a:t>
            </a:r>
            <a:r>
              <a:rPr lang="fr-CH" sz="2400" dirty="0" err="1" smtClean="0"/>
              <a:t>co</a:t>
            </a:r>
            <a:r>
              <a:rPr lang="fr-CH" sz="2400" dirty="0" smtClean="0"/>
              <a:t>-sponsors</a:t>
            </a:r>
          </a:p>
          <a:p>
            <a:pPr>
              <a:lnSpc>
                <a:spcPct val="90000"/>
              </a:lnSpc>
            </a:pPr>
            <a:r>
              <a:rPr lang="fr-CH" sz="2400" dirty="0" smtClean="0"/>
              <a:t>By </a:t>
            </a:r>
            <a:r>
              <a:rPr lang="fr-CH" sz="2400" dirty="0"/>
              <a:t>Cg-XVII in </a:t>
            </a:r>
            <a:r>
              <a:rPr lang="fr-CH" sz="2400" dirty="0" smtClean="0"/>
              <a:t>2015, the WIGOS </a:t>
            </a:r>
            <a:r>
              <a:rPr lang="fr-CH" sz="2400" i="1" u="sng" dirty="0" smtClean="0"/>
              <a:t>Framework </a:t>
            </a:r>
            <a:r>
              <a:rPr lang="fr-CH" sz="2400" dirty="0" err="1" smtClean="0"/>
              <a:t>will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implemented</a:t>
            </a:r>
            <a:r>
              <a:rPr lang="fr-CH" sz="2400" dirty="0" smtClean="0"/>
              <a:t>, </a:t>
            </a:r>
            <a:r>
              <a:rPr lang="fr-CH" sz="2400" dirty="0" err="1" smtClean="0"/>
              <a:t>including</a:t>
            </a:r>
            <a:r>
              <a:rPr lang="fr-CH" sz="2400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fr-CH" dirty="0" smtClean="0"/>
              <a:t>WIGOS </a:t>
            </a:r>
            <a:r>
              <a:rPr lang="fr-CH" dirty="0" err="1" smtClean="0"/>
              <a:t>Regulatory</a:t>
            </a:r>
            <a:r>
              <a:rPr lang="fr-CH" dirty="0" smtClean="0"/>
              <a:t> </a:t>
            </a:r>
            <a:r>
              <a:rPr lang="fr-CH" dirty="0" err="1" smtClean="0"/>
              <a:t>Material</a:t>
            </a:r>
            <a:r>
              <a:rPr lang="fr-CH" dirty="0" smtClean="0"/>
              <a:t> (Phase I)</a:t>
            </a:r>
          </a:p>
          <a:p>
            <a:pPr lvl="2">
              <a:lnSpc>
                <a:spcPct val="90000"/>
              </a:lnSpc>
            </a:pPr>
            <a:r>
              <a:rPr lang="fr-CH" dirty="0" smtClean="0"/>
              <a:t>WIGOS </a:t>
            </a:r>
            <a:r>
              <a:rPr lang="fr-CH" dirty="0" err="1" smtClean="0"/>
              <a:t>Metadata</a:t>
            </a:r>
            <a:r>
              <a:rPr lang="fr-CH" dirty="0" smtClean="0"/>
              <a:t> Standards</a:t>
            </a:r>
          </a:p>
          <a:p>
            <a:pPr lvl="2">
              <a:lnSpc>
                <a:spcPct val="90000"/>
              </a:lnSpc>
            </a:pPr>
            <a:r>
              <a:rPr lang="fr-CH" dirty="0" smtClean="0"/>
              <a:t>WIGOS Information Resource (WIR)</a:t>
            </a:r>
          </a:p>
          <a:p>
            <a:pPr lvl="2">
              <a:lnSpc>
                <a:spcPct val="90000"/>
              </a:lnSpc>
            </a:pPr>
            <a:r>
              <a:rPr lang="fr-CH" dirty="0" smtClean="0"/>
              <a:t>Initial R-</a:t>
            </a:r>
            <a:r>
              <a:rPr lang="fr-CH" dirty="0" err="1" smtClean="0"/>
              <a:t>WIP's</a:t>
            </a:r>
            <a:endParaRPr lang="fr-CH" dirty="0" smtClean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fr-CH" dirty="0" smtClean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3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b="1" dirty="0" smtClean="0">
                <a:solidFill>
                  <a:schemeClr val="accent2"/>
                </a:solidFill>
              </a:rPr>
              <a:t>Current status </a:t>
            </a:r>
            <a:r>
              <a:rPr lang="en-AU" b="1" dirty="0">
                <a:solidFill>
                  <a:schemeClr val="accent2"/>
                </a:solidFill>
              </a:rPr>
              <a:t>with WIGOS </a:t>
            </a:r>
            <a:r>
              <a:rPr lang="en-AU" b="1" dirty="0" smtClean="0">
                <a:solidFill>
                  <a:schemeClr val="accent2"/>
                </a:solidFill>
              </a:rPr>
              <a:t>implementation (2)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fr-CH" sz="2400" dirty="0" err="1" smtClean="0"/>
              <a:t>Additional</a:t>
            </a:r>
            <a:r>
              <a:rPr lang="fr-CH" sz="2400" dirty="0" smtClean="0"/>
              <a:t> </a:t>
            </a:r>
            <a:r>
              <a:rPr lang="fr-CH" sz="2400" dirty="0" err="1"/>
              <a:t>elements</a:t>
            </a:r>
            <a:r>
              <a:rPr lang="fr-CH" sz="2400" dirty="0"/>
              <a:t> </a:t>
            </a:r>
            <a:r>
              <a:rPr lang="fr-CH" sz="2400" dirty="0" err="1"/>
              <a:t>will</a:t>
            </a:r>
            <a:r>
              <a:rPr lang="fr-CH" sz="2400" dirty="0"/>
              <a:t> </a:t>
            </a:r>
            <a:r>
              <a:rPr lang="fr-CH" sz="2400" dirty="0" err="1"/>
              <a:t>follow</a:t>
            </a:r>
            <a:r>
              <a:rPr lang="fr-CH" sz="2400" dirty="0"/>
              <a:t> in </a:t>
            </a:r>
            <a:r>
              <a:rPr lang="fr-CH" sz="2400" dirty="0" err="1"/>
              <a:t>subsequent</a:t>
            </a:r>
            <a:r>
              <a:rPr lang="fr-CH" sz="2400" dirty="0"/>
              <a:t> </a:t>
            </a:r>
            <a:r>
              <a:rPr lang="fr-CH" sz="2400" dirty="0" err="1"/>
              <a:t>financial</a:t>
            </a:r>
            <a:r>
              <a:rPr lang="fr-CH" sz="2400" dirty="0"/>
              <a:t> </a:t>
            </a:r>
            <a:r>
              <a:rPr lang="fr-CH" sz="2400" dirty="0" err="1"/>
              <a:t>periods</a:t>
            </a:r>
            <a:r>
              <a:rPr lang="fr-CH" sz="2400" dirty="0"/>
              <a:t>:</a:t>
            </a:r>
          </a:p>
          <a:p>
            <a:pPr lvl="2">
              <a:lnSpc>
                <a:spcPct val="90000"/>
              </a:lnSpc>
            </a:pPr>
            <a:r>
              <a:rPr lang="fr-CH" dirty="0"/>
              <a:t>WIGOS </a:t>
            </a:r>
            <a:r>
              <a:rPr lang="fr-CH" dirty="0" err="1"/>
              <a:t>Regulatory</a:t>
            </a:r>
            <a:r>
              <a:rPr lang="fr-CH" dirty="0"/>
              <a:t> </a:t>
            </a:r>
            <a:r>
              <a:rPr lang="fr-CH" dirty="0" err="1"/>
              <a:t>Material</a:t>
            </a:r>
            <a:r>
              <a:rPr lang="fr-CH" dirty="0"/>
              <a:t> (Phase II)</a:t>
            </a:r>
          </a:p>
          <a:p>
            <a:pPr lvl="2">
              <a:lnSpc>
                <a:spcPct val="90000"/>
              </a:lnSpc>
            </a:pPr>
            <a:r>
              <a:rPr lang="fr-CH" dirty="0"/>
              <a:t>WIGOS </a:t>
            </a:r>
            <a:r>
              <a:rPr lang="fr-CH" dirty="0" err="1"/>
              <a:t>Quality</a:t>
            </a:r>
            <a:r>
              <a:rPr lang="fr-CH" dirty="0"/>
              <a:t> Management Framework</a:t>
            </a:r>
          </a:p>
          <a:p>
            <a:pPr lvl="2">
              <a:lnSpc>
                <a:spcPct val="90000"/>
              </a:lnSpc>
            </a:pPr>
            <a:r>
              <a:rPr lang="fr-CH" dirty="0"/>
              <a:t>National WIGOS </a:t>
            </a:r>
            <a:r>
              <a:rPr lang="fr-CH" dirty="0" err="1"/>
              <a:t>Implementation</a:t>
            </a:r>
            <a:r>
              <a:rPr lang="fr-CH" dirty="0"/>
              <a:t> Plans</a:t>
            </a:r>
          </a:p>
          <a:p>
            <a:pPr lvl="2">
              <a:lnSpc>
                <a:spcPct val="90000"/>
              </a:lnSpc>
            </a:pPr>
            <a:r>
              <a:rPr lang="fr-CH" dirty="0"/>
              <a:t>WIGOS Information Resource (Phase </a:t>
            </a:r>
            <a:r>
              <a:rPr lang="fr-CH" dirty="0" smtClean="0"/>
              <a:t>II)</a:t>
            </a:r>
          </a:p>
          <a:p>
            <a:pPr lvl="1">
              <a:lnSpc>
                <a:spcPct val="90000"/>
              </a:lnSpc>
            </a:pPr>
            <a:r>
              <a:rPr lang="fr-CH" sz="2400" dirty="0" smtClean="0"/>
              <a:t>Full </a:t>
            </a:r>
            <a:r>
              <a:rPr lang="fr-CH" sz="2400" dirty="0" err="1" smtClean="0"/>
              <a:t>implementation</a:t>
            </a:r>
            <a:r>
              <a:rPr lang="fr-CH" sz="2400" dirty="0" smtClean="0"/>
              <a:t> </a:t>
            </a:r>
            <a:r>
              <a:rPr lang="fr-CH" sz="2400" dirty="0"/>
              <a:t>of the component </a:t>
            </a:r>
            <a:r>
              <a:rPr lang="fr-CH" sz="2400" dirty="0" err="1"/>
              <a:t>observing</a:t>
            </a:r>
            <a:r>
              <a:rPr lang="fr-CH" sz="2400" dirty="0"/>
              <a:t> </a:t>
            </a:r>
            <a:r>
              <a:rPr lang="fr-CH" sz="2400" dirty="0" err="1"/>
              <a:t>systems</a:t>
            </a:r>
            <a:r>
              <a:rPr lang="fr-CH" sz="2400" dirty="0"/>
              <a:t> </a:t>
            </a:r>
            <a:r>
              <a:rPr lang="fr-CH" sz="2400" dirty="0" err="1"/>
              <a:t>under</a:t>
            </a:r>
            <a:r>
              <a:rPr lang="fr-CH" sz="2400" dirty="0"/>
              <a:t> WIGOS </a:t>
            </a:r>
            <a:r>
              <a:rPr lang="fr-CH" sz="2400" dirty="0" err="1"/>
              <a:t>may</a:t>
            </a:r>
            <a:r>
              <a:rPr lang="fr-CH" sz="2400" dirty="0"/>
              <a:t> </a:t>
            </a:r>
            <a:r>
              <a:rPr lang="fr-CH" sz="2400" dirty="0" err="1"/>
              <a:t>take</a:t>
            </a:r>
            <a:r>
              <a:rPr lang="fr-CH" sz="2400" dirty="0"/>
              <a:t> </a:t>
            </a:r>
            <a:r>
              <a:rPr lang="fr-CH" sz="2400" dirty="0" err="1" smtClean="0"/>
              <a:t>decades</a:t>
            </a:r>
            <a:endParaRPr lang="fr-CH" sz="2400" dirty="0" smtClean="0"/>
          </a:p>
          <a:p>
            <a:pPr lvl="1">
              <a:lnSpc>
                <a:spcPct val="90000"/>
              </a:lnSpc>
            </a:pPr>
            <a:r>
              <a:rPr lang="fr-CH" sz="2400" dirty="0" smtClean="0"/>
              <a:t>New WIGOS component </a:t>
            </a:r>
            <a:r>
              <a:rPr lang="fr-CH" sz="2400" dirty="0" err="1" smtClean="0"/>
              <a:t>systems</a:t>
            </a:r>
            <a:r>
              <a:rPr lang="fr-CH" sz="2400" dirty="0" smtClean="0"/>
              <a:t> </a:t>
            </a:r>
            <a:r>
              <a:rPr lang="fr-CH" sz="2400" dirty="0" err="1" smtClean="0"/>
              <a:t>will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added</a:t>
            </a:r>
            <a:r>
              <a:rPr lang="fr-CH" sz="2400" dirty="0" smtClean="0"/>
              <a:t> </a:t>
            </a:r>
            <a:r>
              <a:rPr lang="fr-CH" sz="2400" dirty="0" err="1" smtClean="0"/>
              <a:t>eg</a:t>
            </a:r>
            <a:r>
              <a:rPr lang="fr-CH" sz="2400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fr-CH" dirty="0" err="1" smtClean="0"/>
              <a:t>Volcanic</a:t>
            </a:r>
            <a:r>
              <a:rPr lang="fr-CH" dirty="0" smtClean="0"/>
              <a:t> </a:t>
            </a:r>
            <a:r>
              <a:rPr lang="fr-CH" dirty="0" err="1" smtClean="0"/>
              <a:t>Ash</a:t>
            </a:r>
            <a:r>
              <a:rPr lang="fr-CH" dirty="0" smtClean="0"/>
              <a:t>; </a:t>
            </a:r>
            <a:r>
              <a:rPr lang="fr-CH" dirty="0" err="1" smtClean="0"/>
              <a:t>Space</a:t>
            </a:r>
            <a:r>
              <a:rPr lang="fr-CH" dirty="0" smtClean="0"/>
              <a:t> </a:t>
            </a:r>
            <a:r>
              <a:rPr lang="fr-CH" dirty="0" err="1" smtClean="0"/>
              <a:t>Weather</a:t>
            </a:r>
            <a:r>
              <a:rPr lang="fr-CH" dirty="0" smtClean="0"/>
              <a:t>, </a:t>
            </a:r>
            <a:r>
              <a:rPr lang="fr-CH" dirty="0" err="1" smtClean="0"/>
              <a:t>Agrometeorology</a:t>
            </a:r>
            <a:r>
              <a:rPr lang="fr-CH" dirty="0" smtClean="0"/>
              <a:t> Networks</a:t>
            </a:r>
          </a:p>
          <a:p>
            <a:pPr lvl="1">
              <a:lnSpc>
                <a:spcPct val="90000"/>
              </a:lnSpc>
            </a:pPr>
            <a:r>
              <a:rPr lang="fr-CH" sz="2400" dirty="0" smtClean="0"/>
              <a:t>WIGOS Project Office </a:t>
            </a:r>
            <a:r>
              <a:rPr lang="fr-CH" sz="2400" dirty="0" err="1" smtClean="0"/>
              <a:t>at</a:t>
            </a:r>
            <a:r>
              <a:rPr lang="fr-CH" sz="2400" dirty="0" smtClean="0"/>
              <a:t> full </a:t>
            </a:r>
            <a:r>
              <a:rPr lang="fr-CH" sz="2400" dirty="0" err="1" smtClean="0"/>
              <a:t>staffing</a:t>
            </a:r>
            <a:r>
              <a:rPr lang="fr-CH" sz="2400" dirty="0" smtClean="0"/>
              <a:t> </a:t>
            </a:r>
            <a:r>
              <a:rPr lang="fr-CH" sz="2400" dirty="0" err="1" smtClean="0"/>
              <a:t>level</a:t>
            </a:r>
            <a:endParaRPr lang="fr-CH" sz="2400" dirty="0" smtClean="0"/>
          </a:p>
          <a:p>
            <a:pPr lvl="1">
              <a:lnSpc>
                <a:spcPct val="90000"/>
              </a:lnSpc>
            </a:pPr>
            <a:r>
              <a:rPr lang="fr-CH" sz="2400" dirty="0" smtClean="0"/>
              <a:t>GCW </a:t>
            </a:r>
            <a:r>
              <a:rPr lang="fr-CH" sz="2400" dirty="0" err="1" smtClean="0"/>
              <a:t>engaged</a:t>
            </a:r>
            <a:r>
              <a:rPr lang="fr-CH" sz="2400" dirty="0" smtClean="0"/>
              <a:t> in </a:t>
            </a:r>
            <a:r>
              <a:rPr lang="fr-CH" sz="2400" dirty="0" err="1" smtClean="0"/>
              <a:t>work</a:t>
            </a:r>
            <a:r>
              <a:rPr lang="fr-CH" sz="2400" dirty="0" smtClean="0"/>
              <a:t> of ICG-WIGOS and </a:t>
            </a:r>
            <a:r>
              <a:rPr lang="fr-CH" sz="2400" dirty="0" err="1" smtClean="0"/>
              <a:t>Task</a:t>
            </a:r>
            <a:r>
              <a:rPr lang="fr-CH" sz="2400" dirty="0" smtClean="0"/>
              <a:t> Teams </a:t>
            </a:r>
            <a:endParaRPr lang="fr-CH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9531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Draft structure of the WIGOS sections in the WMO Technical Regulations (WMO-No. 49</a:t>
            </a:r>
            <a:r>
              <a:rPr lang="en-GB" sz="2400" b="1" dirty="0" smtClean="0">
                <a:solidFill>
                  <a:schemeClr val="accent2"/>
                </a:solidFill>
              </a:rPr>
              <a:t>)</a:t>
            </a:r>
            <a:endParaRPr lang="en-AU" sz="2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[</a:t>
            </a:r>
            <a:r>
              <a:rPr lang="en-GB" sz="2000" b="1" dirty="0"/>
              <a:t>as decided by EC-65, May 2013]</a:t>
            </a:r>
            <a:endParaRPr lang="en-AU" sz="2000" dirty="0"/>
          </a:p>
          <a:p>
            <a:r>
              <a:rPr lang="en-GB" sz="2000" dirty="0" smtClean="0"/>
              <a:t>General Provisions, Definitions</a:t>
            </a:r>
            <a:endParaRPr lang="en-AU" sz="2000" dirty="0"/>
          </a:p>
          <a:p>
            <a:r>
              <a:rPr lang="en-GB" sz="2000" dirty="0" smtClean="0"/>
              <a:t>VOL </a:t>
            </a:r>
            <a:r>
              <a:rPr lang="en-GB" sz="2000" dirty="0"/>
              <a:t>I – General Standards </a:t>
            </a:r>
            <a:r>
              <a:rPr lang="en-GB" sz="2000" dirty="0" smtClean="0"/>
              <a:t>&amp; Recommended </a:t>
            </a:r>
            <a:r>
              <a:rPr lang="en-GB" sz="2000" dirty="0"/>
              <a:t>Practices (20xx edition)</a:t>
            </a:r>
            <a:endParaRPr lang="en-AU" sz="2000" dirty="0"/>
          </a:p>
          <a:p>
            <a:r>
              <a:rPr lang="en-GB" sz="2000" b="1" i="1" dirty="0"/>
              <a:t>PART I. WMO Integrated Global Observing System (WIGOS)</a:t>
            </a:r>
            <a:endParaRPr lang="en-AU" sz="2000" dirty="0"/>
          </a:p>
          <a:p>
            <a:pPr lvl="1"/>
            <a:r>
              <a:rPr lang="en-GB" sz="2000" dirty="0"/>
              <a:t>I.1 Introduction</a:t>
            </a:r>
            <a:endParaRPr lang="en-AU" sz="2000" dirty="0"/>
          </a:p>
          <a:p>
            <a:pPr lvl="1"/>
            <a:r>
              <a:rPr lang="en-GB" sz="2000" dirty="0"/>
              <a:t>I.2 Common attributes of component systems</a:t>
            </a:r>
            <a:endParaRPr lang="en-AU" sz="2000" dirty="0"/>
          </a:p>
          <a:p>
            <a:pPr lvl="1"/>
            <a:r>
              <a:rPr lang="en-GB" sz="2000" dirty="0"/>
              <a:t>I.3 Common attributes specific to </a:t>
            </a:r>
            <a:r>
              <a:rPr lang="en-GB" sz="2000" dirty="0" smtClean="0"/>
              <a:t>surface-based </a:t>
            </a:r>
            <a:r>
              <a:rPr lang="en-GB" sz="2000" dirty="0"/>
              <a:t>sub-system of WIGOS</a:t>
            </a:r>
            <a:endParaRPr lang="en-AU" sz="2000" dirty="0"/>
          </a:p>
          <a:p>
            <a:pPr lvl="1"/>
            <a:r>
              <a:rPr lang="en-GB" sz="2000" dirty="0"/>
              <a:t>I.4 Common attributes specific to </a:t>
            </a:r>
            <a:r>
              <a:rPr lang="en-GB" sz="2000" dirty="0" smtClean="0"/>
              <a:t>space-based </a:t>
            </a:r>
            <a:r>
              <a:rPr lang="en-GB" sz="2000" dirty="0"/>
              <a:t>sub-system of WIGOS</a:t>
            </a:r>
            <a:endParaRPr lang="en-AU" sz="2000" dirty="0"/>
          </a:p>
          <a:p>
            <a:pPr lvl="1"/>
            <a:r>
              <a:rPr lang="en-GB" sz="2000" dirty="0"/>
              <a:t>I.5 Observing component of the Global Atmosphere Watch (GAW)</a:t>
            </a:r>
            <a:endParaRPr lang="en-AU" sz="2000" dirty="0"/>
          </a:p>
          <a:p>
            <a:pPr lvl="1"/>
            <a:r>
              <a:rPr lang="en-GB" sz="2000" dirty="0"/>
              <a:t>I.6 Observing component of the Global </a:t>
            </a:r>
            <a:r>
              <a:rPr lang="en-GB" sz="2000" dirty="0" err="1"/>
              <a:t>Cryosphere</a:t>
            </a:r>
            <a:r>
              <a:rPr lang="en-GB" sz="2000" dirty="0"/>
              <a:t> Watch (GCW)</a:t>
            </a:r>
            <a:endParaRPr lang="en-AU" sz="2000" dirty="0"/>
          </a:p>
          <a:p>
            <a:pPr lvl="1"/>
            <a:r>
              <a:rPr lang="en-GB" sz="2000" dirty="0"/>
              <a:t>I.7 Global Observing System (GOS) of WWW</a:t>
            </a:r>
            <a:endParaRPr lang="en-AU" sz="2000" dirty="0"/>
          </a:p>
          <a:p>
            <a:pPr lvl="1"/>
            <a:r>
              <a:rPr lang="en-GB" sz="2000" dirty="0"/>
              <a:t>I.8 WMO Hydrological Observing System (ref. Vol. III)</a:t>
            </a: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3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288" y="1052513"/>
            <a:ext cx="2160587" cy="4968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800" b="0" dirty="0"/>
              <a:t>World Weather Watch</a:t>
            </a:r>
          </a:p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800" b="0" dirty="0"/>
          </a:p>
        </p:txBody>
      </p:sp>
      <p:sp>
        <p:nvSpPr>
          <p:cNvPr id="7" name="Rectangle 6"/>
          <p:cNvSpPr/>
          <p:nvPr/>
        </p:nvSpPr>
        <p:spPr>
          <a:xfrm>
            <a:off x="755650" y="2546350"/>
            <a:ext cx="1439863" cy="842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GOS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814763"/>
            <a:ext cx="1439863" cy="766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GDPFS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5006975"/>
            <a:ext cx="1439863" cy="766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0763" y="1901825"/>
            <a:ext cx="2298700" cy="21574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prstDash val="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3600" dirty="0"/>
              <a:t>WIGOS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288" y="1955800"/>
            <a:ext cx="1439862" cy="39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GCW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80288" y="1547813"/>
            <a:ext cx="1439862" cy="36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GAW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0288" y="2389188"/>
            <a:ext cx="1439862" cy="360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Hydro OS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89338" y="4860925"/>
            <a:ext cx="5230812" cy="1079500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3200" dirty="0"/>
              <a:t>WIS</a:t>
            </a:r>
          </a:p>
        </p:txBody>
      </p:sp>
      <p:sp>
        <p:nvSpPr>
          <p:cNvPr id="34" name="Trapezoid 33"/>
          <p:cNvSpPr/>
          <p:nvPr/>
        </p:nvSpPr>
        <p:spPr>
          <a:xfrm rot="16200000">
            <a:off x="1807369" y="2274094"/>
            <a:ext cx="2112963" cy="1368425"/>
          </a:xfrm>
          <a:prstGeom prst="trapezoid">
            <a:avLst>
              <a:gd name="adj" fmla="val 46910"/>
            </a:avLst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40" name="Trapezoid 39"/>
          <p:cNvSpPr/>
          <p:nvPr/>
        </p:nvSpPr>
        <p:spPr>
          <a:xfrm rot="16200000">
            <a:off x="5198270" y="2199481"/>
            <a:ext cx="2843212" cy="1520825"/>
          </a:xfrm>
          <a:prstGeom prst="trapezoid">
            <a:avLst>
              <a:gd name="adj" fmla="val 23746"/>
            </a:avLst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41" name="Rectangle 40"/>
          <p:cNvSpPr/>
          <p:nvPr/>
        </p:nvSpPr>
        <p:spPr>
          <a:xfrm>
            <a:off x="7380312" y="3206268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GCOS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80312" y="3622550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Partners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80312" y="4029774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b="0" dirty="0"/>
              <a:t>Co-sponsors</a:t>
            </a:r>
          </a:p>
        </p:txBody>
      </p:sp>
      <p:sp>
        <p:nvSpPr>
          <p:cNvPr id="44" name="Trapezoid 43"/>
          <p:cNvSpPr/>
          <p:nvPr/>
        </p:nvSpPr>
        <p:spPr>
          <a:xfrm rot="16200000">
            <a:off x="2360613" y="4687888"/>
            <a:ext cx="1047750" cy="1409700"/>
          </a:xfrm>
          <a:prstGeom prst="trapezoid">
            <a:avLst>
              <a:gd name="adj" fmla="val 13502"/>
            </a:avLst>
          </a:prstGeom>
          <a:blipFill dpi="0" rotWithShape="1">
            <a:blip r:embed="rId4" cstate="print">
              <a:extLst/>
            </a:blip>
            <a:srcRect/>
            <a:stretch>
              <a:fillRect/>
            </a:stretch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46" name="Up Arrow 45"/>
          <p:cNvSpPr/>
          <p:nvPr/>
        </p:nvSpPr>
        <p:spPr>
          <a:xfrm>
            <a:off x="4500563" y="4197350"/>
            <a:ext cx="449262" cy="52705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47" name="TextBox 46"/>
          <p:cNvSpPr txBox="1"/>
          <p:nvPr/>
        </p:nvSpPr>
        <p:spPr>
          <a:xfrm>
            <a:off x="179388" y="233363"/>
            <a:ext cx="8902700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3000" dirty="0">
                <a:solidFill>
                  <a:schemeClr val="accent2"/>
                </a:solidFill>
                <a:ea typeface="+mj-ea"/>
                <a:cs typeface="+mj-cs"/>
              </a:rPr>
              <a:t>WIGOS: A future observing framework for WMO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80288" y="2805113"/>
            <a:ext cx="1439862" cy="360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 dirty="0"/>
          </a:p>
        </p:txBody>
      </p:sp>
      <p:sp>
        <p:nvSpPr>
          <p:cNvPr id="2" name="Right Arrow 1"/>
          <p:cNvSpPr/>
          <p:nvPr/>
        </p:nvSpPr>
        <p:spPr>
          <a:xfrm>
            <a:off x="3348038" y="2805113"/>
            <a:ext cx="452437" cy="3603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24" name="Right Arrow 23"/>
          <p:cNvSpPr/>
          <p:nvPr/>
        </p:nvSpPr>
        <p:spPr>
          <a:xfrm rot="10800000">
            <a:off x="5580063" y="2805113"/>
            <a:ext cx="452437" cy="3603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AU" sz="2400" b="1" dirty="0">
                <a:solidFill>
                  <a:schemeClr val="accent2"/>
                </a:solidFill>
              </a:rPr>
              <a:t>Manual on </a:t>
            </a:r>
            <a:r>
              <a:rPr lang="en-AU" sz="2400" b="1" dirty="0" smtClean="0">
                <a:solidFill>
                  <a:schemeClr val="accent2"/>
                </a:solidFill>
              </a:rPr>
              <a:t>WIGOS:  Draft structure (TT-WRM, Nov 2013)</a:t>
            </a:r>
            <a:endParaRPr lang="en-AU" sz="2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64704"/>
            <a:ext cx="8713788" cy="4897437"/>
          </a:xfrm>
        </p:spPr>
        <p:txBody>
          <a:bodyPr/>
          <a:lstStyle/>
          <a:p>
            <a:r>
              <a:rPr lang="en-US" sz="1800" dirty="0"/>
              <a:t>1.	INTRODUCTION TO WIGOS	           </a:t>
            </a:r>
            <a:r>
              <a:rPr lang="en-US" sz="2000" dirty="0"/>
              <a:t>                         </a:t>
            </a:r>
          </a:p>
          <a:p>
            <a:pPr lvl="1"/>
            <a:r>
              <a:rPr lang="en-US" sz="1600" dirty="0" smtClean="0"/>
              <a:t>1.1  	Purpose </a:t>
            </a:r>
            <a:r>
              <a:rPr lang="en-US" sz="1600" dirty="0"/>
              <a:t>of WIGOS </a:t>
            </a:r>
          </a:p>
          <a:p>
            <a:pPr lvl="1"/>
            <a:r>
              <a:rPr lang="en-US" sz="1600" dirty="0" smtClean="0"/>
              <a:t>1.2 	WIGOS </a:t>
            </a:r>
            <a:r>
              <a:rPr lang="en-US" sz="1600" dirty="0"/>
              <a:t>component observing systems	</a:t>
            </a:r>
          </a:p>
          <a:p>
            <a:pPr lvl="1"/>
            <a:r>
              <a:rPr lang="en-US" sz="1600" dirty="0" smtClean="0"/>
              <a:t>1.3  	Collaboration </a:t>
            </a:r>
            <a:r>
              <a:rPr lang="en-US" sz="1600" dirty="0"/>
              <a:t>with co-sponsored </a:t>
            </a:r>
            <a:r>
              <a:rPr lang="en-US" sz="1600" dirty="0" smtClean="0"/>
              <a:t>&amp; non-WMO </a:t>
            </a:r>
            <a:r>
              <a:rPr lang="en-US" sz="1600" dirty="0"/>
              <a:t>observing </a:t>
            </a:r>
            <a:r>
              <a:rPr lang="en-US" sz="1600" dirty="0" smtClean="0"/>
              <a:t>system</a:t>
            </a:r>
          </a:p>
          <a:p>
            <a:pPr lvl="1"/>
            <a:r>
              <a:rPr lang="en-US" sz="1600" dirty="0" smtClean="0"/>
              <a:t>1.4  	Governance </a:t>
            </a:r>
            <a:r>
              <a:rPr lang="en-US" sz="1600" dirty="0"/>
              <a:t>and </a:t>
            </a:r>
            <a:r>
              <a:rPr lang="en-US" sz="1600" dirty="0" smtClean="0"/>
              <a:t>management</a:t>
            </a:r>
            <a:r>
              <a:rPr lang="en-US" sz="1600" dirty="0"/>
              <a:t>	</a:t>
            </a:r>
            <a:r>
              <a:rPr lang="en-US" sz="2000" dirty="0"/>
              <a:t>		</a:t>
            </a:r>
          </a:p>
          <a:p>
            <a:r>
              <a:rPr lang="en-US" sz="1800" dirty="0"/>
              <a:t>2.	COMMON ATTRIBUTES OF COMPONENT SYSTEMS</a:t>
            </a:r>
          </a:p>
          <a:p>
            <a:pPr lvl="1"/>
            <a:r>
              <a:rPr lang="en-US" sz="1600" dirty="0"/>
              <a:t>2.1	Requirements		</a:t>
            </a:r>
          </a:p>
          <a:p>
            <a:pPr lvl="1"/>
            <a:r>
              <a:rPr lang="en-US" sz="1600" dirty="0"/>
              <a:t>2.2	Design, planning and evolution	                </a:t>
            </a:r>
          </a:p>
          <a:p>
            <a:pPr lvl="1"/>
            <a:r>
              <a:rPr lang="en-US" sz="1600" dirty="0"/>
              <a:t>2.3	Instrumentation and Methods of Observation  </a:t>
            </a:r>
          </a:p>
          <a:p>
            <a:pPr lvl="1"/>
            <a:r>
              <a:rPr lang="en-US" sz="1600" dirty="0"/>
              <a:t>2.4	Operations    		                                   </a:t>
            </a:r>
          </a:p>
          <a:p>
            <a:pPr lvl="1"/>
            <a:r>
              <a:rPr lang="en-US" sz="1600" dirty="0"/>
              <a:t>2.5	Observational Metadata  </a:t>
            </a:r>
          </a:p>
          <a:p>
            <a:pPr lvl="1"/>
            <a:r>
              <a:rPr lang="en-US" sz="1600" dirty="0"/>
              <a:t>2.6	Quality </a:t>
            </a:r>
            <a:r>
              <a:rPr lang="en-US" sz="1600" dirty="0" smtClean="0"/>
              <a:t>Management  		            </a:t>
            </a:r>
          </a:p>
          <a:p>
            <a:pPr lvl="1"/>
            <a:r>
              <a:rPr lang="en-US" sz="1600" dirty="0" smtClean="0"/>
              <a:t>2.7	Capacity Development 	</a:t>
            </a:r>
            <a:r>
              <a:rPr lang="en-US" sz="2000" dirty="0" smtClean="0"/>
              <a:t>	         	</a:t>
            </a:r>
          </a:p>
          <a:p>
            <a:r>
              <a:rPr lang="en-US" sz="1800" dirty="0" smtClean="0"/>
              <a:t>3</a:t>
            </a:r>
            <a:r>
              <a:rPr lang="en-US" sz="1800" dirty="0"/>
              <a:t>.	COMMON ATTRIBUTES </a:t>
            </a:r>
            <a:r>
              <a:rPr lang="en-US" sz="1800" dirty="0" smtClean="0"/>
              <a:t>…SURFACE-BASED </a:t>
            </a:r>
            <a:r>
              <a:rPr lang="en-US" sz="1800" dirty="0"/>
              <a:t>SUB-SYSTEM OF </a:t>
            </a:r>
            <a:r>
              <a:rPr lang="en-US" sz="1800" dirty="0" smtClean="0"/>
              <a:t>WIGOS</a:t>
            </a:r>
            <a:endParaRPr lang="en-US" sz="1800" dirty="0"/>
          </a:p>
          <a:p>
            <a:r>
              <a:rPr lang="en-US" sz="1800" dirty="0"/>
              <a:t>4.	COMMON </a:t>
            </a:r>
            <a:r>
              <a:rPr lang="en-US" sz="1800" dirty="0" smtClean="0"/>
              <a:t>ATTRIBUTES …SPACE-BASED </a:t>
            </a:r>
            <a:r>
              <a:rPr lang="en-US" sz="1800" dirty="0"/>
              <a:t>SUB-SYSTEM OF </a:t>
            </a:r>
            <a:r>
              <a:rPr lang="en-US" sz="1800" dirty="0" smtClean="0"/>
              <a:t>WIGOS                                                                       </a:t>
            </a:r>
            <a:endParaRPr lang="en-US" sz="1800" dirty="0"/>
          </a:p>
          <a:p>
            <a:r>
              <a:rPr lang="en-US" sz="1800" dirty="0"/>
              <a:t>5.	OBSERVING COMPONENT OF </a:t>
            </a:r>
            <a:r>
              <a:rPr lang="en-US" sz="1800" dirty="0" smtClean="0"/>
              <a:t>GLOBAL </a:t>
            </a:r>
            <a:r>
              <a:rPr lang="en-US" sz="1800" dirty="0"/>
              <a:t>ATMOSPHERE WATCH (GAW</a:t>
            </a:r>
            <a:r>
              <a:rPr lang="en-US" sz="1800" dirty="0" smtClean="0"/>
              <a:t>)                                                                               </a:t>
            </a:r>
            <a:endParaRPr lang="en-US" sz="1800" dirty="0"/>
          </a:p>
          <a:p>
            <a:r>
              <a:rPr lang="en-US" sz="1800" dirty="0"/>
              <a:t>6.	OBSERVING COMPONENT OF </a:t>
            </a:r>
            <a:r>
              <a:rPr lang="en-US" sz="1800" dirty="0" smtClean="0"/>
              <a:t>GLOBAL </a:t>
            </a:r>
            <a:r>
              <a:rPr lang="en-US" sz="1800" dirty="0"/>
              <a:t>CRYOSPHERE WATCH (GCW</a:t>
            </a:r>
            <a:r>
              <a:rPr lang="en-US" sz="1800" dirty="0" smtClean="0"/>
              <a:t>)                                          </a:t>
            </a:r>
            <a:endParaRPr lang="en-US" sz="1800" dirty="0"/>
          </a:p>
          <a:p>
            <a:r>
              <a:rPr lang="en-US" sz="1800" dirty="0"/>
              <a:t>7.	GLOBAL OBSERVING SYSTEM (GOS) OF </a:t>
            </a:r>
            <a:r>
              <a:rPr lang="en-US" sz="1800" dirty="0" smtClean="0"/>
              <a:t>WWW         </a:t>
            </a:r>
            <a:endParaRPr lang="en-US" sz="1800" dirty="0"/>
          </a:p>
          <a:p>
            <a:r>
              <a:rPr lang="en-US" sz="1800" dirty="0"/>
              <a:t>8.	WMO HYDROLOGICAL OBSERVING SYSTEM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6927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dirty="0">
                <a:solidFill>
                  <a:schemeClr val="accent2"/>
                </a:solidFill>
              </a:rPr>
              <a:t>TT-WRM Timeline for 1st edition WIGOS Tech Regs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2" y="980728"/>
            <a:ext cx="7389813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>
                <a:solidFill>
                  <a:schemeClr val="accent2"/>
                </a:solidFill>
              </a:rPr>
              <a:t>Current status of WIGOS Metadata Standards</a:t>
            </a:r>
          </a:p>
        </p:txBody>
      </p:sp>
      <p:sp>
        <p:nvSpPr>
          <p:cNvPr id="95235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 smtClean="0"/>
              <a:t>ICG-WIGOS Task Team on Metadata working actively on drafting Standards Documentation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Rather challenging due to different cultures and expectations in different communities (weather, climate, hydrology, etc.)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Focussing down towards a minimum set of core metadata standards, with more specialised overlays for each TC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Progress is slow but positive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The intention is to be able to submit document to Cg-XVII for approval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AU" sz="2400" i="1" dirty="0" smtClean="0"/>
              <a:t>This is the area of the WIGOS implementation that is currently facing the highest risk</a:t>
            </a:r>
          </a:p>
        </p:txBody>
      </p:sp>
    </p:spTree>
    <p:extLst>
      <p:ext uri="{BB962C8B-B14F-4D97-AF65-F5344CB8AC3E}">
        <p14:creationId xmlns:p14="http://schemas.microsoft.com/office/powerpoint/2010/main" val="30213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600" b="1" dirty="0" smtClean="0">
                <a:solidFill>
                  <a:schemeClr val="accent2"/>
                </a:solidFill>
              </a:rPr>
              <a:t>Current status of WIGOS Information Resource</a:t>
            </a:r>
          </a:p>
        </p:txBody>
      </p:sp>
      <p:sp>
        <p:nvSpPr>
          <p:cNvPr id="96259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Three main elements of the WIGOS Information Resource:</a:t>
            </a:r>
          </a:p>
          <a:p>
            <a:pPr lvl="1">
              <a:lnSpc>
                <a:spcPct val="90000"/>
              </a:lnSpc>
            </a:pPr>
            <a:r>
              <a:rPr lang="fr-CH" sz="2400" smtClean="0"/>
              <a:t>Web Portal</a:t>
            </a:r>
          </a:p>
          <a:p>
            <a:pPr lvl="2">
              <a:lnSpc>
                <a:spcPct val="90000"/>
              </a:lnSpc>
            </a:pPr>
            <a:r>
              <a:rPr lang="fr-CH" sz="2000" smtClean="0"/>
              <a:t>One-stop access to all relevant WIGOS Regulatory and Information Material, and to WIGOS databases</a:t>
            </a:r>
          </a:p>
          <a:p>
            <a:pPr lvl="1">
              <a:lnSpc>
                <a:spcPct val="90000"/>
              </a:lnSpc>
            </a:pPr>
            <a:r>
              <a:rPr lang="fr-CH" sz="2400" smtClean="0"/>
              <a:t>Observing Systems Capabilities and Requirements Tool (OSCAR)</a:t>
            </a:r>
          </a:p>
          <a:p>
            <a:pPr lvl="2">
              <a:lnSpc>
                <a:spcPct val="90000"/>
              </a:lnSpc>
            </a:pPr>
            <a:r>
              <a:rPr lang="fr-CH" sz="2000" smtClean="0"/>
              <a:t>Partly functional (Requirements and Space-based capabilities; Surface-based capabilities still to be developed)</a:t>
            </a:r>
          </a:p>
          <a:p>
            <a:pPr lvl="2">
              <a:lnSpc>
                <a:spcPct val="90000"/>
              </a:lnSpc>
            </a:pPr>
            <a:r>
              <a:rPr lang="fr-CH" sz="2000" smtClean="0"/>
              <a:t>Agreement with Meteo-Suisse to operate OSCAR on behalf of WMO; Meteo-Suisse provides hardware and IT support, WMO remains in control of contents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Standardization of Observations Reference Tool (</a:t>
            </a:r>
            <a:r>
              <a:rPr lang="fr-CH" sz="2400" smtClean="0"/>
              <a:t>SORT)</a:t>
            </a:r>
          </a:p>
          <a:p>
            <a:pPr lvl="2">
              <a:lnSpc>
                <a:spcPct val="90000"/>
              </a:lnSpc>
            </a:pPr>
            <a:r>
              <a:rPr lang="fr-CH" sz="2000" smtClean="0"/>
              <a:t>To be developed during WIR Phase II</a:t>
            </a:r>
            <a:endParaRPr lang="en-US" sz="2000" smtClean="0"/>
          </a:p>
          <a:p>
            <a:pPr lvl="1">
              <a:lnSpc>
                <a:spcPct val="90000"/>
              </a:lnSpc>
            </a:pP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5099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In conclusion, WIGOS …</a:t>
            </a:r>
          </a:p>
        </p:txBody>
      </p:sp>
      <p:sp>
        <p:nvSpPr>
          <p:cNvPr id="80898" name="Content Placeholder 5"/>
          <p:cNvSpPr>
            <a:spLocks noGrp="1"/>
          </p:cNvSpPr>
          <p:nvPr>
            <p:ph idx="4294967295"/>
          </p:nvPr>
        </p:nvSpPr>
        <p:spPr>
          <a:xfrm>
            <a:off x="179388" y="1052513"/>
            <a:ext cx="8785225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Will provide WMO and co-sponsors with a framework for coordinating and evolving observing systems to meet current and emerging needs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Will help Members better understand the needs, priorities, challenges and way forward for national &amp; regional observing systems, networks and partnerships;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Will provide the framework and building blocks to allow Members to improve and operate integrated observing systems in a more: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systematic,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coordinated,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sustainable,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efficient &amp; effective way;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And WIGOS welcomes GCW as an important partner.</a:t>
            </a: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 for your attention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CH" sz="3600" smtClean="0">
                <a:hlinkClick r:id="rId2"/>
              </a:rPr>
              <a:t>www.wmo.int/wigos</a:t>
            </a:r>
            <a:endParaRPr lang="fr-CH" sz="3600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AU" b="1" kern="1200" dirty="0">
                <a:solidFill>
                  <a:schemeClr val="accent2"/>
                </a:solidFill>
              </a:rPr>
              <a:t>What is WIGOS?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dirty="0" smtClean="0">
                <a:cs typeface="Arial" charset="0"/>
              </a:rPr>
              <a:t>An over-arching </a:t>
            </a:r>
            <a:r>
              <a:rPr lang="en-GB" b="1" i="1" dirty="0" smtClean="0">
                <a:solidFill>
                  <a:srgbClr val="CC3300"/>
                </a:solidFill>
                <a:cs typeface="Arial" charset="0"/>
              </a:rPr>
              <a:t>framework</a:t>
            </a:r>
            <a:r>
              <a:rPr lang="en-GB" dirty="0" smtClean="0">
                <a:cs typeface="Arial" charset="0"/>
              </a:rPr>
              <a:t> for the </a:t>
            </a:r>
            <a:r>
              <a:rPr lang="en-GB" b="1" i="1" dirty="0" smtClean="0">
                <a:solidFill>
                  <a:srgbClr val="0033CC"/>
                </a:solidFill>
                <a:cs typeface="Arial" charset="0"/>
              </a:rPr>
              <a:t>coordination and evolution</a:t>
            </a:r>
            <a:r>
              <a:rPr lang="en-GB" dirty="0" smtClean="0">
                <a:cs typeface="Arial" charset="0"/>
              </a:rPr>
              <a:t> of WMO observing systems and the contributions of WMO to co-sponsored observing systems;</a:t>
            </a:r>
          </a:p>
          <a:p>
            <a:r>
              <a:rPr lang="en-GB" dirty="0" smtClean="0">
                <a:cs typeface="Arial" charset="0"/>
              </a:rPr>
              <a:t>A WMO priority &amp; a key contribution to </a:t>
            </a:r>
            <a:r>
              <a:rPr lang="en-GB" b="1" i="1" dirty="0" smtClean="0">
                <a:solidFill>
                  <a:srgbClr val="800000"/>
                </a:solidFill>
                <a:cs typeface="Arial" charset="0"/>
              </a:rPr>
              <a:t>GFCS</a:t>
            </a:r>
          </a:p>
          <a:p>
            <a:r>
              <a:rPr lang="en-GB" dirty="0" smtClean="0">
                <a:cs typeface="Arial" charset="0"/>
              </a:rPr>
              <a:t>With WIS, a WMO contribution to </a:t>
            </a:r>
            <a:r>
              <a:rPr lang="en-GB" b="1" i="1" dirty="0" smtClean="0">
                <a:solidFill>
                  <a:srgbClr val="800000"/>
                </a:solidFill>
                <a:cs typeface="Arial" charset="0"/>
              </a:rPr>
              <a:t>GEOSS</a:t>
            </a:r>
            <a:r>
              <a:rPr lang="en-GB" dirty="0" smtClean="0">
                <a:cs typeface="Arial" charset="0"/>
              </a:rPr>
              <a:t>;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It's about doing more &amp; better with what we have now to enable more efficient and effective service delivery;</a:t>
            </a:r>
          </a:p>
          <a:p>
            <a:pPr>
              <a:spcBef>
                <a:spcPts val="1000"/>
              </a:spcBef>
            </a:pPr>
            <a:r>
              <a:rPr lang="en-GB" dirty="0" smtClean="0">
                <a:cs typeface="Arial" charset="0"/>
              </a:rPr>
              <a:t>It's about </a:t>
            </a:r>
            <a:r>
              <a:rPr lang="en-GB" b="1" dirty="0" smtClean="0">
                <a:solidFill>
                  <a:srgbClr val="008000"/>
                </a:solidFill>
                <a:cs typeface="Arial" charset="0"/>
              </a:rPr>
              <a:t>changing how </a:t>
            </a:r>
            <a:r>
              <a:rPr lang="en-GB" dirty="0" smtClean="0">
                <a:cs typeface="Arial" charset="0"/>
              </a:rPr>
              <a:t>we plan, design, operate and deliver observations to meet user needs.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b="1" smtClean="0">
                <a:solidFill>
                  <a:schemeClr val="accent2"/>
                </a:solidFill>
              </a:rPr>
              <a:t>WIGOS Framework</a:t>
            </a:r>
          </a:p>
        </p:txBody>
      </p:sp>
      <p:sp>
        <p:nvSpPr>
          <p:cNvPr id="48130" name="Content Placeholder 5"/>
          <p:cNvSpPr>
            <a:spLocks noGrp="1"/>
          </p:cNvSpPr>
          <p:nvPr>
            <p:ph idx="4294967295"/>
          </p:nvPr>
        </p:nvSpPr>
        <p:spPr>
          <a:xfrm>
            <a:off x="179388" y="1052513"/>
            <a:ext cx="8785225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At its simplest, the WIGOS framework is about: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0099"/>
                </a:solidFill>
              </a:rPr>
              <a:t>Documenting and implementing</a:t>
            </a:r>
            <a:r>
              <a:rPr lang="en-US" dirty="0" smtClean="0"/>
              <a:t> standard and recommended practices and procedures in making and sharing observations,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6600"/>
                </a:solidFill>
              </a:rPr>
              <a:t>Coordination and collaboration</a:t>
            </a:r>
            <a:r>
              <a:rPr lang="en-US" dirty="0" smtClean="0"/>
              <a:t> for efficiency and effectiveness,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Integration and interoperability</a:t>
            </a:r>
            <a:r>
              <a:rPr lang="en-US" dirty="0" smtClean="0"/>
              <a:t> in all senses,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0099"/>
                </a:solidFill>
              </a:rPr>
              <a:t>Timely delivering observations</a:t>
            </a:r>
            <a:r>
              <a:rPr lang="en-US" dirty="0" smtClean="0"/>
              <a:t> that meet user needs in a way they can use them,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6600"/>
                </a:solidFill>
              </a:rPr>
              <a:t>Empowering</a:t>
            </a:r>
            <a:r>
              <a:rPr lang="en-US" dirty="0" smtClean="0"/>
              <a:t> NMHSs and contributors &amp; users of observations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15" descr="atmos_observato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725144"/>
            <a:ext cx="248443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内容占位符 5"/>
          <p:cNvSpPr>
            <a:spLocks noGrp="1"/>
          </p:cNvSpPr>
          <p:nvPr>
            <p:ph sz="half" idx="4294967295"/>
          </p:nvPr>
        </p:nvSpPr>
        <p:spPr>
          <a:xfrm>
            <a:off x="179388" y="1052513"/>
            <a:ext cx="5256212" cy="52562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altLang="zh-CN" smtClean="0">
                <a:ea typeface="SimSun" pitchFamily="2" charset="-122"/>
              </a:rPr>
              <a:t>Global Observing System </a:t>
            </a:r>
          </a:p>
          <a:p>
            <a:pPr>
              <a:buFont typeface="Wingdings" pitchFamily="2" charset="2"/>
              <a:buNone/>
            </a:pPr>
            <a:r>
              <a:rPr lang="en-GB" altLang="zh-CN" smtClean="0">
                <a:ea typeface="SimSun" pitchFamily="2" charset="-122"/>
              </a:rPr>
              <a:t>      (WWW/</a:t>
            </a:r>
            <a:r>
              <a:rPr lang="en-GB" altLang="zh-CN" b="1" smtClean="0">
                <a:ea typeface="SimSun" pitchFamily="2" charset="-122"/>
              </a:rPr>
              <a:t>GOS</a:t>
            </a:r>
            <a:r>
              <a:rPr lang="en-GB" altLang="zh-CN" smtClean="0">
                <a:ea typeface="SimSun" pitchFamily="2" charset="-122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altLang="zh-CN" smtClean="0">
                <a:ea typeface="SimSun" pitchFamily="2" charset="-122"/>
              </a:rPr>
              <a:t>Observing component of Global Atmospheric Watch (</a:t>
            </a:r>
            <a:r>
              <a:rPr lang="en-GB" altLang="zh-CN" b="1" smtClean="0">
                <a:ea typeface="SimSun" pitchFamily="2" charset="-122"/>
              </a:rPr>
              <a:t>GAW</a:t>
            </a:r>
            <a:r>
              <a:rPr lang="en-GB" altLang="zh-CN" smtClean="0">
                <a:ea typeface="SimSun" pitchFamily="2" charset="-122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mtClean="0">
                <a:ea typeface="SimSun" pitchFamily="2" charset="-122"/>
              </a:rPr>
              <a:t>WMO Hydrological Observations</a:t>
            </a: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(including </a:t>
            </a:r>
            <a:r>
              <a:rPr lang="en-US" altLang="zh-CN" b="1" smtClean="0">
                <a:ea typeface="SimSun" pitchFamily="2" charset="-122"/>
              </a:rPr>
              <a:t>WHYCOS</a:t>
            </a:r>
            <a:r>
              <a:rPr lang="en-US" altLang="zh-CN" smtClean="0">
                <a:ea typeface="SimSun" pitchFamily="2" charset="-122"/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mtClean="0">
                <a:ea typeface="SimSun" pitchFamily="2" charset="-122"/>
              </a:rPr>
              <a:t>Observing component of Global Cryosphere Watch (</a:t>
            </a:r>
            <a:r>
              <a:rPr lang="en-US" altLang="zh-CN" b="1" smtClean="0">
                <a:ea typeface="SimSun" pitchFamily="2" charset="-122"/>
              </a:rPr>
              <a:t>GCW</a:t>
            </a:r>
            <a:r>
              <a:rPr lang="en-US" altLang="zh-CN" smtClean="0">
                <a:ea typeface="SimSun" pitchFamily="2" charset="-122"/>
              </a:rPr>
              <a:t>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9154" name="Rectangle 11"/>
          <p:cNvSpPr>
            <a:spLocks noChangeArrowheads="1"/>
          </p:cNvSpPr>
          <p:nvPr/>
        </p:nvSpPr>
        <p:spPr bwMode="auto">
          <a:xfrm>
            <a:off x="250825" y="115888"/>
            <a:ext cx="87137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AU" sz="3000">
                <a:solidFill>
                  <a:schemeClr val="accent2"/>
                </a:solidFill>
              </a:rPr>
              <a:t>WIGOS Observing Systems</a:t>
            </a:r>
            <a:endParaRPr lang="en-US" sz="3400">
              <a:solidFill>
                <a:schemeClr val="accent2"/>
              </a:solidFill>
            </a:endParaRPr>
          </a:p>
        </p:txBody>
      </p:sp>
      <p:pic>
        <p:nvPicPr>
          <p:cNvPr id="49156" name="Picture 16" descr="WaterSensor1"/>
          <p:cNvPicPr>
            <a:picLocks noChangeAspect="1" noChangeArrowheads="1"/>
          </p:cNvPicPr>
          <p:nvPr/>
        </p:nvPicPr>
        <p:blipFill rotWithShape="1">
          <a:blip r:embed="rId4"/>
          <a:srcRect b="9074"/>
          <a:stretch/>
        </p:blipFill>
        <p:spPr bwMode="auto">
          <a:xfrm>
            <a:off x="4932040" y="3344888"/>
            <a:ext cx="2514600" cy="15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4" descr="1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209800"/>
            <a:ext cx="24844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3" descr="GOS-fullsi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60350"/>
            <a:ext cx="33242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b="1" smtClean="0">
                <a:solidFill>
                  <a:schemeClr val="accent2"/>
                </a:solidFill>
              </a:rPr>
              <a:t>Why WIGOS?</a:t>
            </a:r>
          </a:p>
        </p:txBody>
      </p:sp>
      <p:sp>
        <p:nvSpPr>
          <p:cNvPr id="53250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AU" b="1" i="1" dirty="0" smtClean="0">
                <a:solidFill>
                  <a:srgbClr val="FF0000"/>
                </a:solidFill>
              </a:rPr>
              <a:t>Challenges – how to respond to: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Disasters </a:t>
            </a:r>
            <a:r>
              <a:rPr lang="en-AU" sz="2200" dirty="0" smtClean="0"/>
              <a:t>(multi-sector, multi-hazard, multi-disciplinary) </a:t>
            </a:r>
          </a:p>
          <a:p>
            <a:pPr lvl="1"/>
            <a:r>
              <a:rPr lang="en-AU" dirty="0" smtClean="0"/>
              <a:t>GFCS </a:t>
            </a:r>
          </a:p>
          <a:p>
            <a:pPr lvl="1"/>
            <a:r>
              <a:rPr lang="en-AU" dirty="0" smtClean="0"/>
              <a:t>Climate change, environmental sustainability</a:t>
            </a:r>
          </a:p>
          <a:p>
            <a:pPr lvl="1"/>
            <a:r>
              <a:rPr lang="en-AU" dirty="0" smtClean="0"/>
              <a:t>Resource pressures and accountability</a:t>
            </a:r>
          </a:p>
          <a:p>
            <a:r>
              <a:rPr lang="en-AU" b="1" i="1" dirty="0" smtClean="0">
                <a:solidFill>
                  <a:srgbClr val="008000"/>
                </a:solidFill>
              </a:rPr>
              <a:t>Advances (scientific and technical):</a:t>
            </a:r>
          </a:p>
          <a:p>
            <a:pPr lvl="1"/>
            <a:r>
              <a:rPr lang="en-AU" dirty="0" smtClean="0"/>
              <a:t>Observing technology (improvements &amp; new)</a:t>
            </a:r>
          </a:p>
          <a:p>
            <a:pPr lvl="1"/>
            <a:r>
              <a:rPr lang="en-AU" dirty="0" smtClean="0"/>
              <a:t>Numerical modelling and data assimilation </a:t>
            </a:r>
          </a:p>
          <a:p>
            <a:pPr lvl="1"/>
            <a:r>
              <a:rPr lang="en-AU" dirty="0" smtClean="0"/>
              <a:t>Increased user capability &amp; demand to access and use observations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b="1" smtClean="0">
                <a:solidFill>
                  <a:schemeClr val="accent2"/>
                </a:solidFill>
              </a:rPr>
              <a:t>Why WIGOS?</a:t>
            </a:r>
          </a:p>
        </p:txBody>
      </p:sp>
      <p:sp>
        <p:nvSpPr>
          <p:cNvPr id="54274" name="Content Placeholder 4"/>
          <p:cNvSpPr>
            <a:spLocks noGrp="1"/>
          </p:cNvSpPr>
          <p:nvPr>
            <p:ph idx="4294967295"/>
          </p:nvPr>
        </p:nvSpPr>
        <p:spPr>
          <a:xfrm>
            <a:off x="250825" y="1052513"/>
            <a:ext cx="8893175" cy="5184775"/>
          </a:xfrm>
        </p:spPr>
        <p:txBody>
          <a:bodyPr/>
          <a:lstStyle/>
          <a:p>
            <a:r>
              <a:rPr lang="en-US" altLang="ja-JP" sz="2600" b="1" i="1" dirty="0" smtClean="0">
                <a:solidFill>
                  <a:srgbClr val="FF0000"/>
                </a:solidFill>
                <a:ea typeface="MS PGothic" pitchFamily="34" charset="-128"/>
              </a:rPr>
              <a:t>Shortcomings</a:t>
            </a:r>
            <a:r>
              <a:rPr lang="en-US" altLang="ja-JP" sz="2600" b="1" i="1" dirty="0" smtClean="0">
                <a:ea typeface="MS PGothic" pitchFamily="34" charset="-128"/>
              </a:rPr>
              <a:t> of the current situation:</a:t>
            </a:r>
          </a:p>
          <a:p>
            <a:pPr lvl="1"/>
            <a:r>
              <a:rPr lang="en-US" altLang="ja-JP" sz="2200" dirty="0" smtClean="0">
                <a:ea typeface="MS PGothic" pitchFamily="34" charset="-128"/>
                <a:cs typeface="Arial" charset="0"/>
              </a:rPr>
              <a:t>Obs. networks/systems not sustainable and stable, </a:t>
            </a:r>
          </a:p>
          <a:p>
            <a:pPr lvl="1"/>
            <a:r>
              <a:rPr lang="en-US" altLang="ja-JP" sz="2200" dirty="0" smtClean="0">
                <a:ea typeface="MS PGothic" pitchFamily="34" charset="-128"/>
                <a:cs typeface="Arial" charset="0"/>
              </a:rPr>
              <a:t>Design and planning not coordinated, </a:t>
            </a:r>
          </a:p>
          <a:p>
            <a:pPr lvl="1"/>
            <a:r>
              <a:rPr lang="en-US" altLang="ja-JP" sz="2200" dirty="0" smtClean="0">
                <a:ea typeface="MS PGothic" pitchFamily="34" charset="-128"/>
                <a:cs typeface="Arial" charset="0"/>
              </a:rPr>
              <a:t>Obs. standards not respected (lack of compliance), </a:t>
            </a:r>
          </a:p>
          <a:p>
            <a:pPr lvl="1"/>
            <a:r>
              <a:rPr lang="en-US" altLang="ja-JP" sz="2200" dirty="0" smtClean="0">
                <a:ea typeface="MS PGothic" pitchFamily="34" charset="-128"/>
                <a:cs typeface="Arial" charset="0"/>
              </a:rPr>
              <a:t>DBs not integrated (inconsistent, not compatible) or interoperable, including metadata, </a:t>
            </a:r>
          </a:p>
          <a:p>
            <a:pPr lvl="1"/>
            <a:r>
              <a:rPr lang="en-US" altLang="ja-JP" sz="2200" dirty="0" smtClean="0">
                <a:ea typeface="MS PGothic" pitchFamily="34" charset="-128"/>
                <a:cs typeface="Arial" charset="0"/>
              </a:rPr>
              <a:t>Considerable deficiencies in QMS (maintenance, …), </a:t>
            </a:r>
          </a:p>
          <a:p>
            <a:pPr lvl="1"/>
            <a:r>
              <a:rPr lang="en-US" altLang="ja-JP" sz="2200" dirty="0" smtClean="0">
                <a:ea typeface="MS PGothic" pitchFamily="34" charset="-128"/>
                <a:cs typeface="Arial" charset="0"/>
              </a:rPr>
              <a:t>Lack of qualified staff,</a:t>
            </a:r>
          </a:p>
          <a:p>
            <a:pPr lvl="1"/>
            <a:r>
              <a:rPr lang="en-US" altLang="ja-JP" sz="2200" dirty="0" smtClean="0">
                <a:ea typeface="MS PGothic" pitchFamily="34" charset="-128"/>
                <a:cs typeface="Arial" charset="0"/>
              </a:rPr>
              <a:t>Inability to respond effectively to opportunities (NWP, new technologies, </a:t>
            </a:r>
            <a:r>
              <a:rPr lang="en-US" altLang="ja-JP" sz="2200" dirty="0" err="1" smtClean="0">
                <a:ea typeface="MS PGothic" pitchFamily="34" charset="-128"/>
                <a:cs typeface="Arial" charset="0"/>
              </a:rPr>
              <a:t>etc</a:t>
            </a:r>
            <a:r>
              <a:rPr lang="en-US" altLang="ja-JP" sz="2200" dirty="0" smtClean="0">
                <a:ea typeface="MS PGothic" pitchFamily="34" charset="-128"/>
                <a:cs typeface="Arial" charset="0"/>
              </a:rPr>
              <a:t>) ;</a:t>
            </a:r>
          </a:p>
          <a:p>
            <a:r>
              <a:rPr lang="en-US" sz="2400" dirty="0" smtClean="0"/>
              <a:t>Through coordinated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data sharing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00CC"/>
                </a:solidFill>
              </a:rPr>
              <a:t>networks/systems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development</a:t>
            </a:r>
            <a:r>
              <a:rPr lang="en-US" sz="2400" dirty="0" smtClean="0"/>
              <a:t>, Members will be better equipped to address existing deficiencies and to meet future challenges</a:t>
            </a: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IGOS PPintro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15845" r="51747"/>
          <a:stretch>
            <a:fillRect/>
          </a:stretch>
        </p:blipFill>
        <p:spPr bwMode="auto">
          <a:xfrm rot="863488">
            <a:off x="5625443" y="1064077"/>
            <a:ext cx="3015199" cy="48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AU" b="1" kern="1200" dirty="0">
                <a:solidFill>
                  <a:schemeClr val="accent2"/>
                </a:solidFill>
              </a:rPr>
              <a:t>WIGOS Vision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250826" y="1052513"/>
            <a:ext cx="5545310" cy="5113337"/>
          </a:xfrm>
        </p:spPr>
        <p:txBody>
          <a:bodyPr/>
          <a:lstStyle/>
          <a:p>
            <a:r>
              <a:rPr lang="en-GB" sz="2400" b="1" i="1" dirty="0" smtClean="0">
                <a:solidFill>
                  <a:srgbClr val="FF3300"/>
                </a:solidFill>
              </a:rPr>
              <a:t>Coordinated</a:t>
            </a:r>
            <a:r>
              <a:rPr lang="en-GB" sz="2400" dirty="0" smtClean="0"/>
              <a:t>, </a:t>
            </a:r>
            <a:r>
              <a:rPr lang="en-GB" sz="2400" b="1" i="1" dirty="0">
                <a:solidFill>
                  <a:srgbClr val="FF3300"/>
                </a:solidFill>
              </a:rPr>
              <a:t>comprehensive</a:t>
            </a:r>
            <a:r>
              <a:rPr lang="en-GB" sz="2400" dirty="0" smtClean="0"/>
              <a:t>, </a:t>
            </a:r>
            <a:r>
              <a:rPr lang="en-GB" sz="2400" b="1" i="1" dirty="0" smtClean="0">
                <a:solidFill>
                  <a:srgbClr val="FF0000"/>
                </a:solidFill>
              </a:rPr>
              <a:t>reliable</a:t>
            </a:r>
            <a:r>
              <a:rPr lang="en-GB" sz="2400" dirty="0" smtClean="0"/>
              <a:t> &amp; </a:t>
            </a:r>
            <a:r>
              <a:rPr lang="en-GB" sz="2400" b="1" i="1" dirty="0" smtClean="0">
                <a:solidFill>
                  <a:srgbClr val="FF0000"/>
                </a:solidFill>
              </a:rPr>
              <a:t>trusted</a:t>
            </a:r>
            <a:r>
              <a:rPr lang="en-GB" sz="2400" dirty="0" smtClean="0"/>
              <a:t> observations for WMO and co-sponsors;</a:t>
            </a:r>
            <a:r>
              <a:rPr lang="en-US" sz="2400" dirty="0" smtClean="0">
                <a:cs typeface="Arial" charset="0"/>
              </a:rPr>
              <a:t> </a:t>
            </a:r>
            <a:endParaRPr lang="en-GB" sz="2400" dirty="0" smtClean="0"/>
          </a:p>
          <a:p>
            <a:r>
              <a:rPr lang="en-GB" sz="2400" dirty="0" smtClean="0"/>
              <a:t>Addressing, in a </a:t>
            </a:r>
            <a:r>
              <a:rPr lang="en-GB" sz="2400" b="1" i="1" dirty="0" smtClean="0">
                <a:solidFill>
                  <a:srgbClr val="CC3300"/>
                </a:solidFill>
              </a:rPr>
              <a:t>cost-effective</a:t>
            </a:r>
            <a:r>
              <a:rPr lang="en-GB" sz="2400" dirty="0" smtClean="0"/>
              <a:t> and </a:t>
            </a:r>
            <a:r>
              <a:rPr lang="en-GB" sz="2400" b="1" i="1" dirty="0" smtClean="0">
                <a:solidFill>
                  <a:srgbClr val="CC3300"/>
                </a:solidFill>
              </a:rPr>
              <a:t>sustained</a:t>
            </a:r>
            <a:r>
              <a:rPr lang="en-GB" sz="2400" dirty="0" smtClean="0"/>
              <a:t> manner, the evolving observing requirements of Members in delivering their weather, climate, water and related environmental services; </a:t>
            </a:r>
          </a:p>
          <a:p>
            <a:r>
              <a:rPr lang="en-GB" sz="2400" b="1" i="1" dirty="0" smtClean="0">
                <a:solidFill>
                  <a:srgbClr val="000099"/>
                </a:solidFill>
              </a:rPr>
              <a:t>Enhanced</a:t>
            </a:r>
            <a:r>
              <a:rPr lang="en-GB" sz="2400" dirty="0" smtClean="0"/>
              <a:t> </a:t>
            </a:r>
            <a:r>
              <a:rPr lang="en-GB" sz="2400" b="1" i="1" dirty="0" smtClean="0">
                <a:solidFill>
                  <a:srgbClr val="000099"/>
                </a:solidFill>
              </a:rPr>
              <a:t>coordination</a:t>
            </a:r>
            <a:r>
              <a:rPr lang="en-GB" sz="2400" dirty="0" smtClean="0"/>
              <a:t> &amp; </a:t>
            </a:r>
            <a:r>
              <a:rPr lang="en-GB" sz="2400" b="1" i="1" dirty="0" smtClean="0">
                <a:solidFill>
                  <a:srgbClr val="000099"/>
                </a:solidFill>
              </a:rPr>
              <a:t>cooperation</a:t>
            </a:r>
            <a:r>
              <a:rPr lang="en-GB" sz="2400" dirty="0" smtClean="0"/>
              <a:t> at regional, sub-regional and national levels for the benefit of society. </a:t>
            </a:r>
            <a:endParaRPr lang="en-A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12160" y="1196752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2320" y="314096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Regional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541416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002060"/>
                </a:solidFill>
              </a:rPr>
              <a:t>National</a:t>
            </a:r>
            <a:endParaRPr lang="en-A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 slid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ody slide">
  <a:themeElements>
    <a:clrScheme name="1_Body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ody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dy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dy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dy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dy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dy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dy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dy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dy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dy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dy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dy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dy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2543</TotalTime>
  <Words>2296</Words>
  <Application>Microsoft Office PowerPoint</Application>
  <PresentationFormat>On-screen Show (4:3)</PresentationFormat>
  <Paragraphs>388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Body slide</vt:lpstr>
      <vt:lpstr>Closing slide</vt:lpstr>
      <vt:lpstr>1_Body slide</vt:lpstr>
      <vt:lpstr>WMO Integrated Global Observing System (WIGOS)  The future observing framework in support of weather, climate, water and relevant environment services    </vt:lpstr>
      <vt:lpstr>Outline</vt:lpstr>
      <vt:lpstr>PowerPoint Presentation</vt:lpstr>
      <vt:lpstr>What is WIGOS?</vt:lpstr>
      <vt:lpstr>WIGOS Framework</vt:lpstr>
      <vt:lpstr>PowerPoint Presentation</vt:lpstr>
      <vt:lpstr>Why WIGOS?</vt:lpstr>
      <vt:lpstr>Why WIGOS?</vt:lpstr>
      <vt:lpstr>WIGOS Vision</vt:lpstr>
      <vt:lpstr>PowerPoint Presentation</vt:lpstr>
      <vt:lpstr>What do we mean by integration?</vt:lpstr>
      <vt:lpstr>What do we mean by interoperability?</vt:lpstr>
      <vt:lpstr>Who is involved in WIGOS?</vt:lpstr>
      <vt:lpstr>Who is involved in WIGOS?</vt:lpstr>
      <vt:lpstr>WIGOS Implementation</vt:lpstr>
      <vt:lpstr>WIGOS Framework Implementation Plan (WIP)</vt:lpstr>
      <vt:lpstr>Implementation Steps – Regional* Level</vt:lpstr>
      <vt:lpstr>Implementation at a Regional Level</vt:lpstr>
      <vt:lpstr>WIGOS at a National level (N-WIGOS)</vt:lpstr>
      <vt:lpstr>What does WIGOS mean at a National level? </vt:lpstr>
      <vt:lpstr>National leadership through WIGOS</vt:lpstr>
      <vt:lpstr>PowerPoint Presentation</vt:lpstr>
      <vt:lpstr>Sustain, Maintain &amp; Operate</vt:lpstr>
      <vt:lpstr>Observing Practices &amp; Procedures</vt:lpstr>
      <vt:lpstr>Cooperation &amp; partnership in WIGOS</vt:lpstr>
      <vt:lpstr>Communications and Outreach Strategy</vt:lpstr>
      <vt:lpstr>Current status of WIGOS implementation</vt:lpstr>
      <vt:lpstr>Current status with WIGOS implementation (2)</vt:lpstr>
      <vt:lpstr>Draft structure of the WIGOS sections in the WMO Technical Regulations (WMO-No. 49)</vt:lpstr>
      <vt:lpstr>Manual on WIGOS:  Draft structure (TT-WRM, Nov 2013)</vt:lpstr>
      <vt:lpstr>TT-WRM Timeline for 1st edition WIGOS Tech Regs</vt:lpstr>
      <vt:lpstr>Current status of WIGOS Metadata Standards</vt:lpstr>
      <vt:lpstr>Current status of WIGOS Information Resource</vt:lpstr>
      <vt:lpstr>In conclusion, WIGOS …</vt:lpstr>
      <vt:lpstr>Thank you for your attention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IZahumensky</dc:creator>
  <cp:lastModifiedBy>Sue Barrell</cp:lastModifiedBy>
  <cp:revision>157</cp:revision>
  <dcterms:created xsi:type="dcterms:W3CDTF">2013-01-10T13:51:34Z</dcterms:created>
  <dcterms:modified xsi:type="dcterms:W3CDTF">2014-01-23T09:31:12Z</dcterms:modified>
</cp:coreProperties>
</file>