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15" y="-7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AC8A0-FF76-4DD0-89B2-E8B133E34F1D}" type="datetimeFigureOut">
              <a:rPr lang="en-CA" smtClean="0"/>
              <a:pPr/>
              <a:t>23/01/2014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18C36-A4E0-4806-A15F-FB43DB771E7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523C0D-992D-8F43-8F77-BE67702C95CF}" type="slidenum">
              <a:rPr lang="en-US" sz="1200">
                <a:solidFill>
                  <a:srgbClr val="000000"/>
                </a:solidFill>
              </a:rPr>
              <a:pPr eaLnBrk="1" hangingPunct="1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5394-66D4-4C39-92BE-DEFC8F57994E}" type="datetimeFigureOut">
              <a:rPr lang="en-CA" smtClean="0"/>
              <a:pPr/>
              <a:t>23/01/2014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E080-569B-46D8-885D-01CCA78EDA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5394-66D4-4C39-92BE-DEFC8F57994E}" type="datetimeFigureOut">
              <a:rPr lang="en-CA" smtClean="0"/>
              <a:pPr/>
              <a:t>23/01/2014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E080-569B-46D8-885D-01CCA78EDA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5394-66D4-4C39-92BE-DEFC8F57994E}" type="datetimeFigureOut">
              <a:rPr lang="en-CA" smtClean="0"/>
              <a:pPr/>
              <a:t>23/01/2014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E080-569B-46D8-885D-01CCA78EDA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5394-66D4-4C39-92BE-DEFC8F57994E}" type="datetimeFigureOut">
              <a:rPr lang="en-CA" smtClean="0"/>
              <a:pPr/>
              <a:t>23/01/2014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E080-569B-46D8-885D-01CCA78EDA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5394-66D4-4C39-92BE-DEFC8F57994E}" type="datetimeFigureOut">
              <a:rPr lang="en-CA" smtClean="0"/>
              <a:pPr/>
              <a:t>23/01/2014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E080-569B-46D8-885D-01CCA78EDA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5394-66D4-4C39-92BE-DEFC8F57994E}" type="datetimeFigureOut">
              <a:rPr lang="en-CA" smtClean="0"/>
              <a:pPr/>
              <a:t>23/01/2014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E080-569B-46D8-885D-01CCA78EDA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5394-66D4-4C39-92BE-DEFC8F57994E}" type="datetimeFigureOut">
              <a:rPr lang="en-CA" smtClean="0"/>
              <a:pPr/>
              <a:t>23/01/2014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E080-569B-46D8-885D-01CCA78EDA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5394-66D4-4C39-92BE-DEFC8F57994E}" type="datetimeFigureOut">
              <a:rPr lang="en-CA" smtClean="0"/>
              <a:pPr/>
              <a:t>23/01/2014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E080-569B-46D8-885D-01CCA78EDA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5394-66D4-4C39-92BE-DEFC8F57994E}" type="datetimeFigureOut">
              <a:rPr lang="en-CA" smtClean="0"/>
              <a:pPr/>
              <a:t>23/01/2014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E080-569B-46D8-885D-01CCA78EDA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5394-66D4-4C39-92BE-DEFC8F57994E}" type="datetimeFigureOut">
              <a:rPr lang="en-CA" smtClean="0"/>
              <a:pPr/>
              <a:t>23/01/2014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E080-569B-46D8-885D-01CCA78EDA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5394-66D4-4C39-92BE-DEFC8F57994E}" type="datetimeFigureOut">
              <a:rPr lang="en-CA" smtClean="0"/>
              <a:pPr/>
              <a:t>23/01/2014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E080-569B-46D8-885D-01CCA78EDA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15394-66D4-4C39-92BE-DEFC8F57994E}" type="datetimeFigureOut">
              <a:rPr lang="en-CA" smtClean="0"/>
              <a:pPr/>
              <a:t>23/01/2014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2E080-569B-46D8-885D-01CCA78EDA0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14" descr="fremont_pass_snowpack_hire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365104"/>
            <a:ext cx="1828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27584" y="980728"/>
            <a:ext cx="7855024" cy="1015653"/>
          </a:xfrm>
          <a:prstGeom prst="rect">
            <a:avLst/>
          </a:prstGeom>
          <a:solidFill>
            <a:srgbClr val="002850"/>
          </a:solidFill>
          <a:ln w="10000" cap="flat" cmpd="sng" algn="ctr">
            <a:solidFill>
              <a:srgbClr val="39639D"/>
            </a:solidFill>
            <a:prstDash val="solid"/>
          </a:ln>
          <a:effectLst>
            <a:softEdge rad="101600"/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p:spPr>
        <p:txBody>
          <a:bodyPr wrap="square" lIns="91430" tIns="45715" rIns="91430" bIns="45715">
            <a:spAutoFit/>
          </a:bodyPr>
          <a:lstStyle/>
          <a:p>
            <a:pPr algn="ctr" defTabSz="9143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kern="0" dirty="0" smtClean="0">
                <a:solidFill>
                  <a:sysClr val="window" lastClr="FFFFFF"/>
                </a:solidFill>
                <a:latin typeface="TradeGothic"/>
                <a:ea typeface="ＭＳ Ｐゴシック"/>
                <a:cs typeface="ＭＳ Ｐゴシック"/>
              </a:rPr>
              <a:t>Global Cryosphere Watch</a:t>
            </a:r>
          </a:p>
          <a:p>
            <a:pPr algn="ctr" defTabSz="9143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ysClr val="window" lastClr="FFFFFF"/>
                </a:solidFill>
                <a:latin typeface="TradeGothic"/>
                <a:ea typeface="ＭＳ Ｐゴシック"/>
                <a:cs typeface="ＭＳ Ｐゴシック"/>
              </a:rPr>
              <a:t>Partners</a:t>
            </a:r>
            <a:endParaRPr lang="en-US" sz="2800" b="1" kern="0" dirty="0">
              <a:solidFill>
                <a:sysClr val="window" lastClr="FFFFFF"/>
              </a:solidFill>
              <a:latin typeface="TradeGothic"/>
              <a:ea typeface="ＭＳ Ｐゴシック"/>
              <a:cs typeface="ＭＳ Ｐゴシック"/>
            </a:endParaRPr>
          </a:p>
        </p:txBody>
      </p:sp>
      <p:pic>
        <p:nvPicPr>
          <p:cNvPr id="47109" name="Picture 14" descr="NOA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105727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0" name="Rectangle 16"/>
          <p:cNvSpPr>
            <a:spLocks noChangeArrowheads="1"/>
          </p:cNvSpPr>
          <p:nvPr/>
        </p:nvSpPr>
        <p:spPr bwMode="auto">
          <a:xfrm>
            <a:off x="2915816" y="2492896"/>
            <a:ext cx="5148064" cy="1009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>
            <a:spAutoFit/>
          </a:bodyPr>
          <a:lstStyle/>
          <a:p>
            <a:pPr algn="ctr" defTabSz="914305" eaLnBrk="1" hangingPunct="1">
              <a:spcBef>
                <a:spcPct val="20000"/>
              </a:spcBef>
            </a:pPr>
            <a:r>
              <a:rPr lang="en-US" sz="2000" dirty="0" smtClean="0">
                <a:solidFill>
                  <a:srgbClr val="1D314E"/>
                </a:solidFill>
                <a:latin typeface="TradeGothicBoldCondTwenty" charset="0"/>
              </a:rPr>
              <a:t>Barry Goodison</a:t>
            </a:r>
            <a:endParaRPr lang="en-US" sz="2000" baseline="30000" dirty="0">
              <a:solidFill>
                <a:srgbClr val="1D314E"/>
              </a:solidFill>
              <a:latin typeface="TradeGothicBoldCondTwenty" charset="0"/>
            </a:endParaRPr>
          </a:p>
          <a:p>
            <a:pPr algn="ctr" defTabSz="914305" eaLnBrk="1" hangingPunct="1">
              <a:spcBef>
                <a:spcPct val="20000"/>
              </a:spcBef>
            </a:pPr>
            <a:r>
              <a:rPr lang="en-US" sz="1800" i="1" dirty="0" smtClean="0">
                <a:solidFill>
                  <a:srgbClr val="2B4A76"/>
                </a:solidFill>
                <a:latin typeface="Calibri" charset="0"/>
              </a:rPr>
              <a:t>Environment Canada and World Meteorological Organization (Retired)</a:t>
            </a:r>
            <a:endParaRPr lang="en-US" sz="1800" i="1" dirty="0">
              <a:solidFill>
                <a:srgbClr val="2B4A76"/>
              </a:solidFill>
              <a:latin typeface="Calibri" charset="0"/>
            </a:endParaRPr>
          </a:p>
        </p:txBody>
      </p:sp>
      <p:sp>
        <p:nvSpPr>
          <p:cNvPr id="47111" name="Rectangle 9"/>
          <p:cNvSpPr>
            <a:spLocks noChangeArrowheads="1"/>
          </p:cNvSpPr>
          <p:nvPr/>
        </p:nvSpPr>
        <p:spPr bwMode="auto">
          <a:xfrm>
            <a:off x="3837299" y="5949280"/>
            <a:ext cx="2542086" cy="4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>
            <a:spAutoFit/>
          </a:bodyPr>
          <a:lstStyle/>
          <a:p>
            <a:pPr algn="ctr" defTabSz="914305" eaLnBrk="1" hangingPunct="1">
              <a:spcBef>
                <a:spcPct val="20000"/>
              </a:spcBef>
            </a:pPr>
            <a:r>
              <a:rPr lang="en-US" sz="1200" i="1" dirty="0" smtClean="0">
                <a:solidFill>
                  <a:srgbClr val="000000"/>
                </a:solidFill>
                <a:latin typeface="Calibri" charset="0"/>
              </a:rPr>
              <a:t>GCW Interim Advisory Group meeting</a:t>
            </a:r>
          </a:p>
          <a:p>
            <a:pPr algn="ctr" defTabSz="914305" eaLnBrk="1" hangingPunct="1">
              <a:spcBef>
                <a:spcPct val="20000"/>
              </a:spcBef>
            </a:pPr>
            <a:r>
              <a:rPr lang="en-US" sz="1200" i="1" dirty="0" smtClean="0">
                <a:solidFill>
                  <a:srgbClr val="000000"/>
                </a:solidFill>
                <a:latin typeface="Calibri" charset="0"/>
              </a:rPr>
              <a:t>Reykjavik, Iceland, January 23, 2014 </a:t>
            </a:r>
            <a:endParaRPr lang="en-US" sz="1200" i="1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47112" name="Picture 13" descr="arctic2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988" y="2636912"/>
            <a:ext cx="2644324" cy="42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3" name="Picture 1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65104"/>
            <a:ext cx="190500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4" name="Picture 19" descr="nasa_arctic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365104"/>
            <a:ext cx="1939925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5" name="Picture 24" descr="Seajul2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365104"/>
            <a:ext cx="14938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wmo_logo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566" y="5874438"/>
            <a:ext cx="866930" cy="866930"/>
          </a:xfrm>
          <a:prstGeom prst="rect">
            <a:avLst/>
          </a:prstGeom>
          <a:effectLst/>
        </p:spPr>
      </p:pic>
      <p:pic>
        <p:nvPicPr>
          <p:cNvPr id="12" name="Picture 11" descr="gcw_logo_3c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475655" cy="93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622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 and Contributors during </a:t>
            </a:r>
            <a:b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GCW Development and Initial Implementation</a:t>
            </a:r>
            <a:endParaRPr lang="en-CA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International </a:t>
            </a:r>
            <a:r>
              <a:rPr lang="en-GB" sz="2400" dirty="0"/>
              <a:t>bodies and </a:t>
            </a:r>
            <a:r>
              <a:rPr lang="en-GB" sz="2400" dirty="0" smtClean="0"/>
              <a:t>services, such as:</a:t>
            </a:r>
          </a:p>
          <a:p>
            <a:r>
              <a:rPr lang="en-GB" sz="2400" dirty="0" smtClean="0"/>
              <a:t>International </a:t>
            </a:r>
            <a:r>
              <a:rPr lang="en-GB" sz="2400" dirty="0"/>
              <a:t>Permafrost Association (IPA), </a:t>
            </a:r>
            <a:endParaRPr lang="en-GB" sz="2400" dirty="0" smtClean="0"/>
          </a:p>
          <a:p>
            <a:r>
              <a:rPr lang="en-GB" sz="2400" dirty="0" smtClean="0"/>
              <a:t>World </a:t>
            </a:r>
            <a:r>
              <a:rPr lang="en-GB" sz="2400" dirty="0"/>
              <a:t>Glacier Monitoring Service (WGMS), a service of the International Association of Cryospheric Sciences (IACS), </a:t>
            </a:r>
            <a:endParaRPr lang="en-GB" sz="2400" dirty="0" smtClean="0"/>
          </a:p>
          <a:p>
            <a:r>
              <a:rPr lang="en-GB" sz="2400" dirty="0" smtClean="0"/>
              <a:t>Global </a:t>
            </a:r>
            <a:r>
              <a:rPr lang="en-GB" sz="2400" dirty="0"/>
              <a:t>Precipitation Climatology Centre (GPCC), 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National institutions, such as:</a:t>
            </a:r>
          </a:p>
          <a:p>
            <a:r>
              <a:rPr lang="en-GB" sz="2400" dirty="0" smtClean="0"/>
              <a:t>NMHSs, Institutes, universities</a:t>
            </a:r>
          </a:p>
          <a:p>
            <a:r>
              <a:rPr lang="en-GB" sz="2400" dirty="0" smtClean="0"/>
              <a:t>US </a:t>
            </a:r>
            <a:r>
              <a:rPr lang="en-GB" sz="2400" dirty="0"/>
              <a:t>National Snow and Ice Data </a:t>
            </a:r>
            <a:r>
              <a:rPr lang="en-GB" sz="2400" dirty="0" err="1"/>
              <a:t>Center</a:t>
            </a:r>
            <a:r>
              <a:rPr lang="en-GB" sz="2400" dirty="0"/>
              <a:t> (NSIDC) </a:t>
            </a:r>
            <a:endParaRPr lang="en-GB" sz="2400" dirty="0" smtClean="0"/>
          </a:p>
          <a:p>
            <a:r>
              <a:rPr lang="en-GB" sz="2400" dirty="0" smtClean="0"/>
              <a:t>Canadian Cryosphere Information Network (CCIN)</a:t>
            </a:r>
          </a:p>
          <a:p>
            <a:pPr>
              <a:buNone/>
            </a:pPr>
            <a:r>
              <a:rPr lang="en-GB" sz="2400" dirty="0" smtClean="0"/>
              <a:t>Major stakeholders, </a:t>
            </a:r>
            <a:r>
              <a:rPr lang="en-GB" sz="2400" dirty="0"/>
              <a:t>such </a:t>
            </a:r>
            <a:r>
              <a:rPr lang="en-GB" sz="2400" dirty="0" smtClean="0"/>
              <a:t>as: </a:t>
            </a:r>
          </a:p>
          <a:p>
            <a:r>
              <a:rPr lang="en-GB" sz="2400" dirty="0" smtClean="0"/>
              <a:t>International </a:t>
            </a:r>
            <a:r>
              <a:rPr lang="en-GB" sz="2400" dirty="0"/>
              <a:t>Council for Science (ICSU), </a:t>
            </a:r>
            <a:endParaRPr lang="en-GB" sz="2400" dirty="0" smtClean="0"/>
          </a:p>
          <a:p>
            <a:r>
              <a:rPr lang="en-GB" sz="2400" dirty="0" smtClean="0"/>
              <a:t>Intergovernmental </a:t>
            </a:r>
            <a:r>
              <a:rPr lang="en-GB" sz="2400" dirty="0"/>
              <a:t>Oceanographic Commission (IOC) and International Hydrological Programme (IHP) of UNESCO, </a:t>
            </a:r>
            <a:endParaRPr lang="en-GB" sz="2400" dirty="0" smtClean="0"/>
          </a:p>
          <a:p>
            <a:r>
              <a:rPr lang="en-GB" sz="2400" dirty="0" smtClean="0"/>
              <a:t>regional </a:t>
            </a:r>
            <a:r>
              <a:rPr lang="en-GB" sz="2400" dirty="0"/>
              <a:t>bodies such as the International Centre for Integrated Mountain Development (ICIMOD</a:t>
            </a:r>
            <a:r>
              <a:rPr lang="en-GB" sz="2400" dirty="0" smtClean="0"/>
              <a:t>)</a:t>
            </a:r>
            <a:endParaRPr lang="en-CA" sz="2400" i="1" dirty="0"/>
          </a:p>
        </p:txBody>
      </p:sp>
      <p:pic>
        <p:nvPicPr>
          <p:cNvPr id="4" name="Picture 3" descr="gcw_logo_3c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5" y="5922013"/>
            <a:ext cx="1475655" cy="9359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>
                <a:solidFill>
                  <a:prstClr val="black"/>
                </a:solidFill>
              </a:rPr>
              <a:t>Links through EC-PORS 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/>
              <a:t>EC-PORS has members </a:t>
            </a:r>
            <a:r>
              <a:rPr lang="en-GB" dirty="0" smtClean="0"/>
              <a:t>from:</a:t>
            </a:r>
          </a:p>
          <a:p>
            <a:r>
              <a:rPr lang="en-GB" dirty="0" smtClean="0"/>
              <a:t> Arctic </a:t>
            </a:r>
            <a:r>
              <a:rPr lang="en-GB" dirty="0"/>
              <a:t>Monitoring and Assessment Programme (AMAP), </a:t>
            </a:r>
            <a:endParaRPr lang="en-GB" dirty="0" smtClean="0"/>
          </a:p>
          <a:p>
            <a:r>
              <a:rPr lang="en-GB" dirty="0" smtClean="0"/>
              <a:t>International </a:t>
            </a:r>
            <a:r>
              <a:rPr lang="en-GB" dirty="0"/>
              <a:t>Arctic Science Committee (IASC) </a:t>
            </a: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/>
              <a:t>Scientific Committee for Antarctic Research (SCAR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Through </a:t>
            </a:r>
            <a:r>
              <a:rPr lang="en-GB" dirty="0"/>
              <a:t>the EC-PORS Antarctic Task Team GCW has direct linkages to the Antarctic Treaty Consultative Meeting (</a:t>
            </a:r>
            <a:r>
              <a:rPr lang="en-GB" dirty="0" smtClean="0"/>
              <a:t>ATCM)</a:t>
            </a:r>
          </a:p>
          <a:p>
            <a:r>
              <a:rPr lang="en-GB" dirty="0" smtClean="0"/>
              <a:t>CEOS </a:t>
            </a:r>
            <a:r>
              <a:rPr lang="en-GB" dirty="0"/>
              <a:t>and major satellite operators like CSA, ESA, EUMETSAT, JAXA, NASA, and NOAA-NESDIS are being engaged through WMO’s Polar Space Task Group (PSTG), which reports through EC-PORS.</a:t>
            </a:r>
            <a:endParaRPr lang="en-CA" dirty="0"/>
          </a:p>
          <a:p>
            <a:endParaRPr lang="en-CA" dirty="0"/>
          </a:p>
        </p:txBody>
      </p:sp>
      <p:pic>
        <p:nvPicPr>
          <p:cNvPr id="4" name="Content Placeholder 3" descr="gcw_logo_3c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334" y="5949280"/>
            <a:ext cx="1432666" cy="9087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WMO</a:t>
            </a:r>
            <a:r>
              <a:rPr lang="en-US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WMO Technical Commissions , for example,</a:t>
            </a:r>
          </a:p>
          <a:p>
            <a:pPr lvl="1"/>
            <a:r>
              <a:rPr lang="en-US" sz="2400" dirty="0" smtClean="0"/>
              <a:t> For </a:t>
            </a:r>
            <a:r>
              <a:rPr lang="en-US" sz="2400" dirty="0"/>
              <a:t>oceans and sea ice observations close liaison is needed with the Joint WMO/IOC Technical Commission on Oceanography and Marine Meteorology (JCOMM) particularly through its Expert Team on Sea Ice </a:t>
            </a:r>
            <a:r>
              <a:rPr lang="en-GB" sz="2400" dirty="0"/>
              <a:t>and the Data Buoy Cooperation Panel (DBCP</a:t>
            </a:r>
            <a:r>
              <a:rPr lang="en-GB" sz="2400" dirty="0" smtClean="0"/>
              <a:t>)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For hydrology/water resources, there should be links with </a:t>
            </a:r>
            <a:r>
              <a:rPr lang="en-US" sz="2400" dirty="0" smtClean="0"/>
              <a:t>CHy</a:t>
            </a:r>
            <a:endParaRPr lang="en-US" sz="2400" dirty="0" smtClean="0"/>
          </a:p>
          <a:p>
            <a:pPr lvl="1"/>
            <a:r>
              <a:rPr lang="en-US" sz="2400" dirty="0" smtClean="0"/>
              <a:t>For observations and operations with CBS (WIGOS, WIS)</a:t>
            </a:r>
            <a:endParaRPr lang="en-CA" sz="2400" dirty="0" smtClean="0"/>
          </a:p>
          <a:p>
            <a:r>
              <a:rPr lang="en-US" sz="2400" dirty="0" smtClean="0"/>
              <a:t>WMO Co-sponsored Programs</a:t>
            </a:r>
          </a:p>
          <a:p>
            <a:pPr lvl="1"/>
            <a:r>
              <a:rPr lang="en-US" sz="2400" dirty="0" smtClean="0"/>
              <a:t>Especially, </a:t>
            </a:r>
            <a:r>
              <a:rPr lang="en-US" sz="2400" dirty="0" smtClean="0"/>
              <a:t>GCOS and AOPC, GTOS, GOOS and the </a:t>
            </a:r>
            <a:r>
              <a:rPr lang="en-US" sz="2400" dirty="0" smtClean="0"/>
              <a:t>GTN’s (-P,-G,-H,-L)</a:t>
            </a:r>
            <a:endParaRPr lang="en-US" sz="2400" dirty="0" smtClean="0"/>
          </a:p>
          <a:p>
            <a:pPr lvl="1"/>
            <a:r>
              <a:rPr lang="en-US" sz="2400" dirty="0" smtClean="0"/>
              <a:t>WCRP</a:t>
            </a:r>
          </a:p>
          <a:p>
            <a:pPr lvl="1"/>
            <a:r>
              <a:rPr lang="en-US" sz="2400" dirty="0" smtClean="0"/>
              <a:t>GFCS</a:t>
            </a:r>
          </a:p>
        </p:txBody>
      </p:sp>
      <p:pic>
        <p:nvPicPr>
          <p:cNvPr id="5" name="Picture 4" descr="gcw_logo_3c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5" y="5922013"/>
            <a:ext cx="1475655" cy="93598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Guidance from Advisory Board </a:t>
            </a:r>
            <a:endParaRPr lang="en-CA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i="1" dirty="0"/>
              <a:t>Who are GCW’s partners? </a:t>
            </a:r>
            <a:endParaRPr lang="en-CA" dirty="0"/>
          </a:p>
          <a:p>
            <a:pPr lvl="0"/>
            <a:r>
              <a:rPr lang="en-US" i="1" dirty="0"/>
              <a:t>What does it mean to be a GCW partner? </a:t>
            </a:r>
            <a:endParaRPr lang="en-CA" dirty="0"/>
          </a:p>
          <a:p>
            <a:pPr lvl="0"/>
            <a:r>
              <a:rPr lang="en-US" i="1" dirty="0"/>
              <a:t>Who can </a:t>
            </a:r>
            <a:r>
              <a:rPr lang="en-US" i="1" dirty="0" smtClean="0"/>
              <a:t>we, or should we, list </a:t>
            </a:r>
            <a:r>
              <a:rPr lang="en-US" i="1" dirty="0"/>
              <a:t>as a partner on the </a:t>
            </a:r>
            <a:r>
              <a:rPr lang="en-US" i="1" dirty="0" smtClean="0"/>
              <a:t>website and other documents?</a:t>
            </a:r>
            <a:endParaRPr lang="en-CA" dirty="0"/>
          </a:p>
          <a:p>
            <a:pPr lvl="0"/>
            <a:r>
              <a:rPr lang="en-US" i="1" dirty="0" smtClean="0"/>
              <a:t>Should </a:t>
            </a:r>
            <a:r>
              <a:rPr lang="en-US" i="1" dirty="0"/>
              <a:t>there be a category of contributors? They might be institutes producing a product??</a:t>
            </a:r>
            <a:endParaRPr lang="en-CA" dirty="0"/>
          </a:p>
          <a:p>
            <a:pPr lvl="0"/>
            <a:r>
              <a:rPr lang="en-US" i="1" dirty="0"/>
              <a:t>Met.no hosting the </a:t>
            </a:r>
            <a:r>
              <a:rPr lang="en-US" i="1" dirty="0" smtClean="0"/>
              <a:t>portal; University of Wisconsin hosting the website </a:t>
            </a:r>
            <a:r>
              <a:rPr lang="en-US" i="1" dirty="0"/>
              <a:t>– are they a partner, a contributor? </a:t>
            </a:r>
            <a:endParaRPr lang="en-US" i="1" dirty="0" smtClean="0"/>
          </a:p>
          <a:p>
            <a:pPr lvl="0"/>
            <a:r>
              <a:rPr lang="en-US" i="1" dirty="0" smtClean="0"/>
              <a:t>How </a:t>
            </a:r>
            <a:r>
              <a:rPr lang="en-US" i="1" dirty="0"/>
              <a:t>do we give engaged NMHSs credit? How do they get credit visibly in WMO?</a:t>
            </a:r>
            <a:endParaRPr lang="en-CA" dirty="0"/>
          </a:p>
          <a:p>
            <a:pPr lvl="0"/>
            <a:r>
              <a:rPr lang="en-US" i="1" dirty="0"/>
              <a:t>Do we create </a:t>
            </a:r>
            <a:r>
              <a:rPr lang="en-US" i="1" dirty="0" smtClean="0"/>
              <a:t>WG’s </a:t>
            </a:r>
            <a:r>
              <a:rPr lang="en-US" i="1" dirty="0"/>
              <a:t>as joint WG, </a:t>
            </a:r>
            <a:r>
              <a:rPr lang="en-US" i="1" dirty="0" err="1"/>
              <a:t>eg</a:t>
            </a:r>
            <a:r>
              <a:rPr lang="en-US" i="1" dirty="0"/>
              <a:t> GCW and IACS on terminology</a:t>
            </a:r>
            <a:r>
              <a:rPr lang="en-US" i="1" dirty="0" smtClean="0"/>
              <a:t>? </a:t>
            </a:r>
          </a:p>
          <a:p>
            <a:pPr lvl="0"/>
            <a:r>
              <a:rPr lang="en-US" i="1" dirty="0" smtClean="0"/>
              <a:t>How do we use agreements between WMO and UNESCO with respect to cooperation on water programs – should GCW seek to be added for cryosphere aspects?</a:t>
            </a:r>
          </a:p>
          <a:p>
            <a:pPr lvl="0"/>
            <a:r>
              <a:rPr lang="en-US" i="1" dirty="0" smtClean="0"/>
              <a:t>Sponsors – just WMO? UNESCO IHP? others? 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gcw_logo_3c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5" y="5922013"/>
            <a:ext cx="1475655" cy="9359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471</Words>
  <Application>Microsoft Office PowerPoint</Application>
  <PresentationFormat>On-screen Show (4:3)</PresentationFormat>
  <Paragraphs>47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Partners and Contributors during  GCW Development and Initial Implementation</vt:lpstr>
      <vt:lpstr>Links through EC-PORS </vt:lpstr>
      <vt:lpstr>WMO </vt:lpstr>
      <vt:lpstr>Guidance from Advisory Board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B Goodison</dc:creator>
  <cp:lastModifiedBy> B Goodison</cp:lastModifiedBy>
  <cp:revision>4</cp:revision>
  <dcterms:created xsi:type="dcterms:W3CDTF">2014-01-22T22:06:36Z</dcterms:created>
  <dcterms:modified xsi:type="dcterms:W3CDTF">2014-01-23T09:26:36Z</dcterms:modified>
</cp:coreProperties>
</file>