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  <p:sldMasterId id="2147483744" r:id="rId7"/>
    <p:sldMasterId id="2147483758" r:id="rId8"/>
    <p:sldMasterId id="2147483772" r:id="rId9"/>
    <p:sldMasterId id="2147483786" r:id="rId10"/>
    <p:sldMasterId id="2147483800" r:id="rId11"/>
    <p:sldMasterId id="2147483814" r:id="rId12"/>
  </p:sldMasterIdLst>
  <p:notesMasterIdLst>
    <p:notesMasterId r:id="rId19"/>
  </p:notesMasterIdLst>
  <p:sldIdLst>
    <p:sldId id="268" r:id="rId13"/>
    <p:sldId id="281" r:id="rId14"/>
    <p:sldId id="282" r:id="rId15"/>
    <p:sldId id="259" r:id="rId16"/>
    <p:sldId id="283" r:id="rId17"/>
    <p:sldId id="28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7" autoAdjust="0"/>
    <p:restoredTop sz="94660"/>
  </p:normalViewPr>
  <p:slideViewPr>
    <p:cSldViewPr>
      <p:cViewPr varScale="1">
        <p:scale>
          <a:sx n="72" d="100"/>
          <a:sy n="72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C761E7-80E6-4F3A-AC78-CF73A9D60FC3}" type="datetimeFigureOut">
              <a:rPr lang="en-CA"/>
              <a:pPr>
                <a:defRPr/>
              </a:pPr>
              <a:t>22/01/2014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A371C4-56D7-4C5A-9518-1B34103B1F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DCC446-9D52-4425-B818-91B716961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1F6ABB-5944-4A72-AF34-56D588C57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557B06-18A7-41EB-ABF6-F2D6B5135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0642A0-B3AA-45C4-94B2-61A507F7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0598DB-9AB9-405F-8A6D-309B30B4C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A7A14B-10F5-47AC-B9B1-AC5CAE9B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A6FB8E-C332-4B90-8F56-850B4D5B3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12A7714-8E02-4CB9-8F1C-747A2602F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F8C515-FD3D-40CB-8F2D-0A648C54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E9F74AA-3CD6-4031-8326-985D66F6A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E27C0B-B95C-40A0-8473-13D21D4B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048E31-423E-4093-9428-2F27A7617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51C633-E50B-426F-B827-03AA62BFC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E34CF9-AE95-4600-A307-12F01C9E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76FBE9-DEAD-4B48-B60D-76B203EA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09069F-97B0-4CFB-AD45-910D6BFFA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E5D6AF-FB58-45EF-8848-586245691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B26F9A-56A4-4BB1-914B-B8664BD69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7E01F1-389B-4DF9-BC3B-6260AEC1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5D3840-BEF5-47A6-99B0-25B77895A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318036-E40E-4B1D-A635-D63084E3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BF1BF9-CD79-4E65-A579-1F115141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26558A-E0A5-44CE-83DC-0923980F4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C1E299-764D-4395-B3E0-41F996445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4CA367-F1DF-49A0-B1BD-95E7535F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37137F-860A-446A-8421-0741C3CA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7363AD-1348-4A63-9C1B-AA87506C5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5EDE4-81C9-48A2-975C-19B6298FD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C9A425-BF84-4F02-90A6-B794D9200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F580E2-D9F2-439A-8F43-515BC3964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239A0F-D036-410F-8692-8C81670C9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92A1B87-9ACB-4E88-A364-B17A5C847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B1BE86-F3DE-45B2-A9EA-7F8B8810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B37D08-C765-4F46-8F7A-4F04D219F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2C23EA-43D1-49AF-BC31-B714FE31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9C1385-B4F6-4BE3-B40D-F65F5A10A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108C66-CD4E-4F20-8F0E-F7BEA4788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7C7034-395F-41BB-8E35-513A31352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99B62A-9122-48D6-A6CE-E00C68C7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1D7147-5583-4E02-8A28-019CC7125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F46D6E-721E-42D7-BD17-2C987DFF9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9D3325-077B-4FC9-82BA-223DF5505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794DE5-FC92-462E-AFAD-F455F557D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166C56-874C-4F3D-9921-F4E768358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431BAD-76B5-4DB7-AFAE-C0193298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D57A03-857B-4465-B5EB-6A94AAD23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BAA73C-A336-49DC-BBC1-5A44D3A0F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AAB57A-4317-43B9-9FBF-8EFFEEDBA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C72AB3-FAD3-4AD4-A2F3-32E39456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F52D9B-B54C-4ABC-94D1-5222EE95E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E536A8-842A-479C-B88F-DFBE0D324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8E04FC-46B7-4329-8FE5-AA9172ED2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E97C51-6B38-4A0A-A945-61C042FD9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7CF476-4EF9-40FF-84F9-A326FE7E2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81E7D1-95B5-4E32-AD57-4B4CBC791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E1E989-4F4C-4367-8344-63F7CBC61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2DB554-3D5F-461A-892F-2DE729A36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894C28-8F46-4CE2-BDEE-BE52670E8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C08466-CD4A-43A5-969C-1FDE77E34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55055A-EC11-4310-AADD-FFF09B371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07DF0B-EBD8-490E-8658-0534F2FC0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E0729D-1BFA-41F8-90F1-CA5455160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900494-08AB-4990-BA1E-33C809EE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F7F09E-8871-4CC8-935B-FCC087F95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600513-3288-495A-AC63-8783011A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9429C2-1C02-4962-8FD2-604598A69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E4900D1-A2DC-452F-814D-B5F1DE31C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AFEAD7-CFB8-4A7F-BE0E-144BBAF9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0D7E2B-6975-4434-9907-868F0C030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F64B48-7E05-4DFE-B048-126DFC1D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E045A7-33DC-4AE9-8A4A-EC878F154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5EC1BF-2B78-46E9-AA9C-BEE0AC9E5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89849E-31D0-49FC-AB44-956893E25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CAD250-F127-4FBC-A280-45DE9ABEA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4E4C48-30E5-4AE7-86C9-3CC99351C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73EF6-C75B-4076-BCAF-53AFCE1BE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4C93AD-7D6C-4251-BB1D-4F1ED44B8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A886F2-71F8-4068-B683-22034CB52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2D05A0-F050-4638-8F39-36C7B3731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61E493-E048-439C-A3B3-68E13691C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371942-C9D6-416A-9061-94BF523E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842F9F-A3EA-4550-A99F-482A57493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3DF07-7F2F-45C2-BA35-15EEEEA0D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CF1341-F6DC-4EBD-8896-853EA04E5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D0CB38-6154-4B3A-B525-E7CEC04D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EE9F9F9-1293-4D98-9D68-A39EE217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99F61D-2B7E-41B5-B89B-6E1FFEF8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2C9A4C-546A-4C1F-AFDF-37C7555F5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2FDA18-45D0-453F-B79A-2BDE4B599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282D30-2344-44C0-943A-0DD74B8BC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BBC45D-62C3-4859-AABD-F30C7D7A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31DFFF-F090-489E-8D0B-14D1028DE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2AD161-7718-4256-89B6-9A21BD9E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A460B3-92DB-42F9-BC70-536C3ED70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21DC0D-82AC-4351-A9A6-0EAB9E90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A5D4A0-0FE1-4FE9-B5C6-7C9BFBF19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D67449-47BB-48C2-9F2B-30E118247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D8956-EBFE-49AE-AF29-ABCEFBEEB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320E9B-72DC-413B-A39A-D0F3916F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A1612F-B24F-4033-A97A-86BBFDCF9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FEFC04-F548-465F-9CBF-FF7135CC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26F956-1E5A-49F7-BB46-19FF7E94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C7B3D9-6DAE-48D0-84AA-B180410AE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6A1828-B217-49E1-A2D8-B46D66C88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12E6BBD-4330-4943-8D3F-597EF9EE7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88538B-9303-43AB-88EF-FFC2E858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0080C7-FA8A-4243-BD4D-B0891952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7212E7-617D-46FB-8564-08C8AF145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36DF2E-1E4C-49A8-9F45-4EE8FC34F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FB29EE-B442-46F5-9CA1-189B575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E6E885-A0C4-49FF-B122-2C2E8E5B2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AD08FF-4B43-414A-A91A-0770BF2D0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58AF51-876E-4146-BC4D-1452532C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21D90C-DF42-4C3B-BDB9-D668777B7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9F04CC-6BE9-4E5E-A531-87E7D6A52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51AE02-D33C-4B7A-8766-FCDE9F20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2DD2E6-D72B-4535-9F39-19164FAA3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8FDF36-A0E5-493F-BD2D-2EB729E8A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E19595-3AE2-4FFA-9F45-82417952F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71D3F6-DC14-4265-9620-64E75B20B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E53071-57C0-4291-8084-77A5B8C7A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E567D9-1184-4510-AC3C-FD7C00920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E5D8C9-1EB3-4369-A160-C220FE96E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9BCE9E-68B7-40F0-8440-24B529C64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A6F37C-39D6-48F9-9C2E-E164116C3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BC094B-3C57-4A70-AF5C-FFFCFE6B1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218249-5148-482E-9489-F79ADDE73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A7FEFA7-26E2-4AEF-B435-038290256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31D5E3-59C8-4785-9C1F-3EE6322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425AB0-FE87-449B-8806-378779E1A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2F7BBF-2326-4917-9F0B-1ADAA8FB0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EF4DE8-063E-41F6-A1F0-922AC63CE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539C72-2CA9-45DD-B186-A9BF48486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CA67A8-A020-407E-B673-340E24515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4B4876-E05C-4D17-924E-EB7D5A09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EECA8A-A0FA-4352-9764-1B0807C54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1FF770-9482-4309-8F0A-D906315D6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C61F90-DB36-4EBF-8A2D-25D8ABE7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79C1CE-73AF-41A2-96B2-E365C9FF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3578A2-744E-48D1-BB88-4A7FC5382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FF62DD8F-DC17-432F-BDA3-280672DED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3" descr="wmo_ppt_2012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05E43BB-18FF-42CC-A3C6-39D47EDA7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1E331CC-54FB-4EF8-B237-B9794926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3" descr="wmo_ppt_2012_las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space can be used for contact information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6FE3E51-C864-43F1-B389-5AA38A1DA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87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000000"/>
                </a:solidFill>
                <a:latin typeface="Arial"/>
                <a:cs typeface="Arial"/>
              </a:rPr>
              <a:t>www.wmo.int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B00426-EAC6-4D17-A012-A7641E12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6B143BD-D77E-4139-A823-8582580B7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CAABF1F0-9FFA-4F42-9992-DDA2B357E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70D3C3C-BEC2-402B-9B94-2890D4005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FE3CF01-0C6E-438A-A546-ED44B663C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54B2E5F-EDC8-43E6-9840-32430609F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63679B6-403E-425C-9A3E-682A40AFE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3" descr="wmo_ppt_201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42D49FB-4FB0-4E53-9C86-1C4D62EB0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989138"/>
            <a:ext cx="8424862" cy="3024187"/>
          </a:xfrm>
        </p:spPr>
        <p:txBody>
          <a:bodyPr/>
          <a:lstStyle/>
          <a:p>
            <a:r>
              <a:rPr lang="en-GB" sz="2000" b="1"/>
              <a:t/>
            </a:r>
            <a:br>
              <a:rPr lang="en-GB" sz="2000" b="1"/>
            </a:br>
            <a:r>
              <a:rPr lang="en-US" altLang="zh-CN" sz="3400" b="1">
                <a:ea typeface="SimSun" pitchFamily="2" charset="-122"/>
              </a:rPr>
              <a:t>GCW ADVISORY GROUP</a:t>
            </a:r>
            <a:r>
              <a:rPr lang="en-US" altLang="zh-CN" sz="3400">
                <a:ea typeface="SimSun" pitchFamily="2" charset="-122"/>
              </a:rPr>
              <a:t/>
            </a:r>
            <a:br>
              <a:rPr lang="en-US" altLang="zh-CN" sz="3400">
                <a:ea typeface="SimSun" pitchFamily="2" charset="-122"/>
              </a:rPr>
            </a:br>
            <a:r>
              <a:rPr lang="en-US" altLang="zh-CN" sz="3400">
                <a:ea typeface="SimSun" pitchFamily="2" charset="-122"/>
              </a:rPr>
              <a:t/>
            </a:r>
            <a:br>
              <a:rPr lang="en-US" altLang="zh-CN" sz="3400">
                <a:ea typeface="SimSun" pitchFamily="2" charset="-122"/>
              </a:rPr>
            </a:br>
            <a:r>
              <a:rPr lang="en-GB" altLang="ja-JP" sz="3000" b="1">
                <a:ea typeface="ＭＳ Ｐゴシック" charset="-128"/>
              </a:rPr>
              <a:t>Funding, Support and Project Office</a:t>
            </a:r>
            <a:r>
              <a:rPr lang="en-US" altLang="ja-JP" sz="3000">
                <a:ea typeface="ＭＳ Ｐゴシック" charset="-128"/>
              </a:rPr>
              <a:t> </a:t>
            </a:r>
            <a:r>
              <a:rPr lang="en-GB" sz="2000" b="1"/>
              <a:t/>
            </a:r>
            <a:br>
              <a:rPr lang="en-GB" sz="2000" b="1"/>
            </a:br>
            <a:r>
              <a:rPr lang="en-US" altLang="zh-CN" sz="1800">
                <a:ea typeface="SimSun" pitchFamily="2" charset="-122"/>
              </a:rPr>
              <a:t/>
            </a:r>
            <a:br>
              <a:rPr lang="en-US" altLang="zh-CN" sz="1800">
                <a:ea typeface="SimSun" pitchFamily="2" charset="-122"/>
              </a:rPr>
            </a:br>
            <a:r>
              <a:rPr lang="en-US" altLang="zh-CN" sz="2400">
                <a:ea typeface="SimSun" pitchFamily="2" charset="-122"/>
              </a:rPr>
              <a:t>Reykjavik, 23</a:t>
            </a:r>
            <a:r>
              <a:rPr lang="en-US" sz="2400"/>
              <a:t> January 2014</a:t>
            </a:r>
            <a:br>
              <a:rPr lang="en-US" sz="2400"/>
            </a:br>
            <a:endParaRPr lang="en-US" sz="2400"/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</a:rPr>
              <a:t>Dr Miroslav Ondráš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WMO Observing and Information Systems Department</a:t>
            </a:r>
            <a:r>
              <a:rPr lang="en-US" sz="3200"/>
              <a:t> </a:t>
            </a:r>
          </a:p>
        </p:txBody>
      </p:sp>
      <p:sp>
        <p:nvSpPr>
          <p:cNvPr id="172035" name="Title 9"/>
          <p:cNvSpPr txBox="1">
            <a:spLocks/>
          </p:cNvSpPr>
          <p:nvPr/>
        </p:nvSpPr>
        <p:spPr bwMode="auto">
          <a:xfrm>
            <a:off x="117475" y="6453188"/>
            <a:ext cx="2438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en-US" sz="1200">
                <a:solidFill>
                  <a:srgbClr val="000000"/>
                </a:solidFill>
              </a:rPr>
              <a:t>WMO; Name of Department (ND)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3200" b="1" smtClean="0">
                <a:solidFill>
                  <a:schemeClr val="accent2"/>
                </a:solidFill>
                <a:ea typeface="ＭＳ Ｐゴシック" charset="-128"/>
              </a:rPr>
              <a:t>Issues to be discussed</a:t>
            </a:r>
            <a:endParaRPr lang="en-US" sz="3200" b="1" smtClean="0">
              <a:solidFill>
                <a:schemeClr val="accent2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AutoNum type="arabicPeriod"/>
            </a:pPr>
            <a:endParaRPr lang="en-US" altLang="ja-JP" smtClean="0">
              <a:ea typeface="ＭＳ Ｐゴシック" charset="-128"/>
            </a:endParaRPr>
          </a:p>
          <a:p>
            <a:pPr>
              <a:buFont typeface="Wingdings" pitchFamily="2" charset="2"/>
              <a:buAutoNum type="arabicPeriod"/>
            </a:pPr>
            <a:r>
              <a:rPr lang="en-US" altLang="ja-JP" smtClean="0">
                <a:ea typeface="ＭＳ Ｐゴシック" charset="-128"/>
              </a:rPr>
              <a:t>Funding of the development and implementation of GCW from WMO (regular budget and extra budgetary contributions from partners and donors);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ja-JP" smtClean="0">
                <a:ea typeface="ＭＳ Ｐゴシック" charset="-128"/>
              </a:rPr>
              <a:t>Role and TOR of the GCW Secretariat;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ja-JP" smtClean="0">
                <a:ea typeface="ＭＳ Ｐゴシック" charset="-128"/>
              </a:rPr>
              <a:t>Resources that would be needed for GCW implementation (2016-2020).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accent2"/>
                </a:solidFill>
              </a:rPr>
              <a:t>Funding of the GCW Development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713788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The Sixteenth WMO Congress approved basic support for 2012-2015 period from the WMO regular budget (CHF 350 K);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OBS RB (CHF 50 K);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Support from Members and other donors to the EC-PORS Trust Funds for GCW (close to CHF 100 K);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GFCS Canada Project for 2013-2016 period for GCW implementation (CHF 300 K);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In-kind contributions (major are from: Norway-GCW Portal, US-GCW Website);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Support for GCW under the EC-PORS Observation Team;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ja-JP" sz="2200" smtClean="0">
                <a:ea typeface="ＭＳ Ｐゴシック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charset="-128"/>
              </a:rPr>
              <a:t>Used for: part-time temporary staff, consultants, engagements with partners, meetings and workshops, support to participants of GCW meetings and workshops, and capacity development. 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smtClean="0">
                <a:solidFill>
                  <a:schemeClr val="accent2"/>
                </a:solidFill>
                <a:ea typeface="ＭＳ Ｐゴシック" charset="-128"/>
              </a:rPr>
              <a:t>Role and TOR of the GCW Secretariat</a:t>
            </a:r>
            <a:endParaRPr lang="en-US" sz="3200" smtClean="0">
              <a:solidFill>
                <a:schemeClr val="accent2"/>
              </a:solidFill>
            </a:endParaRPr>
          </a:p>
        </p:txBody>
      </p:sp>
      <p:sp>
        <p:nvSpPr>
          <p:cNvPr id="180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545137"/>
          </a:xfrm>
        </p:spPr>
        <p:txBody>
          <a:bodyPr/>
          <a:lstStyle/>
          <a:p>
            <a:r>
              <a:rPr lang="en-GB" altLang="ja-JP" sz="2400" smtClean="0">
                <a:ea typeface="ＭＳ Ｐゴシック" charset="-128"/>
              </a:rPr>
              <a:t>Support all GCW working structure and their activities,</a:t>
            </a:r>
          </a:p>
          <a:p>
            <a:r>
              <a:rPr lang="en-GB" altLang="ja-JP" sz="2400" smtClean="0">
                <a:ea typeface="ＭＳ Ｐゴシック" charset="-128"/>
              </a:rPr>
              <a:t>Coordinate activities with stakeholders (both, WMO and partners),</a:t>
            </a:r>
          </a:p>
          <a:p>
            <a:r>
              <a:rPr lang="en-GB" altLang="ja-JP" sz="2400" smtClean="0">
                <a:ea typeface="ＭＳ Ｐゴシック" charset="-128"/>
              </a:rPr>
              <a:t>Pursue active linkages with relevant WMO Programmes and with relevant international organizations,</a:t>
            </a:r>
          </a:p>
          <a:p>
            <a:r>
              <a:rPr lang="en-GB" altLang="ja-JP" sz="2400" smtClean="0">
                <a:ea typeface="ＭＳ Ｐゴシック" charset="-128"/>
              </a:rPr>
              <a:t>Monitor GCW implementation, provide reports to stakeholders, and pursue follow-up actions,</a:t>
            </a:r>
          </a:p>
          <a:p>
            <a:r>
              <a:rPr lang="en-GB" altLang="ja-JP" sz="2400" smtClean="0">
                <a:ea typeface="ＭＳ Ｐゴシック" charset="-128"/>
              </a:rPr>
              <a:t>Liaise with national focal points of WMO and external programs and groups, </a:t>
            </a:r>
          </a:p>
          <a:p>
            <a:r>
              <a:rPr lang="en-GB" altLang="ja-JP" sz="2400" smtClean="0">
                <a:ea typeface="ＭＳ Ｐゴシック" charset="-128"/>
              </a:rPr>
              <a:t>Co-ordinate GCW inclusion in existing observing activities at the international and national levels, </a:t>
            </a:r>
          </a:p>
          <a:p>
            <a:r>
              <a:rPr lang="en-GB" altLang="ja-JP" sz="2400" smtClean="0">
                <a:ea typeface="ＭＳ Ｐゴシック" charset="-128"/>
              </a:rPr>
              <a:t>Engage in resource mobilization.</a:t>
            </a:r>
          </a:p>
          <a:p>
            <a:r>
              <a:rPr lang="en-GB" altLang="ja-JP" sz="2400" b="1" smtClean="0">
                <a:ea typeface="ＭＳ Ｐゴシック" charset="-128"/>
              </a:rPr>
              <a:t>Seat: 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accent2"/>
                </a:solidFill>
              </a:rPr>
              <a:t>Resources for 2016-2020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713788" cy="5184775"/>
          </a:xfrm>
        </p:spPr>
        <p:txBody>
          <a:bodyPr/>
          <a:lstStyle/>
          <a:p>
            <a:pPr>
              <a:buFont typeface="Wingdings" pitchFamily="2" charset="2"/>
              <a:buAutoNum type="arabicPeriod"/>
            </a:pPr>
            <a:r>
              <a:rPr lang="en-US" sz="2400" smtClean="0"/>
              <a:t>Requirements:</a:t>
            </a:r>
          </a:p>
          <a:p>
            <a:pPr lvl="2"/>
            <a:r>
              <a:rPr lang="en-US" sz="2000" smtClean="0"/>
              <a:t>Staff cost/temporary staff/consultants: CHF 800 K</a:t>
            </a:r>
          </a:p>
          <a:p>
            <a:pPr lvl="2"/>
            <a:r>
              <a:rPr lang="en-US" sz="2000" smtClean="0"/>
              <a:t>Activity: CHF 600 K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smtClean="0"/>
              <a:t>Resources:</a:t>
            </a:r>
          </a:p>
          <a:p>
            <a:pPr lvl="2"/>
            <a:r>
              <a:rPr lang="en-US" sz="2000" smtClean="0"/>
              <a:t>RB: CHF 600 K</a:t>
            </a:r>
          </a:p>
          <a:p>
            <a:pPr lvl="2"/>
            <a:r>
              <a:rPr lang="en-US" sz="2000" smtClean="0"/>
              <a:t>XB: CHF 800 K</a:t>
            </a:r>
          </a:p>
          <a:p>
            <a:pPr lvl="2"/>
            <a:endParaRPr lang="en-US" sz="2000" smtClean="0"/>
          </a:p>
          <a:p>
            <a:r>
              <a:rPr lang="en-US" sz="2400" smtClean="0"/>
              <a:t>Not counted: </a:t>
            </a:r>
          </a:p>
          <a:p>
            <a:pPr lvl="2"/>
            <a:r>
              <a:rPr lang="en-US" sz="2000" smtClean="0"/>
              <a:t>support to be provided through activities under ICG-WIGOS and its TT, e.g. TT-WRM and TT-Metadata; and CBS IPET-WIFI and IPET-OSDE</a:t>
            </a:r>
          </a:p>
          <a:p>
            <a:pPr lvl="2"/>
            <a:r>
              <a:rPr lang="en-US" sz="2000" smtClean="0"/>
              <a:t>In-kind contributions, e.g. Portal, Website, hosting of meetings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 for your attention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299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152</vt:i4>
      </vt:variant>
      <vt:variant>
        <vt:lpstr>Slide Titles</vt:lpstr>
      </vt:variant>
      <vt:variant>
        <vt:i4>6</vt:i4>
      </vt:variant>
    </vt:vector>
  </HeadingPairs>
  <TitlesOfParts>
    <vt:vector size="164" baseType="lpstr">
      <vt:lpstr>Arial</vt:lpstr>
      <vt:lpstr>Wingdings</vt:lpstr>
      <vt:lpstr>Calibri</vt:lpstr>
      <vt:lpstr>Arial Narrow</vt:lpstr>
      <vt:lpstr>Arial Black</vt:lpstr>
      <vt:lpstr>SimSun</vt:lpstr>
      <vt:lpstr>Body slide</vt:lpstr>
      <vt:lpstr>1_Body slide</vt:lpstr>
      <vt:lpstr>2_Body slide</vt:lpstr>
      <vt:lpstr>3_Body slide</vt:lpstr>
      <vt:lpstr>4_Body slide</vt:lpstr>
      <vt:lpstr>5_Body slide</vt:lpstr>
      <vt:lpstr>6_Body slide</vt:lpstr>
      <vt:lpstr>7_Body slide</vt:lpstr>
      <vt:lpstr>8_Body slide</vt:lpstr>
      <vt:lpstr>9_Body slide</vt:lpstr>
      <vt:lpstr>10_Body slide</vt:lpstr>
      <vt:lpstr>Closing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1_Body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2_Body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3_Body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4_Body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5_Body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6_Body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7_Body slide</vt:lpstr>
      <vt:lpstr>8_Body slide</vt:lpstr>
      <vt:lpstr>8_Body slide</vt:lpstr>
      <vt:lpstr>8_Body slide</vt:lpstr>
      <vt:lpstr>8_Body slide</vt:lpstr>
      <vt:lpstr>8_Body slide</vt:lpstr>
      <vt:lpstr>8_Body slide</vt:lpstr>
      <vt:lpstr>8_Body slide</vt:lpstr>
      <vt:lpstr>8_Body slide</vt:lpstr>
      <vt:lpstr>8_Body slide</vt:lpstr>
      <vt:lpstr>8_Body slide</vt:lpstr>
      <vt:lpstr>8_Body slide</vt:lpstr>
      <vt:lpstr>9_Body slide</vt:lpstr>
      <vt:lpstr>9_Body slide</vt:lpstr>
      <vt:lpstr>9_Body slide</vt:lpstr>
      <vt:lpstr>9_Body slide</vt:lpstr>
      <vt:lpstr>9_Body slide</vt:lpstr>
      <vt:lpstr>9_Body slide</vt:lpstr>
      <vt:lpstr>9_Body slide</vt:lpstr>
      <vt:lpstr>9_Body slide</vt:lpstr>
      <vt:lpstr>9_Body slide</vt:lpstr>
      <vt:lpstr>9_Body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10_Body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Closing slide</vt:lpstr>
      <vt:lpstr> GCW ADVISORY GROUP  Funding, Support and Project Office   Reykjavik, 23 January 2014 </vt:lpstr>
      <vt:lpstr>Issues to be discussed</vt:lpstr>
      <vt:lpstr>Funding of the GCW Development</vt:lpstr>
      <vt:lpstr>Role and TOR of the GCW Secretariat</vt:lpstr>
      <vt:lpstr>Resources for 2016-2020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GCW Advisory Group</dc:title>
  <dc:subject>Funding of GCW</dc:subject>
  <dc:creator> Miroslav Ondras</dc:creator>
  <cp:lastModifiedBy>Miroslav Ondras</cp:lastModifiedBy>
  <cp:revision>34</cp:revision>
  <dcterms:created xsi:type="dcterms:W3CDTF">2014-01-06T20:54:11Z</dcterms:created>
  <dcterms:modified xsi:type="dcterms:W3CDTF">2014-01-22T22:38:49Z</dcterms:modified>
</cp:coreProperties>
</file>