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326" r:id="rId3"/>
    <p:sldId id="294" r:id="rId4"/>
    <p:sldId id="308" r:id="rId5"/>
    <p:sldId id="331" r:id="rId6"/>
    <p:sldId id="333" r:id="rId7"/>
    <p:sldId id="335" r:id="rId8"/>
    <p:sldId id="312" r:id="rId9"/>
    <p:sldId id="328" r:id="rId10"/>
    <p:sldId id="327" r:id="rId11"/>
    <p:sldId id="314" r:id="rId12"/>
    <p:sldId id="313" r:id="rId13"/>
    <p:sldId id="329" r:id="rId14"/>
    <p:sldId id="336" r:id="rId15"/>
    <p:sldId id="337" r:id="rId16"/>
    <p:sldId id="334" r:id="rId17"/>
    <p:sldId id="340" r:id="rId18"/>
    <p:sldId id="338" r:id="rId19"/>
    <p:sldId id="339" r:id="rId20"/>
    <p:sldId id="321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3" autoAdjust="0"/>
    <p:restoredTop sz="86400" autoAdjust="0"/>
  </p:normalViewPr>
  <p:slideViewPr>
    <p:cSldViewPr snapToGrid="0" snapToObjects="1">
      <p:cViewPr>
        <p:scale>
          <a:sx n="66" d="100"/>
          <a:sy n="66" d="100"/>
        </p:scale>
        <p:origin x="-93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CC74E-ED80-4968-843C-BEBC249FD4D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F8B1D10-55F3-4BA9-9B3D-8D7F2FFB3352}">
      <dgm:prSet phldrT="[Text]"/>
      <dgm:spPr/>
      <dgm:t>
        <a:bodyPr/>
        <a:lstStyle/>
        <a:p>
          <a:pPr algn="ctr"/>
          <a:r>
            <a:rPr lang="de-AT"/>
            <a:t>Coordination</a:t>
          </a:r>
        </a:p>
        <a:p>
          <a:pPr algn="ctr"/>
          <a:r>
            <a:rPr lang="de-AT"/>
            <a:t>Capacity building</a:t>
          </a:r>
        </a:p>
      </dgm:t>
    </dgm:pt>
    <dgm:pt modelId="{3E963323-B1DD-4FDC-8209-1CD5E14D30AD}" type="parTrans" cxnId="{94E810F4-8F7B-4EFB-B6BF-7CC8175FD5A9}">
      <dgm:prSet/>
      <dgm:spPr/>
      <dgm:t>
        <a:bodyPr/>
        <a:lstStyle/>
        <a:p>
          <a:pPr algn="ctr"/>
          <a:endParaRPr lang="de-AT"/>
        </a:p>
      </dgm:t>
    </dgm:pt>
    <dgm:pt modelId="{210411F0-F5B5-48E3-8F9F-334757A65A95}" type="sibTrans" cxnId="{94E810F4-8F7B-4EFB-B6BF-7CC8175FD5A9}">
      <dgm:prSet/>
      <dgm:spPr/>
      <dgm:t>
        <a:bodyPr/>
        <a:lstStyle/>
        <a:p>
          <a:pPr algn="ctr"/>
          <a:endParaRPr lang="de-AT"/>
        </a:p>
      </dgm:t>
    </dgm:pt>
    <dgm:pt modelId="{74089225-7B56-4DA4-92F5-C49592E410F1}">
      <dgm:prSet phldrT="[Text]"/>
      <dgm:spPr/>
      <dgm:t>
        <a:bodyPr/>
        <a:lstStyle/>
        <a:p>
          <a:pPr algn="ctr"/>
          <a:r>
            <a:rPr lang="de-AT"/>
            <a:t>Observations</a:t>
          </a:r>
        </a:p>
      </dgm:t>
    </dgm:pt>
    <dgm:pt modelId="{1FD314FF-5058-4EB5-A11A-F79EAD1281A0}" type="parTrans" cxnId="{4DC3620E-4EB0-4B27-84AC-A067EDE1F3B9}">
      <dgm:prSet/>
      <dgm:spPr/>
      <dgm:t>
        <a:bodyPr/>
        <a:lstStyle/>
        <a:p>
          <a:pPr algn="ctr"/>
          <a:endParaRPr lang="de-AT"/>
        </a:p>
      </dgm:t>
    </dgm:pt>
    <dgm:pt modelId="{F3DBBE54-BF13-4C46-97E0-1B563B0A6627}" type="sibTrans" cxnId="{4DC3620E-4EB0-4B27-84AC-A067EDE1F3B9}">
      <dgm:prSet/>
      <dgm:spPr/>
      <dgm:t>
        <a:bodyPr/>
        <a:lstStyle/>
        <a:p>
          <a:pPr algn="ctr"/>
          <a:endParaRPr lang="de-AT"/>
        </a:p>
      </dgm:t>
    </dgm:pt>
    <dgm:pt modelId="{176E59D7-AC3E-42C8-B788-460AAA38FF5B}">
      <dgm:prSet phldrT="[Text]"/>
      <dgm:spPr/>
      <dgm:t>
        <a:bodyPr/>
        <a:lstStyle/>
        <a:p>
          <a:pPr algn="ctr"/>
          <a:r>
            <a:rPr lang="de-AT"/>
            <a:t>Services</a:t>
          </a:r>
        </a:p>
      </dgm:t>
    </dgm:pt>
    <dgm:pt modelId="{A76E8063-0315-4974-BDA4-0E08A7A3FCA0}" type="parTrans" cxnId="{8E30A071-BA7C-44BD-AC18-5BD3E455A202}">
      <dgm:prSet/>
      <dgm:spPr/>
      <dgm:t>
        <a:bodyPr/>
        <a:lstStyle/>
        <a:p>
          <a:pPr algn="ctr"/>
          <a:endParaRPr lang="de-AT"/>
        </a:p>
      </dgm:t>
    </dgm:pt>
    <dgm:pt modelId="{900F2EEB-5F74-43E5-A93B-C8C9489E8625}" type="sibTrans" cxnId="{8E30A071-BA7C-44BD-AC18-5BD3E455A202}">
      <dgm:prSet/>
      <dgm:spPr/>
      <dgm:t>
        <a:bodyPr/>
        <a:lstStyle/>
        <a:p>
          <a:pPr algn="ctr"/>
          <a:endParaRPr lang="de-AT"/>
        </a:p>
      </dgm:t>
    </dgm:pt>
    <dgm:pt modelId="{82624CB2-A534-48F8-9FF6-A7FEF6961F02}" type="pres">
      <dgm:prSet presAssocID="{35ACC74E-ED80-4968-843C-BEBC249FD4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BAA92984-732E-4F61-B80D-5DD76F21925E}" type="pres">
      <dgm:prSet presAssocID="{6F8B1D10-55F3-4BA9-9B3D-8D7F2FFB33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A70033C-987E-4DB2-AEE4-20DABFC51A11}" type="pres">
      <dgm:prSet presAssocID="{210411F0-F5B5-48E3-8F9F-334757A65A95}" presName="sibTrans" presStyleLbl="sibTrans2D1" presStyleIdx="0" presStyleCnt="3"/>
      <dgm:spPr/>
      <dgm:t>
        <a:bodyPr/>
        <a:lstStyle/>
        <a:p>
          <a:endParaRPr lang="de-AT"/>
        </a:p>
      </dgm:t>
    </dgm:pt>
    <dgm:pt modelId="{7A0F7CCC-F0C5-4971-8F4A-B5EEB0EAB46D}" type="pres">
      <dgm:prSet presAssocID="{210411F0-F5B5-48E3-8F9F-334757A65A95}" presName="connectorText" presStyleLbl="sibTrans2D1" presStyleIdx="0" presStyleCnt="3"/>
      <dgm:spPr/>
      <dgm:t>
        <a:bodyPr/>
        <a:lstStyle/>
        <a:p>
          <a:endParaRPr lang="de-AT"/>
        </a:p>
      </dgm:t>
    </dgm:pt>
    <dgm:pt modelId="{512EB9B9-711F-4EED-BE32-913021DB2367}" type="pres">
      <dgm:prSet presAssocID="{74089225-7B56-4DA4-92F5-C49592E410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0C55EFF-52D3-428D-9E30-1C2D0A55792D}" type="pres">
      <dgm:prSet presAssocID="{F3DBBE54-BF13-4C46-97E0-1B563B0A6627}" presName="sibTrans" presStyleLbl="sibTrans2D1" presStyleIdx="1" presStyleCnt="3"/>
      <dgm:spPr/>
      <dgm:t>
        <a:bodyPr/>
        <a:lstStyle/>
        <a:p>
          <a:endParaRPr lang="de-AT"/>
        </a:p>
      </dgm:t>
    </dgm:pt>
    <dgm:pt modelId="{7C50E436-5AE0-4A4C-BB96-0B59E0986DF5}" type="pres">
      <dgm:prSet presAssocID="{F3DBBE54-BF13-4C46-97E0-1B563B0A6627}" presName="connectorText" presStyleLbl="sibTrans2D1" presStyleIdx="1" presStyleCnt="3"/>
      <dgm:spPr/>
      <dgm:t>
        <a:bodyPr/>
        <a:lstStyle/>
        <a:p>
          <a:endParaRPr lang="de-AT"/>
        </a:p>
      </dgm:t>
    </dgm:pt>
    <dgm:pt modelId="{34660EF5-E6DE-4B31-AB82-7C8F80DE955C}" type="pres">
      <dgm:prSet presAssocID="{176E59D7-AC3E-42C8-B788-460AAA38FF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6A79FF8-A6D7-4833-9AB5-A46C1E42888B}" type="pres">
      <dgm:prSet presAssocID="{900F2EEB-5F74-43E5-A93B-C8C9489E8625}" presName="sibTrans" presStyleLbl="sibTrans2D1" presStyleIdx="2" presStyleCnt="3"/>
      <dgm:spPr/>
      <dgm:t>
        <a:bodyPr/>
        <a:lstStyle/>
        <a:p>
          <a:endParaRPr lang="de-AT"/>
        </a:p>
      </dgm:t>
    </dgm:pt>
    <dgm:pt modelId="{065F152C-FEB4-4125-823F-D9BD8C2B4D64}" type="pres">
      <dgm:prSet presAssocID="{900F2EEB-5F74-43E5-A93B-C8C9489E8625}" presName="connectorText" presStyleLbl="sibTrans2D1" presStyleIdx="2" presStyleCnt="3"/>
      <dgm:spPr/>
      <dgm:t>
        <a:bodyPr/>
        <a:lstStyle/>
        <a:p>
          <a:endParaRPr lang="de-AT"/>
        </a:p>
      </dgm:t>
    </dgm:pt>
  </dgm:ptLst>
  <dgm:cxnLst>
    <dgm:cxn modelId="{46F6DE42-23BC-4324-9C51-37F50B422F72}" type="presOf" srcId="{74089225-7B56-4DA4-92F5-C49592E410F1}" destId="{512EB9B9-711F-4EED-BE32-913021DB2367}" srcOrd="0" destOrd="0" presId="urn:microsoft.com/office/officeart/2005/8/layout/cycle7"/>
    <dgm:cxn modelId="{8E30A071-BA7C-44BD-AC18-5BD3E455A202}" srcId="{35ACC74E-ED80-4968-843C-BEBC249FD4D6}" destId="{176E59D7-AC3E-42C8-B788-460AAA38FF5B}" srcOrd="2" destOrd="0" parTransId="{A76E8063-0315-4974-BDA4-0E08A7A3FCA0}" sibTransId="{900F2EEB-5F74-43E5-A93B-C8C9489E8625}"/>
    <dgm:cxn modelId="{D453B391-78A6-428C-B7BB-C75C9E27DCF8}" type="presOf" srcId="{F3DBBE54-BF13-4C46-97E0-1B563B0A6627}" destId="{7C50E436-5AE0-4A4C-BB96-0B59E0986DF5}" srcOrd="1" destOrd="0" presId="urn:microsoft.com/office/officeart/2005/8/layout/cycle7"/>
    <dgm:cxn modelId="{7A0A9DEA-B8F0-44E3-94D2-D3DA1065BA1F}" type="presOf" srcId="{6F8B1D10-55F3-4BA9-9B3D-8D7F2FFB3352}" destId="{BAA92984-732E-4F61-B80D-5DD76F21925E}" srcOrd="0" destOrd="0" presId="urn:microsoft.com/office/officeart/2005/8/layout/cycle7"/>
    <dgm:cxn modelId="{557F5713-54C2-4F35-B30E-38CA64E229AB}" type="presOf" srcId="{900F2EEB-5F74-43E5-A93B-C8C9489E8625}" destId="{C6A79FF8-A6D7-4833-9AB5-A46C1E42888B}" srcOrd="0" destOrd="0" presId="urn:microsoft.com/office/officeart/2005/8/layout/cycle7"/>
    <dgm:cxn modelId="{BFC1A16B-D06F-4A75-8F4B-DEF862261651}" type="presOf" srcId="{900F2EEB-5F74-43E5-A93B-C8C9489E8625}" destId="{065F152C-FEB4-4125-823F-D9BD8C2B4D64}" srcOrd="1" destOrd="0" presId="urn:microsoft.com/office/officeart/2005/8/layout/cycle7"/>
    <dgm:cxn modelId="{9637EB34-F0FB-4DF7-8D23-C40AFE0E41CC}" type="presOf" srcId="{210411F0-F5B5-48E3-8F9F-334757A65A95}" destId="{7A0F7CCC-F0C5-4971-8F4A-B5EEB0EAB46D}" srcOrd="1" destOrd="0" presId="urn:microsoft.com/office/officeart/2005/8/layout/cycle7"/>
    <dgm:cxn modelId="{4DC3620E-4EB0-4B27-84AC-A067EDE1F3B9}" srcId="{35ACC74E-ED80-4968-843C-BEBC249FD4D6}" destId="{74089225-7B56-4DA4-92F5-C49592E410F1}" srcOrd="1" destOrd="0" parTransId="{1FD314FF-5058-4EB5-A11A-F79EAD1281A0}" sibTransId="{F3DBBE54-BF13-4C46-97E0-1B563B0A6627}"/>
    <dgm:cxn modelId="{6DA44A02-670E-454A-9B93-099566AFF584}" type="presOf" srcId="{F3DBBE54-BF13-4C46-97E0-1B563B0A6627}" destId="{50C55EFF-52D3-428D-9E30-1C2D0A55792D}" srcOrd="0" destOrd="0" presId="urn:microsoft.com/office/officeart/2005/8/layout/cycle7"/>
    <dgm:cxn modelId="{7871DDF6-464D-436C-9A97-DF27AF3E771E}" type="presOf" srcId="{176E59D7-AC3E-42C8-B788-460AAA38FF5B}" destId="{34660EF5-E6DE-4B31-AB82-7C8F80DE955C}" srcOrd="0" destOrd="0" presId="urn:microsoft.com/office/officeart/2005/8/layout/cycle7"/>
    <dgm:cxn modelId="{4B9FF865-EB47-44CC-9E7F-D38E1E86639E}" type="presOf" srcId="{210411F0-F5B5-48E3-8F9F-334757A65A95}" destId="{CA70033C-987E-4DB2-AEE4-20DABFC51A11}" srcOrd="0" destOrd="0" presId="urn:microsoft.com/office/officeart/2005/8/layout/cycle7"/>
    <dgm:cxn modelId="{52F36A61-0A22-4668-B75A-7C0CFCE82D39}" type="presOf" srcId="{35ACC74E-ED80-4968-843C-BEBC249FD4D6}" destId="{82624CB2-A534-48F8-9FF6-A7FEF6961F02}" srcOrd="0" destOrd="0" presId="urn:microsoft.com/office/officeart/2005/8/layout/cycle7"/>
    <dgm:cxn modelId="{94E810F4-8F7B-4EFB-B6BF-7CC8175FD5A9}" srcId="{35ACC74E-ED80-4968-843C-BEBC249FD4D6}" destId="{6F8B1D10-55F3-4BA9-9B3D-8D7F2FFB3352}" srcOrd="0" destOrd="0" parTransId="{3E963323-B1DD-4FDC-8209-1CD5E14D30AD}" sibTransId="{210411F0-F5B5-48E3-8F9F-334757A65A95}"/>
    <dgm:cxn modelId="{01FB9244-BE79-4FB9-9C58-611026CC9B9A}" type="presParOf" srcId="{82624CB2-A534-48F8-9FF6-A7FEF6961F02}" destId="{BAA92984-732E-4F61-B80D-5DD76F21925E}" srcOrd="0" destOrd="0" presId="urn:microsoft.com/office/officeart/2005/8/layout/cycle7"/>
    <dgm:cxn modelId="{E5037288-5928-40CE-82E5-0393CA96B73D}" type="presParOf" srcId="{82624CB2-A534-48F8-9FF6-A7FEF6961F02}" destId="{CA70033C-987E-4DB2-AEE4-20DABFC51A11}" srcOrd="1" destOrd="0" presId="urn:microsoft.com/office/officeart/2005/8/layout/cycle7"/>
    <dgm:cxn modelId="{9D465CA9-C1B2-44EF-88AC-B784DB89459C}" type="presParOf" srcId="{CA70033C-987E-4DB2-AEE4-20DABFC51A11}" destId="{7A0F7CCC-F0C5-4971-8F4A-B5EEB0EAB46D}" srcOrd="0" destOrd="0" presId="urn:microsoft.com/office/officeart/2005/8/layout/cycle7"/>
    <dgm:cxn modelId="{631738A3-ED87-4D66-914B-243B0EB6C10F}" type="presParOf" srcId="{82624CB2-A534-48F8-9FF6-A7FEF6961F02}" destId="{512EB9B9-711F-4EED-BE32-913021DB2367}" srcOrd="2" destOrd="0" presId="urn:microsoft.com/office/officeart/2005/8/layout/cycle7"/>
    <dgm:cxn modelId="{ED44D524-DB0B-4557-B213-7BD2E0D76220}" type="presParOf" srcId="{82624CB2-A534-48F8-9FF6-A7FEF6961F02}" destId="{50C55EFF-52D3-428D-9E30-1C2D0A55792D}" srcOrd="3" destOrd="0" presId="urn:microsoft.com/office/officeart/2005/8/layout/cycle7"/>
    <dgm:cxn modelId="{1FB36F61-C0C1-45DA-817A-36B3569BA8EC}" type="presParOf" srcId="{50C55EFF-52D3-428D-9E30-1C2D0A55792D}" destId="{7C50E436-5AE0-4A4C-BB96-0B59E0986DF5}" srcOrd="0" destOrd="0" presId="urn:microsoft.com/office/officeart/2005/8/layout/cycle7"/>
    <dgm:cxn modelId="{CFAB74AC-E446-48A5-97A8-BA156DA0F96A}" type="presParOf" srcId="{82624CB2-A534-48F8-9FF6-A7FEF6961F02}" destId="{34660EF5-E6DE-4B31-AB82-7C8F80DE955C}" srcOrd="4" destOrd="0" presId="urn:microsoft.com/office/officeart/2005/8/layout/cycle7"/>
    <dgm:cxn modelId="{5A97D947-7472-4567-80F8-E29C919C1824}" type="presParOf" srcId="{82624CB2-A534-48F8-9FF6-A7FEF6961F02}" destId="{C6A79FF8-A6D7-4833-9AB5-A46C1E42888B}" srcOrd="5" destOrd="0" presId="urn:microsoft.com/office/officeart/2005/8/layout/cycle7"/>
    <dgm:cxn modelId="{059C34FF-D016-4A09-9E7D-2C9EEA9EF365}" type="presParOf" srcId="{C6A79FF8-A6D7-4833-9AB5-A46C1E42888B}" destId="{065F152C-FEB4-4125-823F-D9BD8C2B4D6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92984-732E-4F61-B80D-5DD76F21925E}">
      <dsp:nvSpPr>
        <dsp:cNvPr id="0" name=""/>
        <dsp:cNvSpPr/>
      </dsp:nvSpPr>
      <dsp:spPr>
        <a:xfrm>
          <a:off x="2605930" y="1155"/>
          <a:ext cx="2315565" cy="1157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/>
            <a:t>Coordination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/>
            <a:t>Capacity building</a:t>
          </a:r>
        </a:p>
      </dsp:txBody>
      <dsp:txXfrm>
        <a:off x="2639840" y="35065"/>
        <a:ext cx="2247745" cy="1089962"/>
      </dsp:txXfrm>
    </dsp:sp>
    <dsp:sp modelId="{CA70033C-987E-4DB2-AEE4-20DABFC51A11}">
      <dsp:nvSpPr>
        <dsp:cNvPr id="0" name=""/>
        <dsp:cNvSpPr/>
      </dsp:nvSpPr>
      <dsp:spPr>
        <a:xfrm rot="3600000">
          <a:off x="4116497" y="2032818"/>
          <a:ext cx="1205903" cy="4052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700" kern="1200"/>
        </a:p>
      </dsp:txBody>
      <dsp:txXfrm>
        <a:off x="4238064" y="2113863"/>
        <a:ext cx="962769" cy="243133"/>
      </dsp:txXfrm>
    </dsp:sp>
    <dsp:sp modelId="{512EB9B9-711F-4EED-BE32-913021DB2367}">
      <dsp:nvSpPr>
        <dsp:cNvPr id="0" name=""/>
        <dsp:cNvSpPr/>
      </dsp:nvSpPr>
      <dsp:spPr>
        <a:xfrm>
          <a:off x="4517402" y="3311923"/>
          <a:ext cx="2315565" cy="1157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/>
            <a:t>Observations</a:t>
          </a:r>
        </a:p>
      </dsp:txBody>
      <dsp:txXfrm>
        <a:off x="4551312" y="3345833"/>
        <a:ext cx="2247745" cy="1089962"/>
      </dsp:txXfrm>
    </dsp:sp>
    <dsp:sp modelId="{50C55EFF-52D3-428D-9E30-1C2D0A55792D}">
      <dsp:nvSpPr>
        <dsp:cNvPr id="0" name=""/>
        <dsp:cNvSpPr/>
      </dsp:nvSpPr>
      <dsp:spPr>
        <a:xfrm rot="10800000">
          <a:off x="3160761" y="3688202"/>
          <a:ext cx="1205903" cy="4052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700" kern="1200"/>
        </a:p>
      </dsp:txBody>
      <dsp:txXfrm rot="10800000">
        <a:off x="3282328" y="3769247"/>
        <a:ext cx="962769" cy="243133"/>
      </dsp:txXfrm>
    </dsp:sp>
    <dsp:sp modelId="{34660EF5-E6DE-4B31-AB82-7C8F80DE955C}">
      <dsp:nvSpPr>
        <dsp:cNvPr id="0" name=""/>
        <dsp:cNvSpPr/>
      </dsp:nvSpPr>
      <dsp:spPr>
        <a:xfrm>
          <a:off x="694457" y="3311923"/>
          <a:ext cx="2315565" cy="1157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/>
            <a:t>Services</a:t>
          </a:r>
        </a:p>
      </dsp:txBody>
      <dsp:txXfrm>
        <a:off x="728367" y="3345833"/>
        <a:ext cx="2247745" cy="1089962"/>
      </dsp:txXfrm>
    </dsp:sp>
    <dsp:sp modelId="{C6A79FF8-A6D7-4833-9AB5-A46C1E42888B}">
      <dsp:nvSpPr>
        <dsp:cNvPr id="0" name=""/>
        <dsp:cNvSpPr/>
      </dsp:nvSpPr>
      <dsp:spPr>
        <a:xfrm rot="18000000">
          <a:off x="2205024" y="2032818"/>
          <a:ext cx="1205903" cy="4052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700" kern="1200"/>
        </a:p>
      </dsp:txBody>
      <dsp:txXfrm>
        <a:off x="2326591" y="2113863"/>
        <a:ext cx="962769" cy="243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1F90-EEB3-46BB-BBBB-3895ED85F577}" type="datetimeFigureOut">
              <a:rPr lang="de-DE" smtClean="0"/>
              <a:t>23.01.2014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22EF-411D-442B-872C-1C6252A7C4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19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65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02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56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3" descr="ZAMG PP_FOLIE1_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650" y="377826"/>
            <a:ext cx="7038975" cy="71755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de-DE" sz="2200" kern="1200" dirty="0">
                <a:solidFill>
                  <a:schemeClr val="bg1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058150" y="1450976"/>
            <a:ext cx="923925" cy="215900"/>
          </a:xfrm>
          <a:prstGeom prst="rect">
            <a:avLst/>
          </a:prstGeom>
        </p:spPr>
        <p:txBody>
          <a:bodyPr/>
          <a:lstStyle>
            <a:lvl1pPr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algn="r"/>
            <a:fld id="{9529054D-C64E-4133-A122-DAFB0FDD6754}" type="datetime1">
              <a:rPr lang="de-DE" smtClean="0"/>
              <a:t>23.01.2014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58150" y="1257300"/>
            <a:ext cx="923925" cy="193676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defRPr lang="de-DE" sz="10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8150" y="1666877"/>
            <a:ext cx="923925" cy="228598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r>
              <a:rPr lang="de-DE" dirty="0" smtClean="0"/>
              <a:t>Folie </a:t>
            </a:r>
            <a:fld id="{6535AE78-FD87-2040-A917-FBB53FA971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47650" y="1181101"/>
            <a:ext cx="7629525" cy="544830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9" name="Grafik 8" descr="C:\Users\Schoener\AppData\Local\Microsoft\Windows\Temporary Internet Files\Content.Word\gcw_logo_l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91" y="6020034"/>
            <a:ext cx="873457" cy="534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6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ZAMG PP_FOLIE2_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47650" y="377826"/>
            <a:ext cx="7038975" cy="71755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de-DE" sz="2200" kern="1200" dirty="0">
                <a:solidFill>
                  <a:schemeClr val="bg1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47650" y="1095376"/>
            <a:ext cx="7038976" cy="49529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8058150" y="1450976"/>
            <a:ext cx="923925" cy="215900"/>
          </a:xfrm>
          <a:prstGeom prst="rect">
            <a:avLst/>
          </a:prstGeom>
        </p:spPr>
        <p:txBody>
          <a:bodyPr/>
          <a:lstStyle>
            <a:lvl1pPr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algn="r"/>
            <a:fld id="{77C2F5E7-1F0E-42CA-82EB-B8778F126E0B}" type="datetime1">
              <a:rPr lang="de-DE" smtClean="0"/>
              <a:t>23.01.2014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58150" y="1257300"/>
            <a:ext cx="923925" cy="193676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defRPr lang="de-DE" sz="10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8150" y="1666877"/>
            <a:ext cx="923925" cy="228598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r>
              <a:rPr lang="de-DE" dirty="0" smtClean="0"/>
              <a:t>Folie </a:t>
            </a:r>
            <a:fld id="{6535AE78-FD87-2040-A917-FBB53FA971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47650" y="1666877"/>
            <a:ext cx="7629525" cy="4952998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9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457200" y="1828800"/>
            <a:ext cx="3467100" cy="43434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076700" y="1828800"/>
            <a:ext cx="3467100" cy="4343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2400" y="381000"/>
            <a:ext cx="114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21E892-BC8E-410F-9A9F-B9482BD0CF69}" type="datetime1">
              <a:rPr lang="de-DE" altLang="en-US" sz="1400" smtClean="0">
                <a:latin typeface="Times" pitchFamily="18" charset="0"/>
              </a:rPr>
              <a:t>23.01.2014</a:t>
            </a:fld>
            <a:endParaRPr lang="de-DE" altLang="en-US" sz="1400">
              <a:latin typeface="Times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2400" y="152400"/>
            <a:ext cx="1828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 sz="1400">
              <a:latin typeface="Times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52400" y="6096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Folie </a:t>
            </a:r>
            <a:fld id="{9F9A62C0-9676-4C16-BA01-B1EDE4133719}" type="slidenum">
              <a:rPr lang="de-DE" altLang="en-US"/>
              <a:pPr/>
              <a:t>‹Nr.›</a:t>
            </a:fld>
            <a:endParaRPr lang="de-DE" altLang="en-US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8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 descr="ZAMG PP_TITEL_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7651" y="2409824"/>
            <a:ext cx="683895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7650" y="3248025"/>
            <a:ext cx="6838950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89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hf sldNum="0" hdr="0" ftr="0" dt="0"/>
  <p:txStyles>
    <p:titleStyle>
      <a:lvl1pPr marL="0" algn="l" defTabSz="457200" rtl="0" eaLnBrk="1" latinLnBrk="0" hangingPunct="1">
        <a:spcBef>
          <a:spcPct val="0"/>
        </a:spcBef>
        <a:buNone/>
        <a:defRPr lang="de-DE" sz="2800" kern="1200" dirty="0">
          <a:solidFill>
            <a:schemeClr val="bg1"/>
          </a:solidFill>
          <a:latin typeface="Unit-Light"/>
          <a:ea typeface="+mn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ct val="150000"/>
        </a:lnSpc>
        <a:spcBef>
          <a:spcPct val="20000"/>
        </a:spcBef>
        <a:buFont typeface="Arial"/>
        <a:buNone/>
        <a:defRPr lang="de-DE" sz="2400" kern="1200" baseline="0" dirty="0">
          <a:solidFill>
            <a:srgbClr val="3C3C3B"/>
          </a:solidFill>
          <a:latin typeface="Unit-LightItalicTF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7651" y="2398734"/>
            <a:ext cx="6753223" cy="166687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sz="4000" dirty="0" err="1" smtClean="0"/>
              <a:t>CryoNet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2400" dirty="0" smtClean="0"/>
              <a:t>Network </a:t>
            </a:r>
            <a:r>
              <a:rPr lang="de-AT" sz="2400" dirty="0" err="1" smtClean="0"/>
              <a:t>of</a:t>
            </a:r>
            <a:r>
              <a:rPr lang="de-AT" sz="2400" dirty="0" smtClean="0"/>
              <a:t> Cryospheric </a:t>
            </a:r>
            <a:r>
              <a:rPr lang="de-AT" sz="2400" dirty="0" err="1" smtClean="0"/>
              <a:t>Surface</a:t>
            </a:r>
            <a:r>
              <a:rPr lang="de-AT" sz="2400" dirty="0" smtClean="0"/>
              <a:t> </a:t>
            </a:r>
            <a:r>
              <a:rPr lang="de-AT" sz="2400" dirty="0" err="1" smtClean="0"/>
              <a:t>Observations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DE" dirty="0"/>
          </a:p>
        </p:txBody>
      </p:sp>
      <p:pic>
        <p:nvPicPr>
          <p:cNvPr id="4" name="Grafik 3" descr="C:\Users\Schoener\AppData\Local\Microsoft\Windows\Temporary Internet Files\Content.Word\gcw_logo_l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71" y="4458653"/>
            <a:ext cx="1417955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7535861" y="3434398"/>
            <a:ext cx="1169670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552450" y="4981575"/>
            <a:ext cx="541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Wolfgang </a:t>
            </a:r>
            <a:r>
              <a:rPr lang="de-AT" dirty="0" smtClean="0"/>
              <a:t>Schöner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Central Institute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Meteorology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Geodynamics</a:t>
            </a:r>
            <a:endParaRPr lang="de-AT" dirty="0" smtClean="0"/>
          </a:p>
          <a:p>
            <a:r>
              <a:rPr lang="de-AT" dirty="0" smtClean="0"/>
              <a:t>Vienna, Austria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89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feil nach unten 11"/>
          <p:cNvSpPr/>
          <p:nvPr/>
        </p:nvSpPr>
        <p:spPr>
          <a:xfrm rot="10800000">
            <a:off x="6180048" y="1703080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>
                  <a:alpha val="98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 smtClean="0"/>
              <a:t>XXX</a:t>
            </a:r>
            <a:endParaRPr lang="de-AT" sz="3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Reasons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different </a:t>
            </a:r>
            <a:r>
              <a:rPr lang="de-AT" dirty="0" err="1" smtClean="0"/>
              <a:t>site</a:t>
            </a:r>
            <a:r>
              <a:rPr lang="de-AT" dirty="0" smtClean="0"/>
              <a:t> </a:t>
            </a:r>
            <a:r>
              <a:rPr lang="de-AT" dirty="0" err="1" smtClean="0"/>
              <a:t>types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network</a:t>
            </a:r>
            <a:endParaRPr lang="de-AT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lang="de-DE" sz="2400" kern="1200" baseline="0" dirty="0">
                <a:solidFill>
                  <a:srgbClr val="3C3C3B"/>
                </a:solidFill>
                <a:latin typeface="Unit-LightItalicTF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AT" dirty="0" smtClean="0"/>
              <a:t>HIGH</a:t>
            </a:r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endParaRPr lang="de-AT" dirty="0" smtClean="0"/>
          </a:p>
          <a:p>
            <a:pPr marL="0" indent="0">
              <a:buFont typeface="Arial"/>
              <a:buNone/>
            </a:pPr>
            <a:r>
              <a:rPr lang="de-AT" dirty="0" smtClean="0"/>
              <a:t>LOW</a:t>
            </a:r>
            <a:endParaRPr lang="de-AT" dirty="0"/>
          </a:p>
        </p:txBody>
      </p:sp>
      <p:sp>
        <p:nvSpPr>
          <p:cNvPr id="5" name="Pfeil nach unten 4"/>
          <p:cNvSpPr/>
          <p:nvPr/>
        </p:nvSpPr>
        <p:spPr>
          <a:xfrm rot="10800000">
            <a:off x="1331641" y="1700808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/>
              <a:t>Space </a:t>
            </a:r>
            <a:r>
              <a:rPr lang="de-AT" sz="3200" dirty="0" err="1" smtClean="0"/>
              <a:t>domain</a:t>
            </a:r>
            <a:endParaRPr lang="de-AT" sz="3200" dirty="0"/>
          </a:p>
        </p:txBody>
      </p:sp>
      <p:sp>
        <p:nvSpPr>
          <p:cNvPr id="6" name="Pfeil nach unten 5"/>
          <p:cNvSpPr/>
          <p:nvPr/>
        </p:nvSpPr>
        <p:spPr>
          <a:xfrm rot="10800000">
            <a:off x="2555776" y="1700808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 smtClean="0"/>
              <a:t>Time </a:t>
            </a:r>
            <a:r>
              <a:rPr lang="de-AT" sz="3200" dirty="0" err="1" smtClean="0"/>
              <a:t>domain</a:t>
            </a:r>
            <a:endParaRPr lang="de-AT" sz="3200" dirty="0"/>
          </a:p>
        </p:txBody>
      </p:sp>
      <p:sp>
        <p:nvSpPr>
          <p:cNvPr id="7" name="Pfeil nach unten 6"/>
          <p:cNvSpPr/>
          <p:nvPr/>
        </p:nvSpPr>
        <p:spPr>
          <a:xfrm rot="10800000">
            <a:off x="3779913" y="1700808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 smtClean="0"/>
              <a:t>Data </a:t>
            </a:r>
            <a:r>
              <a:rPr lang="de-AT" sz="3200" dirty="0" err="1" smtClean="0"/>
              <a:t>quality</a:t>
            </a:r>
            <a:endParaRPr lang="de-AT" sz="3200" dirty="0"/>
          </a:p>
        </p:txBody>
      </p:sp>
      <p:sp>
        <p:nvSpPr>
          <p:cNvPr id="8" name="Pfeil nach unten 7"/>
          <p:cNvSpPr/>
          <p:nvPr/>
        </p:nvSpPr>
        <p:spPr>
          <a:xfrm rot="10800000">
            <a:off x="5004048" y="1700808"/>
            <a:ext cx="1080120" cy="4320480"/>
          </a:xfrm>
          <a:prstGeom prst="downArrow">
            <a:avLst>
              <a:gd name="adj1" fmla="val 67958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3200" dirty="0" err="1" smtClean="0"/>
              <a:t>Them</a:t>
            </a:r>
            <a:r>
              <a:rPr lang="de-AT" sz="3200" dirty="0" smtClean="0"/>
              <a:t>. </a:t>
            </a:r>
            <a:r>
              <a:rPr lang="de-AT" sz="3200" dirty="0" err="1" smtClean="0"/>
              <a:t>extensivness</a:t>
            </a:r>
            <a:endParaRPr lang="de-AT" sz="3200" dirty="0"/>
          </a:p>
        </p:txBody>
      </p:sp>
      <p:sp>
        <p:nvSpPr>
          <p:cNvPr id="13" name="Rechteck 12"/>
          <p:cNvSpPr/>
          <p:nvPr/>
        </p:nvSpPr>
        <p:spPr>
          <a:xfrm>
            <a:off x="6180047" y="1600200"/>
            <a:ext cx="1080121" cy="452596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539552" y="4293096"/>
            <a:ext cx="8249606" cy="100811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4000" b="1" dirty="0" smtClean="0">
                <a:solidFill>
                  <a:schemeClr val="tx1"/>
                </a:solidFill>
              </a:rPr>
              <a:t>#1 </a:t>
            </a:r>
            <a:endParaRPr lang="de-AT" sz="4000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9552" y="3212976"/>
            <a:ext cx="8249606" cy="100811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4000" b="1" dirty="0" smtClean="0">
                <a:solidFill>
                  <a:schemeClr val="tx1"/>
                </a:solidFill>
              </a:rPr>
              <a:t>#2 </a:t>
            </a:r>
            <a:endParaRPr lang="de-AT" sz="4000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9552" y="2132856"/>
            <a:ext cx="8249606" cy="100811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4000" b="1" dirty="0" smtClean="0">
                <a:solidFill>
                  <a:schemeClr val="tx1"/>
                </a:solidFill>
              </a:rPr>
              <a:t>#3 </a:t>
            </a:r>
            <a:endParaRPr lang="de-AT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site</a:t>
            </a:r>
            <a:r>
              <a:rPr lang="de-AT" dirty="0" smtClean="0"/>
              <a:t> </a:t>
            </a:r>
            <a:r>
              <a:rPr lang="de-AT" dirty="0" err="1" smtClean="0"/>
              <a:t>types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274990"/>
            <a:ext cx="8911771" cy="473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CryoNet site </a:t>
            </a:r>
            <a:r>
              <a:rPr lang="de-AT" dirty="0" err="1" smtClean="0"/>
              <a:t>questionaire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65" y="1245552"/>
            <a:ext cx="5760720" cy="537654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570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Initial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247650" y="6277970"/>
            <a:ext cx="3614666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www.globalcryospherewatch.org</a:t>
            </a:r>
            <a:endParaRPr lang="de-AT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8" y="1237386"/>
            <a:ext cx="8940800" cy="49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1" y="1698219"/>
            <a:ext cx="8898618" cy="40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2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CryoNet</a:t>
            </a:r>
            <a:r>
              <a:rPr lang="en-US" dirty="0"/>
              <a:t> sites must meet a minimum set of requirements:</a:t>
            </a:r>
            <a:br>
              <a:rPr lang="en-US" dirty="0"/>
            </a:br>
            <a:endParaRPr lang="de-AT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7650" y="1181101"/>
            <a:ext cx="7629525" cy="54483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site location is chosen such that, for the variables measured, it is </a:t>
            </a:r>
            <a:r>
              <a:rPr lang="en-US" sz="2000" dirty="0" smtClean="0">
                <a:solidFill>
                  <a:schemeClr val="tx1"/>
                </a:solidFill>
              </a:rPr>
              <a:t>spatially/temporally representative for measuring one or several components of the cryosphere.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r>
              <a:rPr lang="en-US" sz="2000" dirty="0" err="1" smtClean="0">
                <a:solidFill>
                  <a:schemeClr val="tx1"/>
                </a:solidFill>
              </a:rPr>
              <a:t>CryoNet</a:t>
            </a:r>
            <a:r>
              <a:rPr lang="en-US" sz="2000" dirty="0" smtClean="0">
                <a:solidFill>
                  <a:schemeClr val="tx1"/>
                </a:solidFill>
              </a:rPr>
              <a:t> sites have to be active and perform sustained observations according to </a:t>
            </a:r>
            <a:r>
              <a:rPr lang="en-US" sz="2000" dirty="0" err="1" smtClean="0">
                <a:solidFill>
                  <a:schemeClr val="tx1"/>
                </a:solidFill>
              </a:rPr>
              <a:t>CryoNet</a:t>
            </a:r>
            <a:r>
              <a:rPr lang="en-US" sz="2000" dirty="0" smtClean="0">
                <a:solidFill>
                  <a:schemeClr val="tx1"/>
                </a:solidFill>
              </a:rPr>
              <a:t> agreed practices.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 startAt="2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3"/>
            </a:pPr>
            <a:r>
              <a:rPr lang="en-US" sz="2000" dirty="0" smtClean="0">
                <a:solidFill>
                  <a:schemeClr val="tx1"/>
                </a:solidFill>
              </a:rPr>
              <a:t>Technical personnel </a:t>
            </a:r>
            <a:r>
              <a:rPr lang="en-US" sz="2000" dirty="0">
                <a:solidFill>
                  <a:schemeClr val="tx1"/>
                </a:solidFill>
              </a:rPr>
              <a:t>are trained in the operation of the equipment at the site.</a:t>
            </a:r>
          </a:p>
          <a:p>
            <a:pPr marL="457200" indent="-457200">
              <a:buAutoNum type="arabicPeriod" startAt="3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reference and integrated sites, there is </a:t>
            </a:r>
            <a:r>
              <a:rPr lang="en-US" sz="2000" dirty="0" smtClean="0">
                <a:solidFill>
                  <a:schemeClr val="tx1"/>
                </a:solidFill>
              </a:rPr>
              <a:t>an intent by </a:t>
            </a:r>
            <a:r>
              <a:rPr lang="en-US" sz="2000" dirty="0">
                <a:solidFill>
                  <a:schemeClr val="tx1"/>
                </a:solidFill>
              </a:rPr>
              <a:t>the responsible </a:t>
            </a:r>
            <a:r>
              <a:rPr lang="en-US" sz="2000" dirty="0" smtClean="0">
                <a:solidFill>
                  <a:schemeClr val="tx1"/>
                </a:solidFill>
              </a:rPr>
              <a:t>agencies </a:t>
            </a:r>
            <a:r>
              <a:rPr lang="en-US" sz="2000" dirty="0">
                <a:solidFill>
                  <a:schemeClr val="tx1"/>
                </a:solidFill>
              </a:rPr>
              <a:t>to long-term observations of at least one of the </a:t>
            </a:r>
            <a:r>
              <a:rPr lang="en-US" sz="2000" dirty="0" err="1" smtClean="0">
                <a:solidFill>
                  <a:schemeClr val="tx1"/>
                </a:solidFill>
              </a:rPr>
              <a:t>CryoNet</a:t>
            </a:r>
            <a:r>
              <a:rPr lang="en-US" sz="2000" dirty="0" smtClean="0">
                <a:solidFill>
                  <a:schemeClr val="tx1"/>
                </a:solidFill>
              </a:rPr>
              <a:t> variables.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relevant </a:t>
            </a:r>
            <a:r>
              <a:rPr lang="en-US" sz="2000" dirty="0" err="1">
                <a:solidFill>
                  <a:schemeClr val="tx1"/>
                </a:solidFill>
              </a:rPr>
              <a:t>CryoNet</a:t>
            </a:r>
            <a:r>
              <a:rPr lang="en-US" sz="2000" dirty="0">
                <a:solidFill>
                  <a:schemeClr val="tx1"/>
                </a:solidFill>
              </a:rPr>
              <a:t> observations are of documented quality. The measurements are made </a:t>
            </a:r>
            <a:r>
              <a:rPr lang="en-US" sz="2000" dirty="0" smtClean="0">
                <a:solidFill>
                  <a:schemeClr val="tx1"/>
                </a:solidFill>
              </a:rPr>
              <a:t>and quality controlled according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err="1" smtClean="0">
                <a:solidFill>
                  <a:schemeClr val="tx1"/>
                </a:solidFill>
              </a:rPr>
              <a:t>CryoNet</a:t>
            </a:r>
            <a:r>
              <a:rPr lang="en-US" sz="2000" dirty="0" smtClean="0">
                <a:solidFill>
                  <a:schemeClr val="tx1"/>
                </a:solidFill>
              </a:rPr>
              <a:t> agreed practices.</a:t>
            </a:r>
            <a:endParaRPr lang="en-US" sz="2000" dirty="0">
              <a:solidFill>
                <a:schemeClr val="tx1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68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CryoNet</a:t>
            </a:r>
            <a:r>
              <a:rPr lang="en-US" dirty="0"/>
              <a:t> sites must meet a minimum set of requirements:</a:t>
            </a:r>
            <a:br>
              <a:rPr lang="en-US" dirty="0"/>
            </a:br>
            <a:endParaRPr lang="de-AT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7650" y="1181101"/>
            <a:ext cx="7629525" cy="54483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AutoNum type="arabicPeriod" startAt="6"/>
            </a:pPr>
            <a:r>
              <a:rPr lang="en-US" sz="2000" dirty="0" smtClean="0">
                <a:solidFill>
                  <a:schemeClr val="tx1"/>
                </a:solidFill>
              </a:rPr>
              <a:t>Associated </a:t>
            </a:r>
            <a:r>
              <a:rPr lang="en-US" sz="2000" dirty="0">
                <a:solidFill>
                  <a:schemeClr val="tx1"/>
                </a:solidFill>
              </a:rPr>
              <a:t>standard meteorological in situ observations, when necessary for the accurate determination and interpretation of the GCW variables, are made with </a:t>
            </a:r>
            <a:r>
              <a:rPr lang="en-US" sz="2000" dirty="0" smtClean="0">
                <a:solidFill>
                  <a:schemeClr val="tx1"/>
                </a:solidFill>
              </a:rPr>
              <a:t>documented quality.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 startAt="6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7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data and </a:t>
            </a:r>
            <a:r>
              <a:rPr lang="en-US" sz="2000" dirty="0" smtClean="0">
                <a:solidFill>
                  <a:schemeClr val="tx1"/>
                </a:solidFill>
              </a:rPr>
              <a:t>metadata </a:t>
            </a:r>
            <a:r>
              <a:rPr lang="en-US" sz="2000" dirty="0">
                <a:solidFill>
                  <a:schemeClr val="tx1"/>
                </a:solidFill>
              </a:rPr>
              <a:t>including </a:t>
            </a:r>
            <a:r>
              <a:rPr lang="en-US" sz="2000" dirty="0" smtClean="0">
                <a:solidFill>
                  <a:schemeClr val="tx1"/>
                </a:solidFill>
              </a:rPr>
              <a:t>changes in instrumentation</a:t>
            </a:r>
            <a:r>
              <a:rPr lang="en-US" sz="2000" dirty="0">
                <a:solidFill>
                  <a:schemeClr val="tx1"/>
                </a:solidFill>
              </a:rPr>
              <a:t>, traceability, observation </a:t>
            </a:r>
            <a:r>
              <a:rPr lang="en-US" sz="2000" dirty="0" smtClean="0">
                <a:solidFill>
                  <a:schemeClr val="tx1"/>
                </a:solidFill>
              </a:rPr>
              <a:t>procedures </a:t>
            </a:r>
            <a:r>
              <a:rPr lang="en-US" sz="2000" dirty="0">
                <a:solidFill>
                  <a:schemeClr val="tx1"/>
                </a:solidFill>
              </a:rPr>
              <a:t>are submitted to </a:t>
            </a:r>
            <a:r>
              <a:rPr lang="en-US" sz="2000" dirty="0" smtClean="0">
                <a:solidFill>
                  <a:schemeClr val="tx1"/>
                </a:solidFill>
              </a:rPr>
              <a:t>a data </a:t>
            </a:r>
            <a:r>
              <a:rPr lang="en-US" sz="2000" dirty="0" err="1" smtClean="0">
                <a:solidFill>
                  <a:schemeClr val="tx1"/>
                </a:solidFill>
              </a:rPr>
              <a:t>centre</a:t>
            </a:r>
            <a:r>
              <a:rPr lang="en-US" sz="2000" dirty="0" smtClean="0">
                <a:solidFill>
                  <a:schemeClr val="tx1"/>
                </a:solidFill>
              </a:rPr>
              <a:t>, which is interoperable with the </a:t>
            </a:r>
            <a:r>
              <a:rPr lang="en-US" sz="2000" dirty="0">
                <a:solidFill>
                  <a:schemeClr val="tx1"/>
                </a:solidFill>
              </a:rPr>
              <a:t>GCW </a:t>
            </a:r>
            <a:r>
              <a:rPr lang="en-US" sz="2000" dirty="0" smtClean="0">
                <a:solidFill>
                  <a:schemeClr val="tx1"/>
                </a:solidFill>
              </a:rPr>
              <a:t>portal in a timely? manner. Metadata </a:t>
            </a:r>
            <a:r>
              <a:rPr lang="en-US" sz="2000" dirty="0">
                <a:solidFill>
                  <a:schemeClr val="tx1"/>
                </a:solidFill>
              </a:rPr>
              <a:t>are also provided to the WMO Operational Information Resource (WIR) and maintained regularly.</a:t>
            </a:r>
          </a:p>
          <a:p>
            <a:pPr marL="457200" indent="-457200">
              <a:buAutoNum type="arabicPeriod" startAt="7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 startAt="8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station characteristics and observational </a:t>
            </a:r>
            <a:r>
              <a:rPr lang="en-US" sz="2000" dirty="0" err="1">
                <a:solidFill>
                  <a:schemeClr val="tx1"/>
                </a:solidFill>
              </a:rPr>
              <a:t>programme</a:t>
            </a:r>
            <a:r>
              <a:rPr lang="en-US" sz="2000" dirty="0">
                <a:solidFill>
                  <a:schemeClr val="tx1"/>
                </a:solidFill>
              </a:rPr>
              <a:t> are </a:t>
            </a:r>
            <a:r>
              <a:rPr lang="en-US" sz="2000" dirty="0" smtClean="0">
                <a:solidFill>
                  <a:schemeClr val="tx1"/>
                </a:solidFill>
              </a:rPr>
              <a:t>kept up-to-date </a:t>
            </a:r>
            <a:r>
              <a:rPr lang="en-US" sz="2000" dirty="0">
                <a:solidFill>
                  <a:schemeClr val="tx1"/>
                </a:solidFill>
              </a:rPr>
              <a:t>in the GCW station information </a:t>
            </a:r>
            <a:r>
              <a:rPr lang="en-US" sz="2000" dirty="0" smtClean="0">
                <a:solidFill>
                  <a:schemeClr val="tx1"/>
                </a:solidFill>
              </a:rPr>
              <a:t>database.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 startAt="8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 startAt="9"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station logbook for observations and activities that may affect observations is maintained and used in the data validation process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 startAt="9"/>
            </a:pPr>
            <a:r>
              <a:rPr lang="en-US" sz="2000" dirty="0" smtClean="0">
                <a:solidFill>
                  <a:schemeClr val="tx1"/>
                </a:solidFill>
              </a:rPr>
              <a:t>User needs have been considered in the observation </a:t>
            </a:r>
            <a:r>
              <a:rPr lang="en-US" sz="2000" dirty="0">
                <a:solidFill>
                  <a:schemeClr val="tx1"/>
                </a:solidFill>
              </a:rPr>
              <a:t>design process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International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team</a:t>
            </a:r>
            <a:endParaRPr lang="de-A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29" y="1135494"/>
            <a:ext cx="5123542" cy="574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smtClean="0"/>
              <a:t>primer</a:t>
            </a:r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57" y="1138919"/>
            <a:ext cx="4109466" cy="58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Workplan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369"/>
            <a:ext cx="9144000" cy="449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Workplan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165499"/>
            <a:ext cx="9144000" cy="25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70705"/>
            <a:ext cx="7800975" cy="499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within</a:t>
            </a:r>
            <a:r>
              <a:rPr lang="de-AT" dirty="0" smtClean="0"/>
              <a:t> GCW 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1655060" y="5381399"/>
            <a:ext cx="942998" cy="620973"/>
          </a:xfrm>
          <a:prstGeom prst="rect">
            <a:avLst/>
          </a:prstGeom>
          <a:solidFill>
            <a:srgbClr val="FF0000">
              <a:alpha val="14000"/>
            </a:srgbClr>
          </a:solidFill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05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4" descr="cryosphere_circl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01" y="1675447"/>
            <a:ext cx="3733399" cy="399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1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Motivation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2" y="1714500"/>
            <a:ext cx="7814494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495300" y="1533525"/>
            <a:ext cx="78581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646912" y="6141493"/>
            <a:ext cx="2232766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M. </a:t>
            </a:r>
            <a:r>
              <a:rPr lang="de-AT" dirty="0" err="1" smtClean="0"/>
              <a:t>Zemp</a:t>
            </a:r>
            <a:r>
              <a:rPr lang="de-AT" dirty="0" smtClean="0"/>
              <a:t>, 2011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21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objectives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47649" y="1181101"/>
            <a:ext cx="8650691" cy="5448300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CryoNet</a:t>
            </a:r>
            <a:r>
              <a:rPr lang="en-US" sz="2800" dirty="0" smtClean="0"/>
              <a:t> will l</a:t>
            </a:r>
            <a:r>
              <a:rPr lang="en-GB" sz="2800" dirty="0" smtClean="0"/>
              <a:t>ink </a:t>
            </a:r>
            <a:r>
              <a:rPr lang="en-GB" sz="2800" dirty="0" smtClean="0"/>
              <a:t>with different </a:t>
            </a:r>
            <a:r>
              <a:rPr lang="en-GB" sz="2800" dirty="0"/>
              <a:t>cryospheric observational networks </a:t>
            </a:r>
            <a:r>
              <a:rPr lang="en-GB" sz="2800" dirty="0" smtClean="0"/>
              <a:t>to achieve its comprehensive potential through</a:t>
            </a:r>
            <a:endParaRPr lang="de-A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Extensive monitoring of </a:t>
            </a:r>
            <a:r>
              <a:rPr lang="en-GB" sz="2600" dirty="0" smtClean="0"/>
              <a:t>the cryosphere </a:t>
            </a:r>
            <a:r>
              <a:rPr lang="en-GB" sz="2600" dirty="0"/>
              <a:t>through harmonized measurements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Providing cryospheric-data for improved process understanding and modelling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Providing calibration and validation data for satellite data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Linking cryospheric ground truth observations to cryospheric models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Training for cryospheric observations</a:t>
            </a:r>
            <a:endParaRPr lang="de-AT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600" dirty="0"/>
              <a:t>Standardized guidelines for cryospheric </a:t>
            </a:r>
            <a:r>
              <a:rPr lang="en-GB" sz="2600" dirty="0" smtClean="0"/>
              <a:t>observations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Long-term</a:t>
            </a:r>
            <a:r>
              <a:rPr lang="en-US" sz="2600" dirty="0"/>
              <a:t>, sustainable observing and </a:t>
            </a:r>
            <a:r>
              <a:rPr lang="en-US" sz="2600" dirty="0" smtClean="0"/>
              <a:t>monitoring. 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9107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endParaRPr lang="de-AT" dirty="0"/>
          </a:p>
        </p:txBody>
      </p:sp>
      <p:graphicFrame>
        <p:nvGraphicFramePr>
          <p:cNvPr id="4" name="Diagram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9339"/>
              </p:ext>
            </p:extLst>
          </p:nvPr>
        </p:nvGraphicFramePr>
        <p:xfrm>
          <a:off x="349749" y="1465914"/>
          <a:ext cx="7527426" cy="447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7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AT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smtClean="0"/>
              <a:t>1st </a:t>
            </a:r>
            <a:r>
              <a:rPr lang="de-AT" sz="2400" dirty="0" err="1" smtClean="0"/>
              <a:t>CryoNet</a:t>
            </a:r>
            <a:r>
              <a:rPr lang="de-AT" sz="2400" dirty="0" smtClean="0"/>
              <a:t> WS (Nov. 2012, Vienna, </a:t>
            </a:r>
            <a:br>
              <a:rPr lang="de-AT" sz="2400" dirty="0" smtClean="0"/>
            </a:br>
            <a:r>
              <a:rPr lang="de-AT" sz="2400" dirty="0" smtClean="0"/>
              <a:t>Austria)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err="1" smtClean="0"/>
              <a:t>Questionaires</a:t>
            </a:r>
            <a:endParaRPr lang="de-AT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smtClean="0"/>
              <a:t>Cryosphere Station </a:t>
            </a:r>
            <a:r>
              <a:rPr lang="de-AT" sz="2400" dirty="0" err="1" smtClean="0"/>
              <a:t>inventory</a:t>
            </a:r>
            <a:endParaRPr lang="de-AT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smtClean="0"/>
              <a:t>Primer </a:t>
            </a:r>
            <a:r>
              <a:rPr lang="de-AT" sz="2400" dirty="0" err="1" smtClean="0"/>
              <a:t>to</a:t>
            </a:r>
            <a:r>
              <a:rPr lang="de-AT" sz="2400" dirty="0" smtClean="0"/>
              <a:t> GCW </a:t>
            </a:r>
            <a:r>
              <a:rPr lang="de-AT" sz="2400" dirty="0" err="1" smtClean="0"/>
              <a:t>CryoNet</a:t>
            </a:r>
            <a:r>
              <a:rPr lang="de-AT" sz="2400" dirty="0" smtClean="0"/>
              <a:t> (</a:t>
            </a:r>
            <a:r>
              <a:rPr lang="de-AT" sz="2400" dirty="0" err="1" smtClean="0"/>
              <a:t>draft</a:t>
            </a:r>
            <a:r>
              <a:rPr lang="de-AT" sz="2400" dirty="0" smtClean="0"/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/>
              <a:t>2nd </a:t>
            </a:r>
            <a:r>
              <a:rPr lang="de-AT" sz="2400" dirty="0" err="1"/>
              <a:t>CryoNet</a:t>
            </a:r>
            <a:r>
              <a:rPr lang="de-AT" sz="2400" dirty="0"/>
              <a:t> WS (</a:t>
            </a:r>
            <a:r>
              <a:rPr lang="de-AT" sz="2400" dirty="0" err="1"/>
              <a:t>Dec</a:t>
            </a:r>
            <a:r>
              <a:rPr lang="de-AT" sz="2400" dirty="0"/>
              <a:t>. 2013, Beijing</a:t>
            </a:r>
            <a:br>
              <a:rPr lang="de-AT" sz="2400" dirty="0"/>
            </a:br>
            <a:r>
              <a:rPr lang="de-AT" sz="2400" dirty="0"/>
              <a:t>China)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err="1"/>
              <a:t>CryoNet</a:t>
            </a:r>
            <a:r>
              <a:rPr lang="de-AT" sz="2400" dirty="0"/>
              <a:t> </a:t>
            </a:r>
            <a:r>
              <a:rPr lang="de-AT" sz="2400" dirty="0" err="1"/>
              <a:t>team</a:t>
            </a:r>
            <a:r>
              <a:rPr lang="de-AT" sz="2400" dirty="0"/>
              <a:t> </a:t>
            </a:r>
            <a:r>
              <a:rPr lang="de-AT" sz="2400" dirty="0" err="1"/>
              <a:t>meeting</a:t>
            </a:r>
            <a:r>
              <a:rPr lang="de-AT" sz="2400" dirty="0"/>
              <a:t> (Reykjavik,</a:t>
            </a:r>
            <a:br>
              <a:rPr lang="de-AT" sz="2400" dirty="0"/>
            </a:br>
            <a:r>
              <a:rPr lang="de-AT" sz="2400" dirty="0"/>
              <a:t>Island, Jan 2014)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00" y="1222755"/>
            <a:ext cx="3280455" cy="470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0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Questionaires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530">
            <a:off x="460292" y="2056611"/>
            <a:ext cx="7373597" cy="3697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First </a:t>
            </a:r>
            <a:r>
              <a:rPr lang="de-AT" dirty="0" err="1" smtClean="0"/>
              <a:t>questionaire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Meeting Vienna 11-2012</a:t>
            </a:r>
            <a:endParaRPr lang="de-AT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2" y="1409700"/>
            <a:ext cx="8520776" cy="441959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feld 4"/>
          <p:cNvSpPr txBox="1"/>
          <p:nvPr/>
        </p:nvSpPr>
        <p:spPr>
          <a:xfrm>
            <a:off x="1282890" y="6045957"/>
            <a:ext cx="503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n</a:t>
            </a:r>
            <a:r>
              <a:rPr lang="de-AT" dirty="0" smtClean="0"/>
              <a:t>= 21                   1=LOW    2=MEDIUM    3=HIGH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21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Feedback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questionaires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Implementation </a:t>
            </a:r>
            <a:r>
              <a:rPr lang="en-US" sz="2800" dirty="0"/>
              <a:t>of </a:t>
            </a:r>
            <a:r>
              <a:rPr lang="en-US" sz="2800" dirty="0" smtClean="0"/>
              <a:t>tiered </a:t>
            </a:r>
            <a:r>
              <a:rPr lang="en-US" sz="2800" dirty="0"/>
              <a:t>network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High need for standards and guidelines in cryospheric observations (many counts)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Serve science and practitioners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Cooperate with existing networks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Fill gaps in existing networks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Data policy and data provision 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525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Bildschirmpräsentation (4:3)</PresentationFormat>
  <Paragraphs>88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Office-Design</vt:lpstr>
      <vt:lpstr>  CryoNet  Network of Cryospheric Surface Observations  </vt:lpstr>
      <vt:lpstr>CryoNet within GCW </vt:lpstr>
      <vt:lpstr>Motivation for CryoNet </vt:lpstr>
      <vt:lpstr>CryoNet objectives</vt:lpstr>
      <vt:lpstr>CryoNet activities</vt:lpstr>
      <vt:lpstr>CryoNet activities</vt:lpstr>
      <vt:lpstr>Questionaires</vt:lpstr>
      <vt:lpstr>First questionaire CryoNet Meeting Vienna 11-2012</vt:lpstr>
      <vt:lpstr>Feedback from the questionaires</vt:lpstr>
      <vt:lpstr>Reasons for different site types of the network</vt:lpstr>
      <vt:lpstr>The site types of  CryoNet </vt:lpstr>
      <vt:lpstr>CryoNet site questionaire</vt:lpstr>
      <vt:lpstr>Initial CryoNet stations </vt:lpstr>
      <vt:lpstr>CryoNet sites must meet a minimum set of requirements: </vt:lpstr>
      <vt:lpstr>CryoNet sites must meet a minimum set of requirements: </vt:lpstr>
      <vt:lpstr>International CryoNet team</vt:lpstr>
      <vt:lpstr>CryoNet primer</vt:lpstr>
      <vt:lpstr>Workplan</vt:lpstr>
      <vt:lpstr>Workplan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martha</dc:creator>
  <cp:lastModifiedBy>Schöner Wolfgang</cp:lastModifiedBy>
  <cp:revision>141</cp:revision>
  <dcterms:created xsi:type="dcterms:W3CDTF">2012-11-21T11:18:26Z</dcterms:created>
  <dcterms:modified xsi:type="dcterms:W3CDTF">2014-01-23T09:44:23Z</dcterms:modified>
</cp:coreProperties>
</file>