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41"/>
  </p:notesMasterIdLst>
  <p:sldIdLst>
    <p:sldId id="291" r:id="rId2"/>
    <p:sldId id="349" r:id="rId3"/>
    <p:sldId id="330" r:id="rId4"/>
    <p:sldId id="340" r:id="rId5"/>
    <p:sldId id="395" r:id="rId6"/>
    <p:sldId id="331" r:id="rId7"/>
    <p:sldId id="332" r:id="rId8"/>
    <p:sldId id="295" r:id="rId9"/>
    <p:sldId id="351" r:id="rId10"/>
    <p:sldId id="371" r:id="rId11"/>
    <p:sldId id="352" r:id="rId12"/>
    <p:sldId id="353" r:id="rId13"/>
    <p:sldId id="294" r:id="rId14"/>
    <p:sldId id="384" r:id="rId15"/>
    <p:sldId id="385" r:id="rId16"/>
    <p:sldId id="387" r:id="rId17"/>
    <p:sldId id="389" r:id="rId18"/>
    <p:sldId id="392" r:id="rId19"/>
    <p:sldId id="366" r:id="rId20"/>
    <p:sldId id="355" r:id="rId21"/>
    <p:sldId id="356" r:id="rId22"/>
    <p:sldId id="394" r:id="rId23"/>
    <p:sldId id="319" r:id="rId24"/>
    <p:sldId id="336" r:id="rId25"/>
    <p:sldId id="329" r:id="rId26"/>
    <p:sldId id="318" r:id="rId27"/>
    <p:sldId id="379" r:id="rId28"/>
    <p:sldId id="396" r:id="rId29"/>
    <p:sldId id="382" r:id="rId30"/>
    <p:sldId id="373" r:id="rId31"/>
    <p:sldId id="374" r:id="rId32"/>
    <p:sldId id="375" r:id="rId33"/>
    <p:sldId id="381" r:id="rId34"/>
    <p:sldId id="376" r:id="rId35"/>
    <p:sldId id="377" r:id="rId36"/>
    <p:sldId id="378" r:id="rId37"/>
    <p:sldId id="390" r:id="rId38"/>
    <p:sldId id="391" r:id="rId39"/>
    <p:sldId id="393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5465" userDrawn="1">
          <p15:clr>
            <a:srgbClr val="A4A3A4"/>
          </p15:clr>
        </p15:guide>
        <p15:guide id="3" pos="2562" userDrawn="1">
          <p15:clr>
            <a:srgbClr val="A4A3A4"/>
          </p15:clr>
        </p15:guide>
        <p15:guide id="4" orient="horz" pos="11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F29"/>
    <a:srgbClr val="000000"/>
    <a:srgbClr val="0000FF"/>
    <a:srgbClr val="867D68"/>
    <a:srgbClr val="837D71"/>
    <a:srgbClr val="BEBBB4"/>
    <a:srgbClr val="5C58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5" autoAdjust="0"/>
    <p:restoredTop sz="85158" autoAdjust="0"/>
  </p:normalViewPr>
  <p:slideViewPr>
    <p:cSldViewPr>
      <p:cViewPr varScale="1">
        <p:scale>
          <a:sx n="65" d="100"/>
          <a:sy n="65" d="100"/>
        </p:scale>
        <p:origin x="1642" y="43"/>
      </p:cViewPr>
      <p:guideLst>
        <p:guide pos="5465"/>
        <p:guide pos="2562"/>
        <p:guide orient="horz" pos="11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5932330-973B-4361-B08D-10E18282A129}" type="datetimeFigureOut">
              <a:rPr lang="en-US"/>
              <a:pPr>
                <a:defRPr/>
              </a:pPr>
              <a:t>6/13/2016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D5FBA5-6C6B-4C53-BD72-A729EECE9A5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32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Evtl</a:t>
            </a:r>
            <a:r>
              <a:rPr lang="de-AT" dirty="0"/>
              <a:t> noch Lawrence </a:t>
            </a:r>
            <a:r>
              <a:rPr lang="de-AT" dirty="0" err="1"/>
              <a:t>Mudryk</a:t>
            </a:r>
            <a:r>
              <a:rPr lang="de-AT" dirty="0"/>
              <a:t> 3</a:t>
            </a:r>
            <a:r>
              <a:rPr lang="de-AT" baseline="0" dirty="0"/>
              <a:t> zu Autorenliste hinzufügen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5FBA5-6C6B-4C53-BD72-A729EECE9A5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8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>
              <a:lnSpc>
                <a:spcPts val="1500"/>
              </a:lnSpc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1. MERRA-land forcing is based on merging a gauge-based data product from the NOAA Climate Prediction Center with MERRA precipitation.</a:t>
            </a:r>
          </a:p>
          <a:p>
            <a:pPr>
              <a:lnSpc>
                <a:spcPts val="1500"/>
              </a:lnSpc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The Catchment land surface model used in MERRA-Land was updated from the "MERRA" version.</a:t>
            </a:r>
          </a:p>
        </p:txBody>
      </p:sp>
    </p:spTree>
    <p:extLst>
      <p:ext uri="{BB962C8B-B14F-4D97-AF65-F5344CB8AC3E}">
        <p14:creationId xmlns:p14="http://schemas.microsoft.com/office/powerpoint/2010/main" val="936056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Typical</a:t>
            </a:r>
            <a:r>
              <a:rPr lang="de-AT" dirty="0"/>
              <a:t> RMSE </a:t>
            </a:r>
            <a:r>
              <a:rPr lang="de-AT" dirty="0" err="1"/>
              <a:t>for</a:t>
            </a:r>
            <a:r>
              <a:rPr lang="de-AT" baseline="0" dirty="0"/>
              <a:t> SE = </a:t>
            </a:r>
            <a:r>
              <a:rPr lang="de-AT" baseline="0" dirty="0" err="1"/>
              <a:t>mean</a:t>
            </a:r>
            <a:r>
              <a:rPr lang="de-AT" baseline="0" dirty="0"/>
              <a:t> </a:t>
            </a:r>
            <a:r>
              <a:rPr lang="de-AT" baseline="0" dirty="0" err="1"/>
              <a:t>montly</a:t>
            </a:r>
            <a:r>
              <a:rPr lang="de-AT" baseline="0" dirty="0"/>
              <a:t> RMSE </a:t>
            </a:r>
            <a:r>
              <a:rPr lang="de-AT" baseline="0" dirty="0" err="1"/>
              <a:t>for</a:t>
            </a:r>
            <a:r>
              <a:rPr lang="de-AT" baseline="0" dirty="0"/>
              <a:t> total </a:t>
            </a:r>
            <a:r>
              <a:rPr lang="de-AT" baseline="0" dirty="0" err="1"/>
              <a:t>area</a:t>
            </a:r>
            <a:r>
              <a:rPr lang="de-AT" baseline="0" dirty="0"/>
              <a:t> (</a:t>
            </a:r>
            <a:r>
              <a:rPr lang="de-AT" baseline="0" dirty="0" err="1"/>
              <a:t>spread</a:t>
            </a:r>
            <a:r>
              <a:rPr lang="de-AT" baseline="0" dirty="0"/>
              <a:t> </a:t>
            </a:r>
            <a:r>
              <a:rPr lang="de-AT" baseline="0" dirty="0" err="1"/>
              <a:t>between</a:t>
            </a:r>
            <a:r>
              <a:rPr lang="de-AT" baseline="0" dirty="0"/>
              <a:t> 0 % </a:t>
            </a:r>
            <a:r>
              <a:rPr lang="de-AT" baseline="0" dirty="0" err="1"/>
              <a:t>and</a:t>
            </a:r>
            <a:r>
              <a:rPr lang="de-AT" baseline="0" dirty="0"/>
              <a:t> 25 %), </a:t>
            </a:r>
            <a:r>
              <a:rPr lang="de-AT" baseline="0" dirty="0" err="1"/>
              <a:t>for</a:t>
            </a:r>
            <a:r>
              <a:rPr lang="de-AT" baseline="0" dirty="0"/>
              <a:t> </a:t>
            </a:r>
            <a:r>
              <a:rPr lang="de-AT" baseline="0" dirty="0" err="1"/>
              <a:t>particular</a:t>
            </a:r>
            <a:r>
              <a:rPr lang="de-AT" baseline="0" dirty="0"/>
              <a:t> </a:t>
            </a:r>
            <a:r>
              <a:rPr lang="de-AT" baseline="0" dirty="0" err="1"/>
              <a:t>surface</a:t>
            </a:r>
            <a:r>
              <a:rPr lang="de-AT" baseline="0" dirty="0"/>
              <a:t> </a:t>
            </a:r>
            <a:r>
              <a:rPr lang="de-AT" baseline="0" dirty="0" err="1"/>
              <a:t>types</a:t>
            </a:r>
            <a:r>
              <a:rPr lang="de-AT" baseline="0" dirty="0"/>
              <a:t> </a:t>
            </a:r>
            <a:r>
              <a:rPr lang="de-AT" baseline="0" dirty="0" err="1"/>
              <a:t>the</a:t>
            </a:r>
            <a:r>
              <a:rPr lang="de-AT" baseline="0" dirty="0"/>
              <a:t> </a:t>
            </a:r>
            <a:r>
              <a:rPr lang="de-AT" baseline="0" dirty="0" err="1"/>
              <a:t>values</a:t>
            </a:r>
            <a:r>
              <a:rPr lang="de-AT" baseline="0" dirty="0"/>
              <a:t> </a:t>
            </a:r>
            <a:r>
              <a:rPr lang="de-AT" baseline="0" dirty="0" err="1"/>
              <a:t>can</a:t>
            </a:r>
            <a:r>
              <a:rPr lang="de-AT" baseline="0" dirty="0"/>
              <a:t> </a:t>
            </a:r>
            <a:r>
              <a:rPr lang="de-AT" baseline="0" dirty="0" err="1"/>
              <a:t>be</a:t>
            </a:r>
            <a:r>
              <a:rPr lang="de-AT" baseline="0" dirty="0"/>
              <a:t> </a:t>
            </a:r>
            <a:r>
              <a:rPr lang="de-AT" baseline="0" dirty="0" err="1" smtClean="0"/>
              <a:t>higher</a:t>
            </a:r>
            <a:endParaRPr lang="de-AT" baseline="0" dirty="0" smtClean="0"/>
          </a:p>
          <a:p>
            <a:endParaRPr lang="de-AT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in-situ validation indicates the strongest deviation between the products’ performance for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Ephemeral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Maritime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snow.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other snow classes  the group of best performing products produce F-score clearly higher than 0.9.  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5FBA5-6C6B-4C53-BD72-A729EECE9A5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2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Abbildung von Slide 21 aufgeteilt</a:t>
            </a:r>
            <a:r>
              <a:rPr lang="de-AT" baseline="0" dirty="0"/>
              <a:t> auf 2 Graphiken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5FBA5-6C6B-4C53-BD72-A729EECE9A5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6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5FBA5-6C6B-4C53-BD72-A729EECE9A5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6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89B3A2-A079-42F5-8F44-DB9297B570C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59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Verschiedene Balkenfarben</a:t>
            </a:r>
            <a:r>
              <a:rPr lang="de-AT" baseline="0" dirty="0"/>
              <a:t> stammen von früheren Präsentationen, als noch nicht alle Perioden analysiert waren. </a:t>
            </a:r>
            <a:r>
              <a:rPr lang="de-AT" baseline="0" dirty="0" err="1"/>
              <a:t>Inzw</a:t>
            </a:r>
            <a:r>
              <a:rPr lang="de-AT" baseline="0" dirty="0"/>
              <a:t> ist alles fertig.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5FBA5-6C6B-4C53-BD72-A729EECE9A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3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Remove 2</a:t>
            </a:r>
            <a:r>
              <a:rPr lang="en-GB" altLang="en-US" baseline="30000" dirty="0"/>
              <a:t>nd</a:t>
            </a:r>
            <a:r>
              <a:rPr lang="en-GB" altLang="en-US" dirty="0"/>
              <a:t> and 3</a:t>
            </a:r>
            <a:r>
              <a:rPr lang="en-GB" altLang="en-US" baseline="30000" dirty="0"/>
              <a:t>rd</a:t>
            </a:r>
            <a:r>
              <a:rPr lang="en-GB" altLang="en-US" dirty="0"/>
              <a:t> line, include</a:t>
            </a:r>
            <a:r>
              <a:rPr lang="en-GB" altLang="en-US" baseline="0" dirty="0"/>
              <a:t> header: Snow cover products in EASE-GRID 2.0 projection aggregated at 5 km / 25 km resolution</a:t>
            </a:r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251944-18F3-41C4-B330-DEE40CE72A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7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Forest</a:t>
            </a:r>
            <a:r>
              <a:rPr lang="de-AT" dirty="0"/>
              <a:t> in</a:t>
            </a:r>
            <a:r>
              <a:rPr lang="de-AT" baseline="0" dirty="0"/>
              <a:t> 1 Matrix schaut bescheiden aus, d.h. viele leere Zellen, da VS und </a:t>
            </a:r>
            <a:r>
              <a:rPr lang="de-AT" baseline="0" dirty="0" err="1"/>
              <a:t>SoG</a:t>
            </a:r>
            <a:r>
              <a:rPr lang="de-AT" baseline="0" dirty="0"/>
              <a:t> Produkte nicht direkt miteinander verglichen werden sollen. Darstellung in 2 Matrizen wurde mit Community diskutiert und abgesegnet.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5FBA5-6C6B-4C53-BD72-A729EECE9A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13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5FBA5-6C6B-4C53-BD72-A729EECE9A5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47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Monthly</a:t>
            </a:r>
            <a:r>
              <a:rPr lang="de-AT" baseline="0" dirty="0"/>
              <a:t> </a:t>
            </a:r>
            <a:r>
              <a:rPr lang="de-AT" baseline="0" dirty="0" err="1"/>
              <a:t>average</a:t>
            </a:r>
            <a:r>
              <a:rPr lang="de-AT" baseline="0" dirty="0"/>
              <a:t> FSC in EASE2 25 km </a:t>
            </a:r>
            <a:r>
              <a:rPr lang="de-AT" baseline="0" dirty="0" err="1"/>
              <a:t>for</a:t>
            </a:r>
            <a:r>
              <a:rPr lang="de-AT" baseline="0" dirty="0"/>
              <a:t> IMS24 &amp; JXAM5. Products </a:t>
            </a:r>
            <a:r>
              <a:rPr lang="de-AT" baseline="0" dirty="0" err="1"/>
              <a:t>with</a:t>
            </a:r>
            <a:r>
              <a:rPr lang="de-AT" baseline="0" dirty="0"/>
              <a:t> </a:t>
            </a:r>
            <a:r>
              <a:rPr lang="de-AT" baseline="0" dirty="0" err="1"/>
              <a:t>largest</a:t>
            </a:r>
            <a:r>
              <a:rPr lang="de-AT" baseline="0" dirty="0"/>
              <a:t> </a:t>
            </a:r>
            <a:r>
              <a:rPr lang="de-AT" baseline="0" dirty="0" err="1"/>
              <a:t>differences</a:t>
            </a:r>
            <a:r>
              <a:rPr lang="de-AT" baseline="0" dirty="0"/>
              <a:t> in SE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5FBA5-6C6B-4C53-BD72-A729EECE9A5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56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5FBA5-6C6B-4C53-BD72-A729EECE9A5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0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21/01/2014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Thomas </a:t>
            </a:r>
            <a:r>
              <a:rPr lang="en-US" dirty="0" err="1"/>
              <a:t>Nagler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29C92-3783-48DF-B7D8-DA0226F3D3A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2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2"/>
          <p:cNvSpPr>
            <a:spLocks noGrp="1"/>
          </p:cNvSpPr>
          <p:nvPr>
            <p:ph type="dt" sz="half" idx="10"/>
          </p:nvPr>
        </p:nvSpPr>
        <p:spPr>
          <a:xfrm>
            <a:off x="0" y="6529388"/>
            <a:ext cx="2133600" cy="328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21/01/2014</a:t>
            </a:r>
            <a:endParaRPr 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354263" y="6524625"/>
            <a:ext cx="4233862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Thomas </a:t>
            </a:r>
            <a:r>
              <a:rPr lang="en-US" dirty="0" err="1"/>
              <a:t>Nagler</a:t>
            </a:r>
            <a:endParaRPr lang="en-US" dirty="0"/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659563" y="6529388"/>
            <a:ext cx="838200" cy="328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29C92-3783-48DF-B7D8-DA0226F3D3A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6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516" y="0"/>
            <a:ext cx="7668852" cy="98072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Foliennummernplatzhalter 9"/>
          <p:cNvSpPr>
            <a:spLocks noGrp="1"/>
          </p:cNvSpPr>
          <p:nvPr>
            <p:ph type="sldNum" sz="quarter" idx="10"/>
          </p:nvPr>
        </p:nvSpPr>
        <p:spPr>
          <a:xfrm>
            <a:off x="6659563" y="6529388"/>
            <a:ext cx="838200" cy="328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F578A-CB16-499F-95F3-8F45F2BDF6D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0" y="6492875"/>
            <a:ext cx="3779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27 February 2015 Snowpex Progress Meeting Helsinki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843213" y="6492875"/>
            <a:ext cx="4176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AT"/>
              <a:t>Elisabeth Ripper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66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1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37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250825" y="0"/>
            <a:ext cx="84359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Click </a:t>
            </a:r>
            <a:r>
              <a:rPr lang="de-DE" dirty="0" err="1"/>
              <a:t>to</a:t>
            </a:r>
            <a:r>
              <a:rPr lang="de-DE" dirty="0"/>
              <a:t> Modify</a:t>
            </a:r>
            <a:endParaRPr lang="en-US" dirty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250825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Click </a:t>
            </a:r>
            <a:r>
              <a:rPr lang="de-DE" dirty="0" err="1"/>
              <a:t>to</a:t>
            </a:r>
            <a:r>
              <a:rPr lang="de-DE" dirty="0"/>
              <a:t> Modify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6529388"/>
            <a:ext cx="2133600" cy="328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25/01/2012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54263" y="6524625"/>
            <a:ext cx="4233862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Thomas </a:t>
            </a:r>
            <a:r>
              <a:rPr lang="en-US" dirty="0" err="1"/>
              <a:t>Nagler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59563" y="6529388"/>
            <a:ext cx="838200" cy="328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94BD581E-B85A-4266-A84B-6534ED50FA1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0" y="981075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6" cstate="print"/>
          <a:srcRect l="16508" t="19231" r="49207" b="68523"/>
          <a:stretch>
            <a:fillRect/>
          </a:stretch>
        </p:blipFill>
        <p:spPr bwMode="auto">
          <a:xfrm>
            <a:off x="8083494" y="31218"/>
            <a:ext cx="910142" cy="458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Grafik 9"/>
          <p:cNvPicPr/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49276"/>
            <a:ext cx="1246296" cy="37989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tmp"/><Relationship Id="rId5" Type="http://schemas.openxmlformats.org/officeDocument/2006/relationships/image" Target="../media/image57.tmp"/><Relationship Id="rId4" Type="http://schemas.openxmlformats.org/officeDocument/2006/relationships/image" Target="../media/image5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tmp"/><Relationship Id="rId5" Type="http://schemas.openxmlformats.org/officeDocument/2006/relationships/image" Target="../media/image60.tmp"/><Relationship Id="rId4" Type="http://schemas.openxmlformats.org/officeDocument/2006/relationships/image" Target="../media/image59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7" Type="http://schemas.openxmlformats.org/officeDocument/2006/relationships/image" Target="../media/image55.png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tmp"/><Relationship Id="rId5" Type="http://schemas.openxmlformats.org/officeDocument/2006/relationships/image" Target="../media/image64.tmp"/><Relationship Id="rId4" Type="http://schemas.openxmlformats.org/officeDocument/2006/relationships/image" Target="../media/image63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mp"/><Relationship Id="rId3" Type="http://schemas.openxmlformats.org/officeDocument/2006/relationships/image" Target="../media/image66.tmp"/><Relationship Id="rId7" Type="http://schemas.openxmlformats.org/officeDocument/2006/relationships/image" Target="../media/image70.tm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tmp"/><Relationship Id="rId5" Type="http://schemas.openxmlformats.org/officeDocument/2006/relationships/image" Target="../media/image68.tmp"/><Relationship Id="rId4" Type="http://schemas.openxmlformats.org/officeDocument/2006/relationships/image" Target="../media/image67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5" Type="http://schemas.openxmlformats.org/officeDocument/2006/relationships/image" Target="../media/image74.jpe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tmp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1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5.png"/><Relationship Id="rId10" Type="http://schemas.openxmlformats.org/officeDocument/2006/relationships/image" Target="../media/image14.jpeg"/><Relationship Id="rId19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mp"/><Relationship Id="rId2" Type="http://schemas.openxmlformats.org/officeDocument/2006/relationships/image" Target="../media/image118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tmp"/><Relationship Id="rId5" Type="http://schemas.openxmlformats.org/officeDocument/2006/relationships/image" Target="../media/image121.tmp"/><Relationship Id="rId4" Type="http://schemas.openxmlformats.org/officeDocument/2006/relationships/image" Target="../media/image120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mp"/><Relationship Id="rId2" Type="http://schemas.openxmlformats.org/officeDocument/2006/relationships/image" Target="../media/image123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tmp"/><Relationship Id="rId5" Type="http://schemas.openxmlformats.org/officeDocument/2006/relationships/image" Target="../media/image126.tmp"/><Relationship Id="rId4" Type="http://schemas.openxmlformats.org/officeDocument/2006/relationships/image" Target="../media/image125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m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tmp"/><Relationship Id="rId5" Type="http://schemas.openxmlformats.org/officeDocument/2006/relationships/image" Target="../media/image131.tmp"/><Relationship Id="rId4" Type="http://schemas.openxmlformats.org/officeDocument/2006/relationships/image" Target="../media/image130.tm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mp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tm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tmp"/><Relationship Id="rId3" Type="http://schemas.openxmlformats.org/officeDocument/2006/relationships/image" Target="../media/image146.tmp"/><Relationship Id="rId7" Type="http://schemas.openxmlformats.org/officeDocument/2006/relationships/image" Target="../media/image150.tm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tmp"/><Relationship Id="rId5" Type="http://schemas.openxmlformats.org/officeDocument/2006/relationships/image" Target="../media/image148.tmp"/><Relationship Id="rId4" Type="http://schemas.openxmlformats.org/officeDocument/2006/relationships/image" Target="../media/image147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6" b="9726"/>
          <a:stretch/>
        </p:blipFill>
        <p:spPr>
          <a:xfrm>
            <a:off x="0" y="-4971"/>
            <a:ext cx="9144000" cy="6862971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723" y="188640"/>
            <a:ext cx="9144000" cy="2160240"/>
          </a:xfrm>
        </p:spPr>
        <p:txBody>
          <a:bodyPr rtlCol="0">
            <a:noAutofit/>
          </a:bodyPr>
          <a:lstStyle/>
          <a:p>
            <a:pPr algn="ctr" defTabSz="357188" fontAlgn="auto">
              <a:spcAft>
                <a:spcPts val="0"/>
              </a:spcAft>
              <a:tabLst>
                <a:tab pos="179388" algn="l"/>
              </a:tabLst>
              <a:defRPr/>
            </a:pPr>
            <a:r>
              <a:rPr lang="en-GB" sz="2400" dirty="0">
                <a:solidFill>
                  <a:schemeClr val="bg1"/>
                </a:solidFill>
              </a:rPr>
              <a:t/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800" b="1" cap="all" dirty="0">
                <a:solidFill>
                  <a:schemeClr val="bg1"/>
                </a:solidFill>
                <a:effectLst/>
              </a:rPr>
              <a:t>THE Satellite Snow Products Intercomparison and Evaluation exercise</a:t>
            </a:r>
            <a:br>
              <a:rPr lang="en-GB" sz="2800" b="1" cap="all" dirty="0">
                <a:solidFill>
                  <a:schemeClr val="bg1"/>
                </a:solidFill>
                <a:effectLst/>
              </a:rPr>
            </a:br>
            <a:r>
              <a:rPr lang="en-GB" sz="4000" b="1" dirty="0" err="1" smtClean="0"/>
              <a:t>SnowPEx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sz="2800" b="1" dirty="0" smtClean="0"/>
              <a:t>overview and update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-1" y="5787261"/>
            <a:ext cx="914400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sz="1400" u="sng" dirty="0"/>
          </a:p>
          <a:p>
            <a:pPr algn="ctr"/>
            <a:endParaRPr lang="en-GB" sz="1400" u="sng" dirty="0"/>
          </a:p>
          <a:p>
            <a:pPr algn="ctr"/>
            <a:endParaRPr lang="en-GB" sz="1400" u="sng" dirty="0"/>
          </a:p>
          <a:p>
            <a:pPr algn="ctr"/>
            <a:endParaRPr lang="en-GB" sz="1400" u="sng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965257"/>
            <a:ext cx="7596336" cy="65061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79512" y="4077072"/>
            <a:ext cx="8764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+mn-lt"/>
                <a:ea typeface="Times New Roman" panose="02020603050405020304" pitchFamily="18" charset="0"/>
              </a:rPr>
              <a:t>by </a:t>
            </a:r>
            <a:br>
              <a:rPr lang="en-GB" dirty="0" smtClean="0">
                <a:latin typeface="+mn-lt"/>
                <a:ea typeface="Times New Roman" panose="02020603050405020304" pitchFamily="18" charset="0"/>
              </a:rPr>
            </a:br>
            <a:r>
              <a:rPr lang="en-GB" dirty="0" smtClean="0">
                <a:latin typeface="+mn-lt"/>
                <a:ea typeface="Times New Roman" panose="02020603050405020304" pitchFamily="18" charset="0"/>
              </a:rPr>
              <a:t>Thomas Nagler  </a:t>
            </a:r>
            <a:br>
              <a:rPr lang="en-GB" dirty="0" smtClean="0">
                <a:latin typeface="+mn-lt"/>
                <a:ea typeface="Times New Roman" panose="02020603050405020304" pitchFamily="18" charset="0"/>
              </a:rPr>
            </a:br>
            <a:r>
              <a:rPr lang="en-GB" dirty="0" smtClean="0">
                <a:latin typeface="+mn-lt"/>
                <a:ea typeface="Times New Roman" panose="02020603050405020304" pitchFamily="18" charset="0"/>
              </a:rPr>
              <a:t>ENVEO</a:t>
            </a:r>
            <a:endParaRPr lang="en-US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118" y="6062399"/>
            <a:ext cx="1257050" cy="45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0" y="537321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SnowPEx</a:t>
            </a:r>
            <a:r>
              <a:rPr lang="en-US" dirty="0" smtClean="0"/>
              <a:t> Consortium: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High </a:t>
            </a:r>
            <a:r>
              <a:rPr lang="de-AT" dirty="0" err="1"/>
              <a:t>resolution</a:t>
            </a:r>
            <a:r>
              <a:rPr lang="de-AT" dirty="0"/>
              <a:t> Snow Reference Scenes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75556" y="109193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 </a:t>
            </a:r>
            <a:r>
              <a:rPr lang="de-AT" dirty="0" err="1"/>
              <a:t>Landsat</a:t>
            </a:r>
            <a:r>
              <a:rPr lang="de-AT" dirty="0"/>
              <a:t> </a:t>
            </a:r>
            <a:r>
              <a:rPr lang="de-AT" dirty="0" err="1"/>
              <a:t>reference</a:t>
            </a:r>
            <a:r>
              <a:rPr lang="de-AT" dirty="0"/>
              <a:t> </a:t>
            </a:r>
            <a:r>
              <a:rPr lang="de-AT" dirty="0" err="1"/>
              <a:t>dataset</a:t>
            </a:r>
            <a:r>
              <a:rPr lang="de-AT" dirty="0"/>
              <a:t>: </a:t>
            </a:r>
            <a:r>
              <a:rPr lang="de-AT" dirty="0">
                <a:solidFill>
                  <a:srgbClr val="007635"/>
                </a:solidFill>
              </a:rPr>
              <a:t>498</a:t>
            </a:r>
            <a:r>
              <a:rPr lang="de-AT" dirty="0"/>
              <a:t> </a:t>
            </a:r>
            <a:r>
              <a:rPr lang="de-AT" dirty="0" err="1"/>
              <a:t>Landsat</a:t>
            </a:r>
            <a:r>
              <a:rPr lang="de-AT" dirty="0"/>
              <a:t> 5/7/8 </a:t>
            </a:r>
            <a:r>
              <a:rPr lang="de-AT" dirty="0" err="1"/>
              <a:t>scenes</a:t>
            </a:r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8047"/>
            <a:ext cx="9144000" cy="316190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5516168"/>
            <a:ext cx="5990721" cy="1317747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0" y="1935632"/>
            <a:ext cx="9144000" cy="3740929"/>
            <a:chOff x="0" y="1935632"/>
            <a:chExt cx="9144000" cy="3740929"/>
          </a:xfrm>
        </p:grpSpPr>
        <p:grpSp>
          <p:nvGrpSpPr>
            <p:cNvPr id="3" name="Gruppieren 2"/>
            <p:cNvGrpSpPr/>
            <p:nvPr/>
          </p:nvGrpSpPr>
          <p:grpSpPr>
            <a:xfrm>
              <a:off x="0" y="1935632"/>
              <a:ext cx="9144000" cy="3419048"/>
              <a:chOff x="-955844" y="1615177"/>
              <a:chExt cx="9144000" cy="3419048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55844" y="1615177"/>
                <a:ext cx="9144000" cy="3419048"/>
              </a:xfrm>
              <a:prstGeom prst="rect">
                <a:avLst/>
              </a:prstGeom>
            </p:spPr>
          </p:pic>
          <p:pic>
            <p:nvPicPr>
              <p:cNvPr id="4" name="Grafik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22035" y="3648913"/>
                <a:ext cx="955844" cy="1361039"/>
              </a:xfrm>
              <a:prstGeom prst="rect">
                <a:avLst/>
              </a:prstGeom>
            </p:spPr>
          </p:pic>
        </p:grpSp>
        <p:sp>
          <p:nvSpPr>
            <p:cNvPr id="5" name="Textfeld 4"/>
            <p:cNvSpPr txBox="1"/>
            <p:nvPr/>
          </p:nvSpPr>
          <p:spPr>
            <a:xfrm>
              <a:off x="6588224" y="5307229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Sturm Snow Classes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08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800" dirty="0" err="1"/>
              <a:t>Landsat</a:t>
            </a:r>
            <a:r>
              <a:rPr lang="de-AT" sz="2800" dirty="0"/>
              <a:t> Snow Reference Data Versus Snow Products:     </a:t>
            </a:r>
            <a:r>
              <a:rPr lang="de-AT" sz="2800" dirty="0" err="1"/>
              <a:t>Months</a:t>
            </a:r>
            <a:r>
              <a:rPr lang="de-AT" sz="2800" dirty="0"/>
              <a:t>:   Apr-May-Jun</a:t>
            </a:r>
          </a:p>
        </p:txBody>
      </p:sp>
      <p:pic>
        <p:nvPicPr>
          <p:cNvPr id="12" name="Grafik 11"/>
          <p:cNvPicPr/>
          <p:nvPr/>
        </p:nvPicPr>
        <p:blipFill>
          <a:blip r:embed="rId2" cstate="print"/>
          <a:srcRect t="-45454"/>
          <a:stretch>
            <a:fillRect/>
          </a:stretch>
        </p:blipFill>
        <p:spPr bwMode="auto">
          <a:xfrm>
            <a:off x="1908175" y="6393315"/>
            <a:ext cx="5472138" cy="27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179512" y="1928794"/>
            <a:ext cx="461665" cy="18002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AT" dirty="0">
                <a:solidFill>
                  <a:schemeClr val="accent3">
                    <a:lumMod val="75000"/>
                  </a:schemeClr>
                </a:solidFill>
              </a:rPr>
              <a:t>BIAS  [%]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56074" y="3926927"/>
            <a:ext cx="461665" cy="242984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AT" dirty="0" err="1">
                <a:solidFill>
                  <a:schemeClr val="accent1"/>
                </a:solidFill>
              </a:rPr>
              <a:t>Unbiased</a:t>
            </a:r>
            <a:r>
              <a:rPr lang="de-AT" dirty="0">
                <a:solidFill>
                  <a:schemeClr val="accent1"/>
                </a:solidFill>
              </a:rPr>
              <a:t> RMSE [%]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582841" y="1331476"/>
            <a:ext cx="4349199" cy="5049852"/>
            <a:chOff x="4788024" y="1415471"/>
            <a:chExt cx="4349199" cy="5049852"/>
          </a:xfrm>
        </p:grpSpPr>
        <p:pic>
          <p:nvPicPr>
            <p:cNvPr id="18" name="Grafik 17" descr="LSval_AMJ_unforestedplains_all_unbiasedRMSE.png"/>
            <p:cNvPicPr>
              <a:picLocks noChangeAspect="1"/>
            </p:cNvPicPr>
            <p:nvPr/>
          </p:nvPicPr>
          <p:blipFill>
            <a:blip r:embed="rId3" cstate="print"/>
            <a:srcRect l="7874" r="1968"/>
            <a:stretch>
              <a:fillRect/>
            </a:stretch>
          </p:blipFill>
          <p:spPr>
            <a:xfrm>
              <a:off x="4788024" y="4053323"/>
              <a:ext cx="4349199" cy="2412000"/>
            </a:xfrm>
            <a:prstGeom prst="rect">
              <a:avLst/>
            </a:prstGeom>
          </p:spPr>
        </p:pic>
        <p:pic>
          <p:nvPicPr>
            <p:cNvPr id="17" name="Grafik 16" descr="LSval_AMJ_unforestedplains_all_bias.png"/>
            <p:cNvPicPr>
              <a:picLocks noChangeAspect="1"/>
            </p:cNvPicPr>
            <p:nvPr/>
          </p:nvPicPr>
          <p:blipFill>
            <a:blip r:embed="rId4" cstate="print"/>
            <a:srcRect l="7874" r="1968"/>
            <a:stretch>
              <a:fillRect/>
            </a:stretch>
          </p:blipFill>
          <p:spPr>
            <a:xfrm>
              <a:off x="4788024" y="1677059"/>
              <a:ext cx="4349199" cy="2412000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5004047" y="1415471"/>
              <a:ext cx="3744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 </a:t>
              </a:r>
              <a:r>
                <a:rPr lang="de-AT" dirty="0" err="1"/>
                <a:t>Unforested</a:t>
              </a:r>
              <a:r>
                <a:rPr lang="de-AT" dirty="0"/>
                <a:t> Areas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6164968" y="1767219"/>
              <a:ext cx="1368152" cy="1346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5959408" y="4140664"/>
              <a:ext cx="1852952" cy="1375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65664" y="6423729"/>
            <a:ext cx="1881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Landsat Snow Algorithm: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4788024" y="1340768"/>
            <a:ext cx="4349219" cy="5040560"/>
            <a:chOff x="4788024" y="1484784"/>
            <a:chExt cx="4349219" cy="5040560"/>
          </a:xfrm>
        </p:grpSpPr>
        <p:pic>
          <p:nvPicPr>
            <p:cNvPr id="26" name="Grafik 25" descr="LSval_AMJ_total_all_bias.png"/>
            <p:cNvPicPr>
              <a:picLocks noChangeAspect="1"/>
            </p:cNvPicPr>
            <p:nvPr/>
          </p:nvPicPr>
          <p:blipFill>
            <a:blip r:embed="rId5" cstate="print"/>
            <a:srcRect l="7874" r="1969"/>
            <a:stretch>
              <a:fillRect/>
            </a:stretch>
          </p:blipFill>
          <p:spPr>
            <a:xfrm>
              <a:off x="4788024" y="1737080"/>
              <a:ext cx="4349166" cy="2412000"/>
            </a:xfrm>
            <a:prstGeom prst="rect">
              <a:avLst/>
            </a:prstGeom>
          </p:spPr>
        </p:pic>
        <p:pic>
          <p:nvPicPr>
            <p:cNvPr id="27" name="Grafik 26" descr="LSval_AMJ_total_all_unbiasedRMSE.png"/>
            <p:cNvPicPr>
              <a:picLocks noChangeAspect="1"/>
            </p:cNvPicPr>
            <p:nvPr/>
          </p:nvPicPr>
          <p:blipFill>
            <a:blip r:embed="rId6" cstate="print"/>
            <a:srcRect l="7874" r="1969"/>
            <a:stretch>
              <a:fillRect/>
            </a:stretch>
          </p:blipFill>
          <p:spPr>
            <a:xfrm>
              <a:off x="4788024" y="4113344"/>
              <a:ext cx="4349219" cy="2412000"/>
            </a:xfrm>
            <a:prstGeom prst="rect">
              <a:avLst/>
            </a:prstGeom>
          </p:spPr>
        </p:pic>
        <p:sp>
          <p:nvSpPr>
            <p:cNvPr id="28" name="Rechteck 27"/>
            <p:cNvSpPr/>
            <p:nvPr/>
          </p:nvSpPr>
          <p:spPr>
            <a:xfrm>
              <a:off x="6293072" y="1827240"/>
              <a:ext cx="1368152" cy="1346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6137737" y="4195237"/>
              <a:ext cx="1368152" cy="1346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004047" y="1484784"/>
              <a:ext cx="3744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 All Areas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7078153" y="4376093"/>
              <a:ext cx="161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Viewable</a:t>
              </a:r>
              <a:r>
                <a:rPr lang="en-US" dirty="0"/>
                <a:t> snow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5107195" y="4401376"/>
              <a:ext cx="1677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Snow on ground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9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Validation of Snow Products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6" y="4092949"/>
            <a:ext cx="8964488" cy="268879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28227" y="4158387"/>
            <a:ext cx="2428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F-Score [0 to 1 (best)]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7" y="1056989"/>
            <a:ext cx="3485177" cy="3101398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220072" y="1922607"/>
            <a:ext cx="1818900" cy="11874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Conversion to Binary SE:</a:t>
            </a:r>
          </a:p>
          <a:p>
            <a:pPr algn="ctr"/>
            <a:r>
              <a:rPr lang="en-US" sz="1400" dirty="0"/>
              <a:t>If (SD&gt;0cm )</a:t>
            </a:r>
            <a:br>
              <a:rPr lang="en-US" sz="1400" dirty="0"/>
            </a:br>
            <a:r>
              <a:rPr lang="en-US" sz="1400" dirty="0"/>
              <a:t>then snow</a:t>
            </a:r>
          </a:p>
        </p:txBody>
      </p:sp>
      <p:sp>
        <p:nvSpPr>
          <p:cNvPr id="12" name="Rechteck 11"/>
          <p:cNvSpPr/>
          <p:nvPr/>
        </p:nvSpPr>
        <p:spPr>
          <a:xfrm>
            <a:off x="7146805" y="1912586"/>
            <a:ext cx="1766882" cy="11874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Conversion to Binary SE:</a:t>
            </a:r>
          </a:p>
          <a:p>
            <a:pPr algn="ctr"/>
            <a:r>
              <a:rPr lang="en-US" sz="1400" dirty="0"/>
              <a:t>If (FSC&gt;25</a:t>
            </a:r>
            <a:r>
              <a:rPr lang="en-US" sz="1400" dirty="0" smtClean="0"/>
              <a:t>%/50%) </a:t>
            </a:r>
            <a:r>
              <a:rPr lang="en-US" sz="1400" dirty="0"/>
              <a:t>then snow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358046" y="3476385"/>
            <a:ext cx="3317522" cy="5554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Statistical Analysis:</a:t>
            </a:r>
            <a:br>
              <a:rPr lang="en-US" sz="1400" dirty="0"/>
            </a:br>
            <a:r>
              <a:rPr lang="en-US" sz="1400" dirty="0"/>
              <a:t>F-Score, False Alarm, etc.</a:t>
            </a:r>
          </a:p>
        </p:txBody>
      </p:sp>
      <p:sp>
        <p:nvSpPr>
          <p:cNvPr id="14" name="Ellipse 13"/>
          <p:cNvSpPr/>
          <p:nvPr/>
        </p:nvSpPr>
        <p:spPr>
          <a:xfrm>
            <a:off x="5320621" y="1025862"/>
            <a:ext cx="1584176" cy="68403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Insitu</a:t>
            </a:r>
            <a:r>
              <a:rPr lang="en-US" sz="1400" dirty="0"/>
              <a:t> Snow Depth </a:t>
            </a:r>
          </a:p>
        </p:txBody>
      </p:sp>
      <p:sp>
        <p:nvSpPr>
          <p:cNvPr id="15" name="Ellipse 14"/>
          <p:cNvSpPr/>
          <p:nvPr/>
        </p:nvSpPr>
        <p:spPr>
          <a:xfrm>
            <a:off x="7230874" y="996109"/>
            <a:ext cx="1584176" cy="68403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 Product</a:t>
            </a:r>
          </a:p>
        </p:txBody>
      </p:sp>
      <p:cxnSp>
        <p:nvCxnSpPr>
          <p:cNvPr id="16" name="Gerade Verbindung mit Pfeil 15"/>
          <p:cNvCxnSpPr>
            <a:stCxn id="14" idx="4"/>
            <a:endCxn id="11" idx="0"/>
          </p:cNvCxnSpPr>
          <p:nvPr/>
        </p:nvCxnSpPr>
        <p:spPr>
          <a:xfrm>
            <a:off x="6112709" y="1709893"/>
            <a:ext cx="16813" cy="2127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15" idx="4"/>
            <a:endCxn id="12" idx="0"/>
          </p:cNvCxnSpPr>
          <p:nvPr/>
        </p:nvCxnSpPr>
        <p:spPr>
          <a:xfrm>
            <a:off x="8022962" y="1680140"/>
            <a:ext cx="7284" cy="2324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11" idx="2"/>
          </p:cNvCxnSpPr>
          <p:nvPr/>
        </p:nvCxnSpPr>
        <p:spPr>
          <a:xfrm>
            <a:off x="6129522" y="3110013"/>
            <a:ext cx="124646" cy="3663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12" idx="2"/>
          </p:cNvCxnSpPr>
          <p:nvPr/>
        </p:nvCxnSpPr>
        <p:spPr>
          <a:xfrm flipH="1">
            <a:off x="7987470" y="3099992"/>
            <a:ext cx="42776" cy="3780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23" descr="syke_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r="13625"/>
          <a:stretch>
            <a:fillRect/>
          </a:stretch>
        </p:blipFill>
        <p:spPr bwMode="auto">
          <a:xfrm>
            <a:off x="7380312" y="31194"/>
            <a:ext cx="609536" cy="51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50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4427984" y="1939338"/>
            <a:ext cx="0" cy="285776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250824" y="0"/>
            <a:ext cx="8713664" cy="981075"/>
          </a:xfrm>
        </p:spPr>
        <p:txBody>
          <a:bodyPr/>
          <a:lstStyle/>
          <a:p>
            <a:r>
              <a:rPr lang="de-AT" altLang="en-US" dirty="0" err="1">
                <a:latin typeface="Arial" charset="0"/>
                <a:cs typeface="Arial" charset="0"/>
              </a:rPr>
              <a:t>Protocols</a:t>
            </a:r>
            <a:r>
              <a:rPr lang="de-AT" altLang="en-US" dirty="0">
                <a:latin typeface="Arial" charset="0"/>
                <a:cs typeface="Arial" charset="0"/>
              </a:rPr>
              <a:t> </a:t>
            </a:r>
            <a:r>
              <a:rPr lang="de-AT" altLang="en-US" dirty="0" err="1">
                <a:latin typeface="Arial" charset="0"/>
                <a:cs typeface="Arial" charset="0"/>
              </a:rPr>
              <a:t>for</a:t>
            </a:r>
            <a:r>
              <a:rPr lang="de-AT" altLang="en-US" dirty="0">
                <a:latin typeface="Arial" charset="0"/>
                <a:cs typeface="Arial" charset="0"/>
              </a:rPr>
              <a:t> Intercomparison </a:t>
            </a:r>
            <a:r>
              <a:rPr lang="de-AT" altLang="en-US" dirty="0" err="1">
                <a:latin typeface="Arial" charset="0"/>
                <a:cs typeface="Arial" charset="0"/>
              </a:rPr>
              <a:t>of</a:t>
            </a:r>
            <a:r>
              <a:rPr lang="de-AT" altLang="en-US" dirty="0">
                <a:latin typeface="Arial" charset="0"/>
                <a:cs typeface="Arial" charset="0"/>
              </a:rPr>
              <a:t> SE Products</a:t>
            </a:r>
            <a:endParaRPr lang="en-GB" altLang="en-US" dirty="0">
              <a:latin typeface="Arial" charset="0"/>
              <a:cs typeface="Arial" charset="0"/>
            </a:endParaRPr>
          </a:p>
        </p:txBody>
      </p:sp>
      <p:pic>
        <p:nvPicPr>
          <p:cNvPr id="22" name="Grafik 4" descr="yMOD10_L2.20100301_20100307.005.composite_Fractional_Snow_Cover_cryo_MAXIMUM_global_over.jpeg"/>
          <p:cNvPicPr>
            <a:picLocks noChangeAspect="1"/>
          </p:cNvPicPr>
          <p:nvPr/>
        </p:nvPicPr>
        <p:blipFill rotWithShape="1">
          <a:blip r:embed="rId2" cstate="print"/>
          <a:srcRect l="4156" t="14286" r="2502" b="14285"/>
          <a:stretch/>
        </p:blipFill>
        <p:spPr>
          <a:xfrm>
            <a:off x="326852" y="1219258"/>
            <a:ext cx="2304256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3" name="Flussdiagramm: Prozess 17"/>
          <p:cNvSpPr/>
          <p:nvPr/>
        </p:nvSpPr>
        <p:spPr>
          <a:xfrm>
            <a:off x="3347864" y="1196752"/>
            <a:ext cx="2402898" cy="658582"/>
          </a:xfrm>
          <a:prstGeom prst="flowChartProcess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400" dirty="0"/>
              <a:t>Transformation to common</a:t>
            </a:r>
          </a:p>
          <a:p>
            <a:pPr algn="ctr"/>
            <a:r>
              <a:rPr lang="en-GB" sz="1400" dirty="0"/>
              <a:t>projection (EASE-GRID 2.0)</a:t>
            </a:r>
          </a:p>
        </p:txBody>
      </p:sp>
      <p:sp>
        <p:nvSpPr>
          <p:cNvPr id="24" name="Flussdiagramm: Prozess 18"/>
          <p:cNvSpPr/>
          <p:nvPr/>
        </p:nvSpPr>
        <p:spPr>
          <a:xfrm>
            <a:off x="4682446" y="2276674"/>
            <a:ext cx="2435911" cy="720278"/>
          </a:xfrm>
          <a:prstGeom prst="flowChartProcess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400" dirty="0"/>
              <a:t>Generate valid pixel mask by applying common mask of non-valid areas (e.g. sea)</a:t>
            </a:r>
          </a:p>
        </p:txBody>
      </p:sp>
      <p:sp>
        <p:nvSpPr>
          <p:cNvPr id="25" name="Rechteck 31"/>
          <p:cNvSpPr>
            <a:spLocks noChangeArrowheads="1"/>
          </p:cNvSpPr>
          <p:nvPr/>
        </p:nvSpPr>
        <p:spPr bwMode="auto">
          <a:xfrm>
            <a:off x="7668344" y="1877923"/>
            <a:ext cx="14756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b="1" dirty="0">
                <a:solidFill>
                  <a:srgbClr val="000000"/>
                </a:solidFill>
              </a:rPr>
              <a:t>Aggregate SE to intercomparison grid sizes 5 km &amp; 25 km</a:t>
            </a:r>
          </a:p>
        </p:txBody>
      </p:sp>
      <p:graphicFrame>
        <p:nvGraphicFramePr>
          <p:cNvPr id="26" name="Tabelle 30"/>
          <p:cNvGraphicFramePr>
            <a:graphicFrameLocks noGrp="1"/>
          </p:cNvGraphicFramePr>
          <p:nvPr>
            <p:extLst/>
          </p:nvPr>
        </p:nvGraphicFramePr>
        <p:xfrm>
          <a:off x="7195859" y="1154742"/>
          <a:ext cx="833400" cy="70059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3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83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751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75" marR="91475" marT="45699" marB="4569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75" marR="91475" marT="45699" marB="45699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51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75" marR="91475" marT="45699" marB="4569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75" marR="91475" marT="45699" marB="45699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5148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5148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91475" marR="91475" marT="45699" marB="45699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7" name="Group 15"/>
          <p:cNvGrpSpPr>
            <a:grpSpLocks/>
          </p:cNvGrpSpPr>
          <p:nvPr/>
        </p:nvGrpSpPr>
        <p:grpSpPr bwMode="auto">
          <a:xfrm>
            <a:off x="395536" y="4805972"/>
            <a:ext cx="7560839" cy="1791375"/>
            <a:chOff x="-809393" y="4749494"/>
            <a:chExt cx="4519372" cy="1629764"/>
          </a:xfrm>
          <a:solidFill>
            <a:schemeClr val="bg1"/>
          </a:solidFill>
        </p:grpSpPr>
        <p:sp>
          <p:nvSpPr>
            <p:cNvPr id="29" name="Rechteck 40"/>
            <p:cNvSpPr/>
            <p:nvPr/>
          </p:nvSpPr>
          <p:spPr>
            <a:xfrm>
              <a:off x="-809393" y="4749494"/>
              <a:ext cx="4519372" cy="162976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0" name="TextBox 18"/>
            <p:cNvSpPr txBox="1">
              <a:spLocks noChangeArrowheads="1"/>
            </p:cNvSpPr>
            <p:nvPr/>
          </p:nvSpPr>
          <p:spPr bwMode="auto">
            <a:xfrm>
              <a:off x="659859" y="4857694"/>
              <a:ext cx="2963210" cy="144109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marL="171450" indent="-1714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GB" altLang="en-US" sz="1400" dirty="0">
                  <a:solidFill>
                    <a:srgbClr val="000000"/>
                  </a:solidFill>
                </a:rPr>
                <a:t>Number of snow pixels &amp; intercompared pixels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GB" altLang="en-US" sz="1400" dirty="0">
                  <a:solidFill>
                    <a:srgbClr val="000000"/>
                  </a:solidFill>
                </a:rPr>
                <a:t>RMSE, Bias, Mean Absolute Difference, binary statistics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GB" altLang="en-US" sz="1400" dirty="0">
                  <a:solidFill>
                    <a:srgbClr val="000000"/>
                  </a:solidFill>
                </a:rPr>
                <a:t>Correlation Coefficient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GB" altLang="en-US" sz="1400" dirty="0">
                  <a:solidFill>
                    <a:srgbClr val="000000"/>
                  </a:solidFill>
                </a:rPr>
                <a:t>Fraction</a:t>
              </a:r>
              <a:r>
                <a:rPr lang="de-AT" altLang="en-US" sz="1400" dirty="0">
                  <a:solidFill>
                    <a:srgbClr val="000000"/>
                  </a:solidFill>
                </a:rPr>
                <a:t> of total SE</a:t>
              </a:r>
            </a:p>
            <a:p>
              <a:pPr>
                <a:spcBef>
                  <a:spcPct val="0"/>
                </a:spcBef>
              </a:pPr>
              <a:r>
                <a:rPr lang="en-GB" altLang="en-US" sz="1400" dirty="0">
                  <a:solidFill>
                    <a:srgbClr val="000000"/>
                  </a:solidFill>
                </a:rPr>
                <a:t>Time series</a:t>
              </a:r>
              <a:r>
                <a:rPr lang="de-AT" altLang="en-US" sz="1400" dirty="0">
                  <a:solidFill>
                    <a:srgbClr val="000000"/>
                  </a:solidFill>
                </a:rPr>
                <a:t> of </a:t>
              </a:r>
              <a:r>
                <a:rPr lang="en-GB" altLang="en-US" sz="1400" dirty="0">
                  <a:solidFill>
                    <a:srgbClr val="000000"/>
                  </a:solidFill>
                </a:rPr>
                <a:t>parameters</a:t>
              </a:r>
            </a:p>
            <a:p>
              <a:pPr>
                <a:spcBef>
                  <a:spcPct val="0"/>
                </a:spcBef>
              </a:pPr>
              <a:r>
                <a:rPr lang="en-GB" sz="1400" dirty="0"/>
                <a:t>Separate statistic analysis for forest / non-forest / plain areas / mountains / SCF classes</a:t>
              </a:r>
              <a:endParaRPr lang="en-GB" alt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1" name="Textfeld 38"/>
          <p:cNvSpPr txBox="1"/>
          <p:nvPr/>
        </p:nvSpPr>
        <p:spPr>
          <a:xfrm>
            <a:off x="326852" y="980728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Data stack of SE products</a:t>
            </a:r>
          </a:p>
        </p:txBody>
      </p:sp>
      <p:sp>
        <p:nvSpPr>
          <p:cNvPr id="32" name="Pfeil nach unten 14"/>
          <p:cNvSpPr/>
          <p:nvPr/>
        </p:nvSpPr>
        <p:spPr>
          <a:xfrm rot="16200000" flipH="1">
            <a:off x="6804129" y="1306902"/>
            <a:ext cx="144000" cy="431793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A0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3" name="Flussdiagramm: Prozess 17"/>
          <p:cNvSpPr/>
          <p:nvPr/>
        </p:nvSpPr>
        <p:spPr>
          <a:xfrm>
            <a:off x="4682446" y="3429050"/>
            <a:ext cx="4022131" cy="874545"/>
          </a:xfrm>
          <a:prstGeom prst="flowChartProcess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400" u="sng" dirty="0"/>
              <a:t>Intercomparison of valid pixels of SE products</a:t>
            </a:r>
          </a:p>
        </p:txBody>
      </p:sp>
      <p:sp>
        <p:nvSpPr>
          <p:cNvPr id="35" name="Pfeil nach unten 33"/>
          <p:cNvSpPr/>
          <p:nvPr/>
        </p:nvSpPr>
        <p:spPr>
          <a:xfrm>
            <a:off x="5896983" y="3069008"/>
            <a:ext cx="143998" cy="3240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A0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7" name="Textfeld 3"/>
          <p:cNvSpPr txBox="1"/>
          <p:nvPr/>
        </p:nvSpPr>
        <p:spPr>
          <a:xfrm>
            <a:off x="683568" y="4869160"/>
            <a:ext cx="16946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Spatial</a:t>
            </a:r>
            <a:r>
              <a:rPr lang="de-AT" sz="11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Difference</a:t>
            </a:r>
            <a:r>
              <a:rPr lang="de-AT" sz="11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Map</a:t>
            </a:r>
          </a:p>
        </p:txBody>
      </p:sp>
      <p:sp>
        <p:nvSpPr>
          <p:cNvPr id="38" name="Pfeil nach unten 14"/>
          <p:cNvSpPr/>
          <p:nvPr/>
        </p:nvSpPr>
        <p:spPr>
          <a:xfrm rot="16200000" flipH="1">
            <a:off x="2924774" y="1244455"/>
            <a:ext cx="144000" cy="593963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A0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9" name="Pfeil nach unten 14"/>
          <p:cNvSpPr/>
          <p:nvPr/>
        </p:nvSpPr>
        <p:spPr>
          <a:xfrm rot="16200000">
            <a:off x="1899478" y="3721464"/>
            <a:ext cx="144000" cy="3600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A0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2" name="Grafik 5" descr="xxMOD10_L2.c5_0.01deg_20120301_20120314_MOD_panEU_ENVEOV2.1.00_MAXIMUM2_ext_ease_pic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4128" y="1147015"/>
            <a:ext cx="980727" cy="841825"/>
          </a:xfrm>
          <a:prstGeom prst="rect">
            <a:avLst/>
          </a:prstGeom>
        </p:spPr>
      </p:pic>
      <p:sp>
        <p:nvSpPr>
          <p:cNvPr id="43" name="Pfeil nach unten 33"/>
          <p:cNvSpPr/>
          <p:nvPr/>
        </p:nvSpPr>
        <p:spPr>
          <a:xfrm>
            <a:off x="5896281" y="4365104"/>
            <a:ext cx="144000" cy="4320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A0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6" name="Flussdiagramm: Prozess 18"/>
          <p:cNvSpPr/>
          <p:nvPr/>
        </p:nvSpPr>
        <p:spPr>
          <a:xfrm>
            <a:off x="2051720" y="2245814"/>
            <a:ext cx="2113029" cy="751138"/>
          </a:xfrm>
          <a:prstGeom prst="flowChartProcess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400" dirty="0"/>
              <a:t>Generate weekly and monthly maximum and minimum SE map</a:t>
            </a:r>
          </a:p>
        </p:txBody>
      </p:sp>
      <p:sp>
        <p:nvSpPr>
          <p:cNvPr id="47" name="Pfeil nach unten 14"/>
          <p:cNvSpPr/>
          <p:nvPr/>
        </p:nvSpPr>
        <p:spPr>
          <a:xfrm rot="16200000" flipH="1" flipV="1">
            <a:off x="4355949" y="2420909"/>
            <a:ext cx="144022" cy="4320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A0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8" name="Flussdiagramm: Prozess 17"/>
          <p:cNvSpPr/>
          <p:nvPr/>
        </p:nvSpPr>
        <p:spPr>
          <a:xfrm>
            <a:off x="2175450" y="3429050"/>
            <a:ext cx="1898159" cy="864046"/>
          </a:xfrm>
          <a:prstGeom prst="flowChartProcess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en-GB" sz="1400" dirty="0"/>
              <a:t>Deviation of SE products from climatological mean SE map</a:t>
            </a:r>
          </a:p>
        </p:txBody>
      </p:sp>
      <p:sp>
        <p:nvSpPr>
          <p:cNvPr id="49" name="Pfeil nach unten 33"/>
          <p:cNvSpPr/>
          <p:nvPr/>
        </p:nvSpPr>
        <p:spPr>
          <a:xfrm>
            <a:off x="3131858" y="3068960"/>
            <a:ext cx="143998" cy="3240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A0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0" name="Pfeil nach unten 33"/>
          <p:cNvSpPr/>
          <p:nvPr/>
        </p:nvSpPr>
        <p:spPr>
          <a:xfrm>
            <a:off x="3131856" y="4365104"/>
            <a:ext cx="144000" cy="4320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A0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1" name="Pfeil nach unten 14"/>
          <p:cNvSpPr/>
          <p:nvPr/>
        </p:nvSpPr>
        <p:spPr>
          <a:xfrm rot="13980000" flipH="1" flipV="1">
            <a:off x="4342041" y="2889607"/>
            <a:ext cx="144022" cy="6840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A0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50005"/>
              </a:clrFrom>
              <a:clrTo>
                <a:srgbClr val="0500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0" y="5139719"/>
            <a:ext cx="1369910" cy="1368152"/>
          </a:xfrm>
          <a:prstGeom prst="rect">
            <a:avLst/>
          </a:prstGeom>
        </p:spPr>
      </p:pic>
      <p:sp>
        <p:nvSpPr>
          <p:cNvPr id="3" name="Bent-Up Arrow 2"/>
          <p:cNvSpPr/>
          <p:nvPr/>
        </p:nvSpPr>
        <p:spPr>
          <a:xfrm rot="5400000" flipV="1">
            <a:off x="7030145" y="2073537"/>
            <a:ext cx="772397" cy="504000"/>
          </a:xfrm>
          <a:prstGeom prst="bentUpArrow">
            <a:avLst>
              <a:gd name="adj1" fmla="val 13517"/>
              <a:gd name="adj2" fmla="val 15813"/>
              <a:gd name="adj3" fmla="val 13255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A0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 descr="Rutgers University Climate Lab :: Global Snow Lab - Mozilla Firefox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2229" r="31100" b="4966"/>
          <a:stretch/>
        </p:blipFill>
        <p:spPr>
          <a:xfrm>
            <a:off x="326852" y="2052556"/>
            <a:ext cx="1153118" cy="1240146"/>
          </a:xfrm>
          <a:prstGeom prst="rect">
            <a:avLst/>
          </a:prstGeom>
        </p:spPr>
      </p:pic>
      <p:sp>
        <p:nvSpPr>
          <p:cNvPr id="34" name="Flussdiagramm: Prozess 18"/>
          <p:cNvSpPr/>
          <p:nvPr/>
        </p:nvSpPr>
        <p:spPr>
          <a:xfrm>
            <a:off x="121939" y="3562516"/>
            <a:ext cx="1641749" cy="640924"/>
          </a:xfrm>
          <a:prstGeom prst="flowChartProcess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400" dirty="0"/>
              <a:t>Weekly / monthly SE data</a:t>
            </a:r>
          </a:p>
        </p:txBody>
      </p:sp>
      <p:sp>
        <p:nvSpPr>
          <p:cNvPr id="36" name="Pfeil nach unten 33"/>
          <p:cNvSpPr/>
          <p:nvPr/>
        </p:nvSpPr>
        <p:spPr>
          <a:xfrm>
            <a:off x="827584" y="3284984"/>
            <a:ext cx="143998" cy="2520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A0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944" y="11669"/>
            <a:ext cx="7998075" cy="981075"/>
          </a:xfrm>
        </p:spPr>
        <p:txBody>
          <a:bodyPr/>
          <a:lstStyle/>
          <a:p>
            <a:r>
              <a:rPr lang="de-AT" dirty="0"/>
              <a:t>NH </a:t>
            </a:r>
            <a:r>
              <a:rPr lang="de-AT" dirty="0" err="1"/>
              <a:t>Product</a:t>
            </a:r>
            <a:r>
              <a:rPr lang="de-AT" dirty="0"/>
              <a:t> </a:t>
            </a:r>
            <a:r>
              <a:rPr lang="de-AT" dirty="0" err="1"/>
              <a:t>intercomparisons</a:t>
            </a:r>
            <a:r>
              <a:rPr lang="de-AT" dirty="0"/>
              <a:t> 2007/08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456586" y="190951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/>
              <a:t>unforested</a:t>
            </a:r>
            <a:r>
              <a:rPr lang="de-AT" b="1" dirty="0"/>
              <a:t> total </a:t>
            </a:r>
            <a:r>
              <a:rPr lang="de-AT" b="1" dirty="0" err="1"/>
              <a:t>area</a:t>
            </a:r>
            <a:endParaRPr lang="de-AT" b="1" dirty="0"/>
          </a:p>
        </p:txBody>
      </p:sp>
      <p:sp>
        <p:nvSpPr>
          <p:cNvPr id="7" name="Rechteck 6"/>
          <p:cNvSpPr/>
          <p:nvPr/>
        </p:nvSpPr>
        <p:spPr>
          <a:xfrm>
            <a:off x="6203210" y="1921186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 err="1"/>
              <a:t>forested</a:t>
            </a:r>
            <a:r>
              <a:rPr lang="de-AT" b="1" dirty="0"/>
              <a:t> total </a:t>
            </a:r>
            <a:r>
              <a:rPr lang="de-AT" b="1" dirty="0" err="1"/>
              <a:t>area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4661402" y="314649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Snow on </a:t>
            </a:r>
            <a:r>
              <a:rPr lang="de-AT" b="1" dirty="0" err="1"/>
              <a:t>Ground</a:t>
            </a:r>
            <a:endParaRPr lang="de-AT" b="1" dirty="0"/>
          </a:p>
        </p:txBody>
      </p:sp>
      <p:sp>
        <p:nvSpPr>
          <p:cNvPr id="9" name="Rechteck 8"/>
          <p:cNvSpPr/>
          <p:nvPr/>
        </p:nvSpPr>
        <p:spPr>
          <a:xfrm>
            <a:off x="1763688" y="1268760"/>
            <a:ext cx="6580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b="1" dirty="0"/>
              <a:t>Jan-Feb-Mar 2008, </a:t>
            </a:r>
            <a:r>
              <a:rPr lang="de-AT" sz="2000" b="1" i="1" dirty="0"/>
              <a:t>All valid </a:t>
            </a:r>
            <a:r>
              <a:rPr lang="de-AT" sz="2000" b="1" i="1" dirty="0" err="1" smtClean="0"/>
              <a:t>pixels</a:t>
            </a:r>
            <a:r>
              <a:rPr lang="de-AT" sz="2000" b="1" i="1" dirty="0" smtClean="0"/>
              <a:t> (</a:t>
            </a:r>
            <a:r>
              <a:rPr lang="de-AT" sz="2000" b="1" i="1" dirty="0" err="1" smtClean="0"/>
              <a:t>snow</a:t>
            </a:r>
            <a:r>
              <a:rPr lang="de-AT" sz="2000" b="1" i="1" dirty="0" smtClean="0"/>
              <a:t> + </a:t>
            </a:r>
            <a:r>
              <a:rPr lang="de-AT" sz="2000" b="1" i="1" dirty="0" err="1" smtClean="0"/>
              <a:t>snowfree</a:t>
            </a:r>
            <a:r>
              <a:rPr lang="de-AT" sz="2000" b="1" i="1" dirty="0" smtClean="0"/>
              <a:t>)</a:t>
            </a:r>
            <a:endParaRPr lang="de-AT" sz="2000" b="1" i="1" dirty="0"/>
          </a:p>
        </p:txBody>
      </p:sp>
      <p:sp>
        <p:nvSpPr>
          <p:cNvPr id="11" name="Textfeld 10"/>
          <p:cNvSpPr txBox="1"/>
          <p:nvPr/>
        </p:nvSpPr>
        <p:spPr>
          <a:xfrm rot="16200000">
            <a:off x="4759666" y="5353350"/>
            <a:ext cx="184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/>
              <a:t>Viewable</a:t>
            </a:r>
            <a:r>
              <a:rPr lang="de-AT" b="1" dirty="0"/>
              <a:t> Snow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5" t="53333"/>
          <a:stretch/>
        </p:blipFill>
        <p:spPr>
          <a:xfrm>
            <a:off x="763257" y="1064752"/>
            <a:ext cx="651447" cy="10681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01" b="51516"/>
          <a:stretch/>
        </p:blipFill>
        <p:spPr>
          <a:xfrm>
            <a:off x="37566" y="1064751"/>
            <a:ext cx="640863" cy="1068105"/>
          </a:xfrm>
          <a:prstGeom prst="rect">
            <a:avLst/>
          </a:prstGeom>
        </p:spPr>
      </p:pic>
      <p:pic>
        <p:nvPicPr>
          <p:cNvPr id="15" name="Grafik 14" descr="Bildschirmausschnitt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304000"/>
            <a:ext cx="5328000" cy="4284000"/>
          </a:xfrm>
          <a:prstGeom prst="rect">
            <a:avLst/>
          </a:prstGeom>
        </p:spPr>
      </p:pic>
      <p:pic>
        <p:nvPicPr>
          <p:cNvPr id="17" name="Grafik 16" descr="Bildschirmausschnitt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0" y="4498270"/>
            <a:ext cx="2880000" cy="2088000"/>
          </a:xfrm>
          <a:prstGeom prst="rect">
            <a:avLst/>
          </a:prstGeom>
        </p:spPr>
      </p:pic>
      <p:pic>
        <p:nvPicPr>
          <p:cNvPr id="18" name="Grafik 17" descr="Bildschirmausschnitt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0" y="2303999"/>
            <a:ext cx="2880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944" y="11669"/>
            <a:ext cx="7998075" cy="981075"/>
          </a:xfrm>
        </p:spPr>
        <p:txBody>
          <a:bodyPr/>
          <a:lstStyle/>
          <a:p>
            <a:r>
              <a:rPr lang="de-AT" dirty="0"/>
              <a:t>NH </a:t>
            </a:r>
            <a:r>
              <a:rPr lang="de-AT" dirty="0" err="1"/>
              <a:t>Product</a:t>
            </a:r>
            <a:r>
              <a:rPr lang="de-AT" dirty="0"/>
              <a:t> </a:t>
            </a:r>
            <a:r>
              <a:rPr lang="de-AT" dirty="0" err="1"/>
              <a:t>intercomparisons</a:t>
            </a:r>
            <a:r>
              <a:rPr lang="de-AT" dirty="0"/>
              <a:t> 2007/08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456586" y="190951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/>
              <a:t>unforested</a:t>
            </a:r>
            <a:r>
              <a:rPr lang="de-AT" b="1" dirty="0"/>
              <a:t> total </a:t>
            </a:r>
            <a:r>
              <a:rPr lang="de-AT" b="1" dirty="0" err="1"/>
              <a:t>area</a:t>
            </a:r>
            <a:endParaRPr lang="de-AT" b="1" dirty="0"/>
          </a:p>
        </p:txBody>
      </p:sp>
      <p:sp>
        <p:nvSpPr>
          <p:cNvPr id="7" name="Rechteck 6"/>
          <p:cNvSpPr/>
          <p:nvPr/>
        </p:nvSpPr>
        <p:spPr>
          <a:xfrm>
            <a:off x="6203210" y="1921186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 err="1"/>
              <a:t>forested</a:t>
            </a:r>
            <a:r>
              <a:rPr lang="de-AT" b="1" dirty="0"/>
              <a:t> total </a:t>
            </a:r>
            <a:r>
              <a:rPr lang="de-AT" b="1" dirty="0" err="1"/>
              <a:t>area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4661402" y="314649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Snow on </a:t>
            </a:r>
            <a:r>
              <a:rPr lang="de-AT" b="1" dirty="0" err="1"/>
              <a:t>Ground</a:t>
            </a:r>
            <a:endParaRPr lang="de-AT" b="1" dirty="0"/>
          </a:p>
        </p:txBody>
      </p:sp>
      <p:sp>
        <p:nvSpPr>
          <p:cNvPr id="9" name="Rechteck 8"/>
          <p:cNvSpPr/>
          <p:nvPr/>
        </p:nvSpPr>
        <p:spPr>
          <a:xfrm>
            <a:off x="2449399" y="1350407"/>
            <a:ext cx="6034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b="1" dirty="0"/>
              <a:t>Jan-Feb-Mar 2008, </a:t>
            </a:r>
            <a:r>
              <a:rPr lang="de-AT" sz="2000" b="1" dirty="0" smtClean="0"/>
              <a:t>Valid </a:t>
            </a:r>
            <a:r>
              <a:rPr lang="de-AT" sz="2000" b="1" dirty="0" err="1" smtClean="0"/>
              <a:t>pixel</a:t>
            </a:r>
            <a:r>
              <a:rPr lang="de-AT" sz="2000" b="1" dirty="0" smtClean="0"/>
              <a:t> (</a:t>
            </a:r>
            <a:r>
              <a:rPr lang="de-AT" sz="2000" b="1" i="1" dirty="0" err="1" smtClean="0"/>
              <a:t>snow</a:t>
            </a:r>
            <a:r>
              <a:rPr lang="de-AT" sz="2000" b="1" i="1" dirty="0" smtClean="0"/>
              <a:t> </a:t>
            </a:r>
            <a:r>
              <a:rPr lang="de-AT" sz="2000" b="1" i="1" dirty="0" err="1" smtClean="0"/>
              <a:t>pixels</a:t>
            </a:r>
            <a:r>
              <a:rPr lang="de-AT" sz="2000" b="1" i="1" dirty="0" smtClean="0"/>
              <a:t> </a:t>
            </a:r>
            <a:r>
              <a:rPr lang="de-AT" sz="2000" b="1" i="1" dirty="0" err="1" smtClean="0"/>
              <a:t>only</a:t>
            </a:r>
            <a:r>
              <a:rPr lang="de-AT" sz="2000" b="1" i="1" dirty="0" smtClean="0"/>
              <a:t>)</a:t>
            </a:r>
            <a:endParaRPr lang="de-AT" sz="2000" b="1" i="1" dirty="0"/>
          </a:p>
        </p:txBody>
      </p:sp>
      <p:sp>
        <p:nvSpPr>
          <p:cNvPr id="11" name="Textfeld 10"/>
          <p:cNvSpPr txBox="1"/>
          <p:nvPr/>
        </p:nvSpPr>
        <p:spPr>
          <a:xfrm rot="16200000">
            <a:off x="4759666" y="5353350"/>
            <a:ext cx="184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/>
              <a:t>Viewable</a:t>
            </a:r>
            <a:r>
              <a:rPr lang="de-AT" b="1" dirty="0"/>
              <a:t> Snow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5" t="53333"/>
          <a:stretch/>
        </p:blipFill>
        <p:spPr>
          <a:xfrm>
            <a:off x="763257" y="1064752"/>
            <a:ext cx="651447" cy="10681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01" b="51516"/>
          <a:stretch/>
        </p:blipFill>
        <p:spPr>
          <a:xfrm>
            <a:off x="37566" y="1064751"/>
            <a:ext cx="640863" cy="1068105"/>
          </a:xfrm>
          <a:prstGeom prst="rect">
            <a:avLst/>
          </a:prstGeom>
        </p:spPr>
      </p:pic>
      <p:pic>
        <p:nvPicPr>
          <p:cNvPr id="4" name="Grafik 3" descr="Bildschirmausschnitt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303998"/>
            <a:ext cx="5328000" cy="4284000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99" y="2305075"/>
            <a:ext cx="2880000" cy="2088000"/>
          </a:xfrm>
          <a:prstGeom prst="rect">
            <a:avLst/>
          </a:prstGeom>
        </p:spPr>
      </p:pic>
      <p:pic>
        <p:nvPicPr>
          <p:cNvPr id="10" name="Grafik 9" descr="Bildschirmausschnitt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99" y="4499999"/>
            <a:ext cx="2880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9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0"/>
            <a:ext cx="7489527" cy="981075"/>
          </a:xfrm>
        </p:spPr>
        <p:txBody>
          <a:bodyPr/>
          <a:lstStyle/>
          <a:p>
            <a:r>
              <a:rPr lang="de-AT" dirty="0"/>
              <a:t>NH </a:t>
            </a:r>
            <a:r>
              <a:rPr lang="de-AT" dirty="0" err="1"/>
              <a:t>Product</a:t>
            </a:r>
            <a:r>
              <a:rPr lang="de-AT" dirty="0"/>
              <a:t> </a:t>
            </a:r>
            <a:r>
              <a:rPr lang="de-AT" dirty="0" err="1"/>
              <a:t>intercomparisons</a:t>
            </a:r>
            <a:r>
              <a:rPr lang="de-AT" dirty="0"/>
              <a:t>, </a:t>
            </a:r>
            <a:r>
              <a:rPr lang="de-AT" b="1" dirty="0"/>
              <a:t>Snow </a:t>
            </a:r>
            <a:r>
              <a:rPr lang="de-AT" b="1" dirty="0" err="1"/>
              <a:t>pixels</a:t>
            </a:r>
            <a:r>
              <a:rPr lang="de-AT" dirty="0"/>
              <a:t>, </a:t>
            </a:r>
            <a:r>
              <a:rPr lang="de-AT" dirty="0" err="1"/>
              <a:t>Unforested</a:t>
            </a:r>
            <a:r>
              <a:rPr lang="de-AT" dirty="0"/>
              <a:t> </a:t>
            </a:r>
            <a:r>
              <a:rPr lang="de-AT" dirty="0" err="1"/>
              <a:t>area</a:t>
            </a:r>
            <a:r>
              <a:rPr lang="de-AT" dirty="0"/>
              <a:t>, Jan-Feb-Mar</a:t>
            </a:r>
          </a:p>
        </p:txBody>
      </p:sp>
      <p:sp>
        <p:nvSpPr>
          <p:cNvPr id="11" name="Rechteck 10"/>
          <p:cNvSpPr/>
          <p:nvPr/>
        </p:nvSpPr>
        <p:spPr>
          <a:xfrm>
            <a:off x="4234413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2004</a:t>
            </a:r>
            <a:endParaRPr lang="de-AT" dirty="0"/>
          </a:p>
        </p:txBody>
      </p:sp>
      <p:sp>
        <p:nvSpPr>
          <p:cNvPr id="12" name="Rechteck 11"/>
          <p:cNvSpPr/>
          <p:nvPr/>
        </p:nvSpPr>
        <p:spPr>
          <a:xfrm>
            <a:off x="7535554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2006</a:t>
            </a:r>
            <a:endParaRPr lang="de-AT" dirty="0"/>
          </a:p>
        </p:txBody>
      </p:sp>
      <p:sp>
        <p:nvSpPr>
          <p:cNvPr id="13" name="Rechteck 12"/>
          <p:cNvSpPr/>
          <p:nvPr/>
        </p:nvSpPr>
        <p:spPr>
          <a:xfrm>
            <a:off x="1187624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2001</a:t>
            </a:r>
            <a:endParaRPr lang="de-AT" dirty="0"/>
          </a:p>
        </p:txBody>
      </p:sp>
      <p:sp>
        <p:nvSpPr>
          <p:cNvPr id="14" name="Rechteck 13"/>
          <p:cNvSpPr/>
          <p:nvPr/>
        </p:nvSpPr>
        <p:spPr>
          <a:xfrm>
            <a:off x="2411760" y="3960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2008</a:t>
            </a:r>
            <a:endParaRPr lang="de-AT" dirty="0"/>
          </a:p>
        </p:txBody>
      </p:sp>
      <p:sp>
        <p:nvSpPr>
          <p:cNvPr id="15" name="Rechteck 14"/>
          <p:cNvSpPr/>
          <p:nvPr/>
        </p:nvSpPr>
        <p:spPr>
          <a:xfrm>
            <a:off x="6034933" y="3960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2012</a:t>
            </a:r>
            <a:endParaRPr lang="de-AT" dirty="0"/>
          </a:p>
        </p:txBody>
      </p:sp>
      <p:pic>
        <p:nvPicPr>
          <p:cNvPr id="16" name="Grafik 15" descr="Bildschirmausschnitt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4320000"/>
            <a:ext cx="2880000" cy="2520000"/>
          </a:xfrm>
          <a:prstGeom prst="rect">
            <a:avLst/>
          </a:prstGeom>
        </p:spPr>
      </p:pic>
      <p:pic>
        <p:nvPicPr>
          <p:cNvPr id="3" name="Grafik 2" descr="Bildschirmausschnitt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" y="1440000"/>
            <a:ext cx="2880000" cy="2520000"/>
          </a:xfrm>
          <a:prstGeom prst="rect">
            <a:avLst/>
          </a:prstGeom>
        </p:spPr>
      </p:pic>
      <p:pic>
        <p:nvPicPr>
          <p:cNvPr id="4" name="Grafik 3" descr="Bildschirmausschnitt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440000"/>
            <a:ext cx="2880000" cy="2520000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1440000"/>
            <a:ext cx="2880000" cy="2520000"/>
          </a:xfrm>
          <a:prstGeom prst="rect">
            <a:avLst/>
          </a:prstGeom>
        </p:spPr>
      </p:pic>
      <p:pic>
        <p:nvPicPr>
          <p:cNvPr id="17" name="Grafik 16" descr="Bildschirmausschnitt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0" y="4320000"/>
            <a:ext cx="2880000" cy="2520000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5" t="53333"/>
          <a:stretch/>
        </p:blipFill>
        <p:spPr>
          <a:xfrm>
            <a:off x="179512" y="5445224"/>
            <a:ext cx="651447" cy="1068104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01" b="51516"/>
          <a:stretch/>
        </p:blipFill>
        <p:spPr>
          <a:xfrm>
            <a:off x="251520" y="4221088"/>
            <a:ext cx="640863" cy="10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0"/>
            <a:ext cx="7488832" cy="981075"/>
          </a:xfrm>
        </p:spPr>
        <p:txBody>
          <a:bodyPr/>
          <a:lstStyle/>
          <a:p>
            <a:r>
              <a:rPr lang="en-GB" sz="2400" dirty="0"/>
              <a:t>Product intercomparison Jan-Feb-Mar 2008, </a:t>
            </a:r>
            <a:r>
              <a:rPr lang="en-GB" sz="2400" b="1" dirty="0"/>
              <a:t>Snow pixels</a:t>
            </a:r>
            <a:r>
              <a:rPr lang="en-GB" sz="2400" dirty="0"/>
              <a:t>, different surface classes, </a:t>
            </a:r>
            <a:r>
              <a:rPr lang="en-GB" sz="2400" dirty="0" err="1"/>
              <a:t>unforested</a:t>
            </a:r>
            <a:r>
              <a:rPr lang="en-GB" sz="2400" dirty="0"/>
              <a:t> area</a:t>
            </a:r>
            <a:endParaRPr lang="de-AT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1133297" y="1080000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err="1"/>
              <a:t>tundra</a:t>
            </a:r>
            <a:endParaRPr lang="de-AT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240018" y="1080000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err="1"/>
              <a:t>taiga</a:t>
            </a:r>
            <a:endParaRPr lang="de-AT" sz="16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1133297" y="3960000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err="1"/>
              <a:t>prairie</a:t>
            </a:r>
            <a:endParaRPr lang="de-AT" sz="1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5" t="53333"/>
          <a:stretch/>
        </p:blipFill>
        <p:spPr>
          <a:xfrm>
            <a:off x="467544" y="0"/>
            <a:ext cx="570876" cy="936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050864" y="3960000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/>
              <a:t>maritime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01" b="51516"/>
          <a:stretch/>
        </p:blipFill>
        <p:spPr>
          <a:xfrm>
            <a:off x="0" y="0"/>
            <a:ext cx="561600" cy="936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120072" y="1080000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err="1"/>
              <a:t>mountains</a:t>
            </a:r>
            <a:endParaRPr lang="de-AT" sz="16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7125683" y="3960000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err="1"/>
              <a:t>ephemeral</a:t>
            </a:r>
            <a:endParaRPr lang="de-AT" sz="1600" b="1" dirty="0"/>
          </a:p>
        </p:txBody>
      </p:sp>
      <p:pic>
        <p:nvPicPr>
          <p:cNvPr id="3" name="Grafik 2" descr="Bildschirmausschnitt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404000"/>
            <a:ext cx="2880000" cy="2520000"/>
          </a:xfrm>
          <a:prstGeom prst="rect">
            <a:avLst/>
          </a:prstGeom>
        </p:spPr>
      </p:pic>
      <p:pic>
        <p:nvPicPr>
          <p:cNvPr id="4" name="Grafik 3" descr="Bildschirmausschnitt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404000"/>
            <a:ext cx="2880000" cy="2520000"/>
          </a:xfrm>
          <a:prstGeom prst="rect">
            <a:avLst/>
          </a:prstGeom>
        </p:spPr>
      </p:pic>
      <p:pic>
        <p:nvPicPr>
          <p:cNvPr id="8" name="Grafik 7" descr="Bildschirmausschnitt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4320000"/>
            <a:ext cx="2880000" cy="2520000"/>
          </a:xfrm>
          <a:prstGeom prst="rect">
            <a:avLst/>
          </a:prstGeom>
        </p:spPr>
      </p:pic>
      <p:pic>
        <p:nvPicPr>
          <p:cNvPr id="9" name="Grafik 8" descr="Bildschirmausschnitt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4320000"/>
            <a:ext cx="2880000" cy="2520000"/>
          </a:xfrm>
          <a:prstGeom prst="rect">
            <a:avLst/>
          </a:prstGeom>
        </p:spPr>
      </p:pic>
      <p:pic>
        <p:nvPicPr>
          <p:cNvPr id="11" name="Grafik 10" descr="Bildschirmausschnitt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1404000"/>
            <a:ext cx="2880000" cy="2520000"/>
          </a:xfrm>
          <a:prstGeom prst="rect">
            <a:avLst/>
          </a:prstGeom>
        </p:spPr>
      </p:pic>
      <p:pic>
        <p:nvPicPr>
          <p:cNvPr id="15" name="Grafik 14" descr="Bildschirmausschnitt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4320000"/>
            <a:ext cx="28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3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Thomas Nagler</a:t>
            </a:r>
            <a:endParaRPr lang="en-US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50825" y="0"/>
            <a:ext cx="8435975" cy="981075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/>
              <a:t>Monthly average FSC - April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303050" y="135420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IMS24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922331" y="135420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JXAM5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251520" y="1916831"/>
            <a:ext cx="8676569" cy="4140000"/>
            <a:chOff x="251520" y="1916831"/>
            <a:chExt cx="8676569" cy="41400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916831"/>
              <a:ext cx="3975269" cy="396000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1916831"/>
              <a:ext cx="4068089" cy="4140000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4116186" y="2405782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2000</a:t>
              </a: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4139952" y="4283413"/>
            <a:ext cx="762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dirty="0"/>
              <a:t>FSC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42" y="4612844"/>
            <a:ext cx="601538" cy="1890126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252000" y="1918800"/>
            <a:ext cx="8676090" cy="4140000"/>
            <a:chOff x="612878" y="-589238"/>
            <a:chExt cx="8676090" cy="4140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878" y="-589238"/>
              <a:ext cx="3975270" cy="39600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878" y="-589238"/>
              <a:ext cx="4068090" cy="4140000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4477064" y="-103238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2001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251520" y="1916832"/>
            <a:ext cx="8676570" cy="4140000"/>
            <a:chOff x="234117" y="1918799"/>
            <a:chExt cx="8676570" cy="4140000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597" y="1918799"/>
              <a:ext cx="4068090" cy="4140000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17" y="1918800"/>
              <a:ext cx="3975270" cy="3960000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>
              <a:off x="4097397" y="2404800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2002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52000" y="1918800"/>
            <a:ext cx="8676090" cy="4140000"/>
            <a:chOff x="252000" y="1918800"/>
            <a:chExt cx="8676090" cy="4140000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" y="1918800"/>
              <a:ext cx="3975270" cy="3960000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1918800"/>
              <a:ext cx="4068090" cy="4140000"/>
            </a:xfrm>
            <a:prstGeom prst="rect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4114800" y="2404800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2003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252000" y="1918800"/>
            <a:ext cx="8676090" cy="4140000"/>
            <a:chOff x="252000" y="1918800"/>
            <a:chExt cx="8676090" cy="4140000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1918800"/>
              <a:ext cx="4068090" cy="4140000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" y="1918800"/>
              <a:ext cx="3975270" cy="3960000"/>
            </a:xfrm>
            <a:prstGeom prst="rect">
              <a:avLst/>
            </a:prstGeom>
          </p:spPr>
        </p:pic>
        <p:sp>
          <p:nvSpPr>
            <p:cNvPr id="32" name="Textfeld 31"/>
            <p:cNvSpPr txBox="1"/>
            <p:nvPr/>
          </p:nvSpPr>
          <p:spPr>
            <a:xfrm>
              <a:off x="4114800" y="2404800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2004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252000" y="1918800"/>
            <a:ext cx="8676091" cy="4140000"/>
            <a:chOff x="252000" y="1918800"/>
            <a:chExt cx="8676091" cy="4140000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" y="1918800"/>
              <a:ext cx="3975270" cy="3960000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1918800"/>
              <a:ext cx="4068091" cy="4140000"/>
            </a:xfrm>
            <a:prstGeom prst="rect">
              <a:avLst/>
            </a:prstGeom>
          </p:spPr>
        </p:pic>
        <p:sp>
          <p:nvSpPr>
            <p:cNvPr id="36" name="Textfeld 35"/>
            <p:cNvSpPr txBox="1"/>
            <p:nvPr/>
          </p:nvSpPr>
          <p:spPr>
            <a:xfrm>
              <a:off x="4114800" y="2404800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2005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52000" y="1918800"/>
            <a:ext cx="8676090" cy="4140000"/>
            <a:chOff x="252000" y="1918800"/>
            <a:chExt cx="8676090" cy="4140000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1918800"/>
              <a:ext cx="4068090" cy="4140000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" y="1918800"/>
              <a:ext cx="3975270" cy="3960000"/>
            </a:xfrm>
            <a:prstGeom prst="rect">
              <a:avLst/>
            </a:prstGeom>
          </p:spPr>
        </p:pic>
        <p:sp>
          <p:nvSpPr>
            <p:cNvPr id="40" name="Textfeld 39"/>
            <p:cNvSpPr txBox="1"/>
            <p:nvPr/>
          </p:nvSpPr>
          <p:spPr>
            <a:xfrm>
              <a:off x="4114800" y="2404800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2006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251520" y="1916832"/>
            <a:ext cx="8676090" cy="4140000"/>
            <a:chOff x="252000" y="1918800"/>
            <a:chExt cx="8676090" cy="4140000"/>
          </a:xfrm>
        </p:grpSpPr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" y="1918800"/>
              <a:ext cx="3975270" cy="3960000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1918800"/>
              <a:ext cx="4068090" cy="4140000"/>
            </a:xfrm>
            <a:prstGeom prst="rect">
              <a:avLst/>
            </a:prstGeom>
          </p:spPr>
        </p:pic>
        <p:sp>
          <p:nvSpPr>
            <p:cNvPr id="44" name="Textfeld 43"/>
            <p:cNvSpPr txBox="1"/>
            <p:nvPr/>
          </p:nvSpPr>
          <p:spPr>
            <a:xfrm>
              <a:off x="4114800" y="2404800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2007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251520" y="1916832"/>
            <a:ext cx="8676090" cy="4140000"/>
            <a:chOff x="252000" y="1918800"/>
            <a:chExt cx="8676090" cy="4140000"/>
          </a:xfrm>
        </p:grpSpPr>
        <p:pic>
          <p:nvPicPr>
            <p:cNvPr id="46" name="Grafik 4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1918800"/>
              <a:ext cx="4068090" cy="4140000"/>
            </a:xfrm>
            <a:prstGeom prst="rect">
              <a:avLst/>
            </a:prstGeom>
          </p:spPr>
        </p:pic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" y="1918800"/>
              <a:ext cx="3975270" cy="3960000"/>
            </a:xfrm>
            <a:prstGeom prst="rect">
              <a:avLst/>
            </a:prstGeom>
          </p:spPr>
        </p:pic>
        <p:sp>
          <p:nvSpPr>
            <p:cNvPr id="48" name="Textfeld 47"/>
            <p:cNvSpPr txBox="1"/>
            <p:nvPr/>
          </p:nvSpPr>
          <p:spPr>
            <a:xfrm>
              <a:off x="4114800" y="2404800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2008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252752" y="1916832"/>
            <a:ext cx="8676090" cy="4140000"/>
            <a:chOff x="252000" y="1918800"/>
            <a:chExt cx="8676090" cy="4140000"/>
          </a:xfrm>
        </p:grpSpPr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" y="1918800"/>
              <a:ext cx="3975270" cy="3960000"/>
            </a:xfrm>
            <a:prstGeom prst="rect">
              <a:avLst/>
            </a:prstGeom>
          </p:spPr>
        </p:pic>
        <p:pic>
          <p:nvPicPr>
            <p:cNvPr id="51" name="Grafik 5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1918800"/>
              <a:ext cx="4068090" cy="4140000"/>
            </a:xfrm>
            <a:prstGeom prst="rect">
              <a:avLst/>
            </a:prstGeom>
          </p:spPr>
        </p:pic>
        <p:sp>
          <p:nvSpPr>
            <p:cNvPr id="52" name="Textfeld 51"/>
            <p:cNvSpPr txBox="1"/>
            <p:nvPr/>
          </p:nvSpPr>
          <p:spPr>
            <a:xfrm>
              <a:off x="4114800" y="2404800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2009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251520" y="1916832"/>
            <a:ext cx="8676089" cy="4140000"/>
            <a:chOff x="252000" y="1918800"/>
            <a:chExt cx="8676089" cy="4140000"/>
          </a:xfrm>
        </p:grpSpPr>
        <p:pic>
          <p:nvPicPr>
            <p:cNvPr id="54" name="Grafik 5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1918800"/>
              <a:ext cx="4068089" cy="4140000"/>
            </a:xfrm>
            <a:prstGeom prst="rect">
              <a:avLst/>
            </a:prstGeom>
          </p:spPr>
        </p:pic>
        <p:pic>
          <p:nvPicPr>
            <p:cNvPr id="55" name="Grafik 5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" y="1918800"/>
              <a:ext cx="3975270" cy="3960000"/>
            </a:xfrm>
            <a:prstGeom prst="rect">
              <a:avLst/>
            </a:prstGeom>
          </p:spPr>
        </p:pic>
        <p:sp>
          <p:nvSpPr>
            <p:cNvPr id="56" name="Textfeld 55"/>
            <p:cNvSpPr txBox="1"/>
            <p:nvPr/>
          </p:nvSpPr>
          <p:spPr>
            <a:xfrm>
              <a:off x="4114800" y="2404800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2010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51520" y="1914863"/>
            <a:ext cx="8676090" cy="4140000"/>
            <a:chOff x="252000" y="1918800"/>
            <a:chExt cx="8676090" cy="4140000"/>
          </a:xfrm>
        </p:grpSpPr>
        <p:pic>
          <p:nvPicPr>
            <p:cNvPr id="58" name="Grafik 57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" y="1918800"/>
              <a:ext cx="3975270" cy="3960000"/>
            </a:xfrm>
            <a:prstGeom prst="rect">
              <a:avLst/>
            </a:prstGeom>
          </p:spPr>
        </p:pic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1918800"/>
              <a:ext cx="4068090" cy="4140000"/>
            </a:xfrm>
            <a:prstGeom prst="rect">
              <a:avLst/>
            </a:prstGeom>
          </p:spPr>
        </p:pic>
        <p:sp>
          <p:nvSpPr>
            <p:cNvPr id="60" name="Textfeld 59"/>
            <p:cNvSpPr txBox="1"/>
            <p:nvPr/>
          </p:nvSpPr>
          <p:spPr>
            <a:xfrm>
              <a:off x="4114800" y="2404800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2011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257651" y="1916832"/>
            <a:ext cx="8676090" cy="4140000"/>
            <a:chOff x="252000" y="1918800"/>
            <a:chExt cx="8676090" cy="4140000"/>
          </a:xfrm>
        </p:grpSpPr>
        <p:pic>
          <p:nvPicPr>
            <p:cNvPr id="62" name="Grafik 61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1918800"/>
              <a:ext cx="4068090" cy="4140000"/>
            </a:xfrm>
            <a:prstGeom prst="rect">
              <a:avLst/>
            </a:prstGeom>
          </p:spPr>
        </p:pic>
        <p:pic>
          <p:nvPicPr>
            <p:cNvPr id="63" name="Grafik 62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" y="1918800"/>
              <a:ext cx="3975270" cy="3960000"/>
            </a:xfrm>
            <a:prstGeom prst="rect">
              <a:avLst/>
            </a:prstGeom>
          </p:spPr>
        </p:pic>
        <p:sp>
          <p:nvSpPr>
            <p:cNvPr id="64" name="Textfeld 63"/>
            <p:cNvSpPr txBox="1"/>
            <p:nvPr/>
          </p:nvSpPr>
          <p:spPr>
            <a:xfrm>
              <a:off x="4114800" y="2404800"/>
              <a:ext cx="705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9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4" y="0"/>
            <a:ext cx="8785672" cy="98107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Intercomparison </a:t>
            </a:r>
            <a:r>
              <a:rPr lang="en-GB" dirty="0" smtClean="0"/>
              <a:t>of monthly averaged SE Products – NH </a:t>
            </a:r>
            <a:r>
              <a:rPr lang="en-GB" sz="2000" dirty="0" smtClean="0"/>
              <a:t>(preliminary)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5616624"/>
          </a:xfrm>
        </p:spPr>
        <p:txBody>
          <a:bodyPr/>
          <a:lstStyle/>
          <a:p>
            <a:pPr marL="0" indent="0">
              <a:buNone/>
            </a:pPr>
            <a:r>
              <a:rPr lang="en-GB" sz="2600" dirty="0"/>
              <a:t>Averaged monthly SE of products for selected periods are </a:t>
            </a:r>
            <a:r>
              <a:rPr lang="en-GB" sz="2600" dirty="0" err="1"/>
              <a:t>intercompared</a:t>
            </a:r>
            <a:r>
              <a:rPr lang="en-GB" sz="2600" dirty="0"/>
              <a:t> with monthly climatological mean SE </a:t>
            </a:r>
            <a:r>
              <a:rPr lang="en-GB" sz="2600" dirty="0" smtClean="0"/>
              <a:t>record (1981 – 2010) from </a:t>
            </a:r>
            <a:r>
              <a:rPr lang="en-GB" sz="2600" dirty="0"/>
              <a:t>Rutgers University for the Northern Hemisphere (excluding Greenland)</a:t>
            </a:r>
          </a:p>
          <a:p>
            <a:endParaRPr lang="en-GB" sz="2400" dirty="0"/>
          </a:p>
        </p:txBody>
      </p:sp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8917188" cy="3816424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93450" y="2852936"/>
            <a:ext cx="9022240" cy="3789040"/>
            <a:chOff x="9108504" y="2132856"/>
            <a:chExt cx="12711746" cy="407880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08504" y="2132856"/>
              <a:ext cx="12711746" cy="4078800"/>
            </a:xfrm>
            <a:prstGeom prst="rect">
              <a:avLst/>
            </a:prstGeom>
          </p:spPr>
        </p:pic>
        <p:cxnSp>
          <p:nvCxnSpPr>
            <p:cNvPr id="9" name="Gerader Verbinder 8"/>
            <p:cNvCxnSpPr/>
            <p:nvPr/>
          </p:nvCxnSpPr>
          <p:spPr>
            <a:xfrm flipH="1">
              <a:off x="11083833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>
            <a:xfrm flipH="1">
              <a:off x="11589970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 flipH="1">
              <a:off x="12096107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 flipH="1">
              <a:off x="12602244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>
            <a:xfrm flipH="1">
              <a:off x="13108381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>
            <a:xfrm flipH="1">
              <a:off x="13614518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>
            <a:xfrm flipH="1">
              <a:off x="14120655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>
            <a:xfrm flipH="1">
              <a:off x="14626792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 flipH="1">
              <a:off x="15132929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 flipH="1">
              <a:off x="15639066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 flipH="1">
              <a:off x="16145203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H="1">
              <a:off x="16651340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>
            <a:xfrm flipH="1">
              <a:off x="17157477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>
            <a:xfrm flipH="1">
              <a:off x="17663614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 flipH="1">
              <a:off x="18169751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/>
            <p:cNvCxnSpPr/>
            <p:nvPr/>
          </p:nvCxnSpPr>
          <p:spPr>
            <a:xfrm flipH="1">
              <a:off x="10577696" y="2219355"/>
              <a:ext cx="7620" cy="288032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>
              <a:off x="12564888" y="2420888"/>
              <a:ext cx="3813865" cy="4062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Deviation from Climatological mean</a:t>
              </a:r>
              <a:endParaRPr lang="en-US" dirty="0"/>
            </a:p>
          </p:txBody>
        </p:sp>
        <p:cxnSp>
          <p:nvCxnSpPr>
            <p:cNvPr id="31" name="Gerader Verbinder 30"/>
            <p:cNvCxnSpPr/>
            <p:nvPr/>
          </p:nvCxnSpPr>
          <p:spPr>
            <a:xfrm flipH="1">
              <a:off x="18675888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 flipH="1">
              <a:off x="19182025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/>
            <p:nvPr/>
          </p:nvCxnSpPr>
          <p:spPr>
            <a:xfrm flipH="1">
              <a:off x="19688162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/>
          </p:nvCxnSpPr>
          <p:spPr>
            <a:xfrm flipH="1">
              <a:off x="20194308" y="221935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/>
            <p:cNvCxnSpPr/>
            <p:nvPr/>
          </p:nvCxnSpPr>
          <p:spPr>
            <a:xfrm flipH="1">
              <a:off x="20838188" y="2239675"/>
              <a:ext cx="7620" cy="288032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309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SnowPEx</a:t>
            </a:r>
            <a:r>
              <a:rPr lang="de-AT" dirty="0"/>
              <a:t> – </a:t>
            </a:r>
            <a:r>
              <a:rPr lang="de-AT" dirty="0" err="1"/>
              <a:t>Participating</a:t>
            </a:r>
            <a:r>
              <a:rPr lang="de-AT" dirty="0"/>
              <a:t> </a:t>
            </a:r>
            <a:r>
              <a:rPr lang="de-AT" dirty="0" err="1"/>
              <a:t>Organisations</a:t>
            </a:r>
            <a:endParaRPr lang="en-GB" dirty="0"/>
          </a:p>
        </p:txBody>
      </p:sp>
      <p:pic>
        <p:nvPicPr>
          <p:cNvPr id="1026" name="Picture 2" descr="https://upload.wikimedia.org/wikipedia/commons/thumb/7/79/NOAA_logo.svg/468px-NOAA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48" y="5536809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kezine.com/wp-content/uploads/2015/05/Nasa_logo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4" y="1949009"/>
            <a:ext cx="1336489" cy="111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commons/thumb/8/85/Jaxa_logo.svg/2000px-Jaxa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76" y="3534192"/>
            <a:ext cx="1450095" cy="90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4" y="1150634"/>
            <a:ext cx="1707558" cy="67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3" descr="syke_log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r="13625"/>
          <a:stretch>
            <a:fillRect/>
          </a:stretch>
        </p:blipFill>
        <p:spPr bwMode="auto">
          <a:xfrm>
            <a:off x="5040920" y="1126858"/>
            <a:ext cx="969576" cy="6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47" y="1210466"/>
            <a:ext cx="1218314" cy="57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2" y="1173333"/>
            <a:ext cx="1547713" cy="6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12" y="3322461"/>
            <a:ext cx="1366451" cy="62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http://www.3encult.eu/SiteCollectionImages/EURAC_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65" y="5984728"/>
            <a:ext cx="1890769" cy="54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bs.twimg.com/profile_images/396404559/nsidc_logo_twitte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52" y="2089881"/>
            <a:ext cx="1137119" cy="105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kgsa.uwaterloo.ca/Images/logos/university-of-waterlo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497" y="5818624"/>
            <a:ext cx="1377594" cy="9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cida.usgs.gov/images/partners/nrcan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8" b="14207"/>
          <a:stretch/>
        </p:blipFill>
        <p:spPr bwMode="auto">
          <a:xfrm>
            <a:off x="6204360" y="1108180"/>
            <a:ext cx="1148852" cy="8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home.manhattan.edu/~afrotc/images/crosstowns/ccny_log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50" y="5818624"/>
            <a:ext cx="904343" cy="9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76" y="1210466"/>
            <a:ext cx="1492413" cy="54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1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40" y="4527454"/>
            <a:ext cx="1394689" cy="86507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37716" y="5748485"/>
            <a:ext cx="1592975" cy="8684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1286" y="1988840"/>
            <a:ext cx="5321428" cy="2958043"/>
          </a:xfrm>
          <a:prstGeom prst="rect">
            <a:avLst/>
          </a:prstGeom>
        </p:spPr>
      </p:pic>
      <p:pic>
        <p:nvPicPr>
          <p:cNvPr id="6" name="Picture 4" descr="http://celebrating200years.noaa.gov/transformations/ice_ctr/nic_logo_22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0" y="4137231"/>
            <a:ext cx="1229597" cy="122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438531" y="5013176"/>
            <a:ext cx="4266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ISSPI-1 WS Washington DC, July 2014 </a:t>
            </a:r>
            <a:br>
              <a:rPr lang="en-US" dirty="0" smtClean="0"/>
            </a:br>
            <a:r>
              <a:rPr lang="en-US" dirty="0" smtClean="0"/>
              <a:t>ISSPI-2 WS Boulder, CO, Sep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trend </a:t>
            </a:r>
            <a:r>
              <a:rPr lang="en-US" dirty="0"/>
              <a:t>of June (average) </a:t>
            </a:r>
            <a:r>
              <a:rPr lang="en-US" dirty="0" smtClean="0"/>
              <a:t>SE</a:t>
            </a:r>
            <a:br>
              <a:rPr lang="en-US" dirty="0" smtClean="0"/>
            </a:br>
            <a:r>
              <a:rPr lang="en-GB" dirty="0"/>
              <a:t>(preliminary)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979712" y="10527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Are &gt; 10° North,  </a:t>
            </a:r>
            <a:r>
              <a:rPr lang="de-AT" dirty="0" err="1" smtClean="0"/>
              <a:t>Excluding</a:t>
            </a:r>
            <a:r>
              <a:rPr lang="de-AT" dirty="0" smtClean="0"/>
              <a:t> </a:t>
            </a:r>
            <a:r>
              <a:rPr lang="de-AT" dirty="0" err="1" smtClean="0"/>
              <a:t>Greenland</a:t>
            </a:r>
            <a:endParaRPr lang="de-AT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-30609" y="1075886"/>
            <a:ext cx="9144000" cy="4572000"/>
            <a:chOff x="0" y="1052736"/>
            <a:chExt cx="9144000" cy="457200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736"/>
              <a:ext cx="9144000" cy="4572000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73" t="70475" r="28739" b="16925"/>
            <a:stretch/>
          </p:blipFill>
          <p:spPr>
            <a:xfrm>
              <a:off x="1331640" y="4077072"/>
              <a:ext cx="2952438" cy="576064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2699792" y="4149080"/>
              <a:ext cx="1224136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-30797" y="1075596"/>
            <a:ext cx="9144000" cy="4572000"/>
            <a:chOff x="6695728" y="1027336"/>
            <a:chExt cx="9144000" cy="4572000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728" y="1027336"/>
              <a:ext cx="9144000" cy="4572000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8" t="70475" r="28738" b="16925"/>
            <a:stretch/>
          </p:blipFill>
          <p:spPr>
            <a:xfrm>
              <a:off x="9036496" y="4221088"/>
              <a:ext cx="5328592" cy="576064"/>
            </a:xfrm>
            <a:prstGeom prst="rect">
              <a:avLst/>
            </a:prstGeom>
          </p:spPr>
        </p:pic>
      </p:grpSp>
      <p:sp>
        <p:nvSpPr>
          <p:cNvPr id="9" name="Textfeld 8"/>
          <p:cNvSpPr txBox="1"/>
          <p:nvPr/>
        </p:nvSpPr>
        <p:spPr>
          <a:xfrm>
            <a:off x="1043608" y="5733256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Further products to be added – ongoing work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780"/>
            <a:ext cx="3667195" cy="3672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19" y="22465"/>
            <a:ext cx="3667195" cy="3672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7" y="3199302"/>
            <a:ext cx="3667195" cy="3672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33" y="3285392"/>
            <a:ext cx="3667195" cy="3672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693522" y="404665"/>
            <a:ext cx="1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IMS04-ASNOW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372200" y="404664"/>
            <a:ext cx="1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IMS04-JXM05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37506" y="3573337"/>
            <a:ext cx="1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IMS04-JXM10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88024" y="3645024"/>
            <a:ext cx="1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IMS04-MEASU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360" y="4293096"/>
            <a:ext cx="805668" cy="2062177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0" y="1196752"/>
            <a:ext cx="2088927" cy="1656184"/>
          </a:xfrm>
          <a:noFill/>
        </p:spPr>
        <p:txBody>
          <a:bodyPr/>
          <a:lstStyle/>
          <a:p>
            <a:r>
              <a:rPr lang="en-US" dirty="0"/>
              <a:t>Spatial Diff Maps </a:t>
            </a:r>
            <a:r>
              <a:rPr lang="en-US" dirty="0" smtClean="0"/>
              <a:t>June 2009</a:t>
            </a:r>
            <a:endParaRPr lang="en-US" dirty="0"/>
          </a:p>
        </p:txBody>
      </p:sp>
      <p:sp>
        <p:nvSpPr>
          <p:cNvPr id="14" name="Rechteck 13"/>
          <p:cNvSpPr/>
          <p:nvPr/>
        </p:nvSpPr>
        <p:spPr>
          <a:xfrm>
            <a:off x="7884368" y="5282158"/>
            <a:ext cx="216024" cy="109726"/>
          </a:xfrm>
          <a:prstGeom prst="rect">
            <a:avLst/>
          </a:prstGeom>
          <a:solidFill>
            <a:srgbClr val="175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2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3384"/>
            <a:ext cx="3667194" cy="3672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27384"/>
            <a:ext cx="3667193" cy="3672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7384"/>
            <a:ext cx="3667193" cy="3672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213384"/>
            <a:ext cx="3667194" cy="36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96752"/>
            <a:ext cx="2088927" cy="1656184"/>
          </a:xfrm>
          <a:noFill/>
        </p:spPr>
        <p:txBody>
          <a:bodyPr/>
          <a:lstStyle/>
          <a:p>
            <a:r>
              <a:rPr lang="en-US" dirty="0"/>
              <a:t>Spatial Diff Maps </a:t>
            </a:r>
            <a:r>
              <a:rPr lang="en-US" dirty="0" smtClean="0"/>
              <a:t>June </a:t>
            </a:r>
            <a:r>
              <a:rPr lang="en-US" dirty="0"/>
              <a:t>2006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483768" y="548680"/>
            <a:ext cx="1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IMS04-CRCLIM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228184" y="548680"/>
            <a:ext cx="1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IMS04-JXM05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115616" y="3645024"/>
            <a:ext cx="1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IMS04-JXM10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72000" y="3645024"/>
            <a:ext cx="1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IMS04-MEASU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9879" y="4356049"/>
            <a:ext cx="805668" cy="2062177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7884368" y="5342736"/>
            <a:ext cx="216024" cy="109726"/>
          </a:xfrm>
          <a:prstGeom prst="rect">
            <a:avLst/>
          </a:prstGeom>
          <a:solidFill>
            <a:srgbClr val="175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Gridded SWE Data sets</a:t>
            </a:r>
          </a:p>
        </p:txBody>
      </p:sp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003518"/>
              </p:ext>
            </p:extLst>
          </p:nvPr>
        </p:nvGraphicFramePr>
        <p:xfrm>
          <a:off x="107504" y="1340768"/>
          <a:ext cx="8856985" cy="4632960"/>
        </p:xfrm>
        <a:graphic>
          <a:graphicData uri="http://schemas.openxmlformats.org/drawingml/2006/table">
            <a:tbl>
              <a:tblPr firstRow="1" bandRow="1"/>
              <a:tblGrid>
                <a:gridCol w="1224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79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79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3653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401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807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Dataset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</a:t>
                      </a:r>
                      <a:r>
                        <a:rPr lang="en-CA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situ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Snow Scheme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Model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Forcing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Resolution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Reference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1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GlobSnow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Yes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HUT (RTM)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25 km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Takala et al., 2011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1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NASA</a:t>
                      </a:r>
                      <a:r>
                        <a:rPr lang="en-CA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AMSR-E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25 km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1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AMSR-E prototype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pPr marL="0" indent="0"/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Climatology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25 km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Tedesco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1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Crocus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Complex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ISBA (LSM)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ERA-</a:t>
                      </a:r>
                      <a:r>
                        <a:rPr lang="en-CA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int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~100</a:t>
                      </a:r>
                      <a:r>
                        <a:rPr lang="en-CA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km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Brun</a:t>
                      </a:r>
                      <a:r>
                        <a:rPr lang="en-CA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al., 2013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1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ERA-land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Simple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HTESSEL (LSM)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ERA-</a:t>
                      </a:r>
                      <a:r>
                        <a:rPr lang="en-CA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int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~75 km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Balsamo et al., 2013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1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GLDAS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Simple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Noah 3.3 (LSM)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Princeton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~100</a:t>
                      </a:r>
                      <a:r>
                        <a:rPr lang="en-CA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km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Rodell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al., 2004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1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MERRA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Intermediate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Catchment (LSM)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MERRA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~50</a:t>
                      </a:r>
                      <a:r>
                        <a:rPr lang="en-CA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km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CA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Rienecker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al., 2011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678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Gridded SWE products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7"/>
          <a:stretch>
            <a:fillRect/>
          </a:stretch>
        </p:blipFill>
        <p:spPr bwMode="auto">
          <a:xfrm>
            <a:off x="46290" y="1440160"/>
            <a:ext cx="4586923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/>
          <p:cNvGrpSpPr>
            <a:grpSpLocks/>
          </p:cNvGrpSpPr>
          <p:nvPr/>
        </p:nvGrpSpPr>
        <p:grpSpPr bwMode="auto">
          <a:xfrm>
            <a:off x="2411760" y="3140968"/>
            <a:ext cx="1873250" cy="1096139"/>
            <a:chOff x="4716016" y="2489234"/>
            <a:chExt cx="1872208" cy="1299806"/>
          </a:xfrm>
        </p:grpSpPr>
        <p:cxnSp>
          <p:nvCxnSpPr>
            <p:cNvPr id="6" name="Gerader Verbinder 5"/>
            <p:cNvCxnSpPr/>
            <p:nvPr/>
          </p:nvCxnSpPr>
          <p:spPr>
            <a:xfrm>
              <a:off x="4716016" y="2525736"/>
              <a:ext cx="187220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/>
            <p:nvPr/>
          </p:nvCxnSpPr>
          <p:spPr>
            <a:xfrm>
              <a:off x="4716016" y="3789040"/>
              <a:ext cx="187220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feil nach oben und unten 7"/>
            <p:cNvSpPr/>
            <p:nvPr/>
          </p:nvSpPr>
          <p:spPr>
            <a:xfrm>
              <a:off x="6012283" y="2489234"/>
              <a:ext cx="168181" cy="1299806"/>
            </a:xfrm>
            <a:prstGeom prst="upDown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Textfeld 14"/>
            <p:cNvSpPr txBox="1">
              <a:spLocks noChangeArrowheads="1"/>
            </p:cNvSpPr>
            <p:nvPr/>
          </p:nvSpPr>
          <p:spPr bwMode="auto">
            <a:xfrm>
              <a:off x="5508104" y="2861310"/>
              <a:ext cx="108012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AT" altLang="en-US" sz="1600" b="0" dirty="0">
                  <a:solidFill>
                    <a:srgbClr val="FF0000"/>
                  </a:solidFill>
                  <a:cs typeface="Arial" panose="020B0604020202020204" pitchFamily="34" charset="0"/>
                </a:rPr>
                <a:t>~1200 </a:t>
              </a:r>
              <a:r>
                <a:rPr lang="de-AT" altLang="en-US" sz="1600" b="0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Gt</a:t>
              </a:r>
              <a:endParaRPr lang="en-GB" altLang="en-US" sz="1600" b="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772816"/>
            <a:ext cx="4020636" cy="41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33314" y="257175"/>
            <a:ext cx="6173787" cy="525462"/>
          </a:xfrm>
        </p:spPr>
        <p:txBody>
          <a:bodyPr/>
          <a:lstStyle/>
          <a:p>
            <a:pPr algn="ctr"/>
            <a:r>
              <a:rPr lang="fi-FI" altLang="en-US" dirty="0"/>
              <a:t>Summary – All SWE products</a:t>
            </a:r>
            <a:endParaRPr lang="en-US" altLang="en-US" dirty="0"/>
          </a:p>
        </p:txBody>
      </p:sp>
      <p:sp>
        <p:nvSpPr>
          <p:cNvPr id="55300" name="Content Placeholder 2"/>
          <p:cNvSpPr>
            <a:spLocks noGrp="1"/>
          </p:cNvSpPr>
          <p:nvPr>
            <p:ph idx="1"/>
          </p:nvPr>
        </p:nvSpPr>
        <p:spPr>
          <a:xfrm>
            <a:off x="108438" y="1327151"/>
            <a:ext cx="8856663" cy="661987"/>
          </a:xfrm>
        </p:spPr>
        <p:txBody>
          <a:bodyPr/>
          <a:lstStyle/>
          <a:p>
            <a:pPr>
              <a:defRPr/>
            </a:pPr>
            <a:r>
              <a:rPr lang="fi-FI" sz="1800" dirty="0" err="1"/>
              <a:t>Assessed</a:t>
            </a:r>
            <a:r>
              <a:rPr lang="fi-FI" sz="1800" dirty="0"/>
              <a:t> for an </a:t>
            </a:r>
            <a:r>
              <a:rPr lang="fi-FI" sz="1800" dirty="0" err="1"/>
              <a:t>uniform</a:t>
            </a:r>
            <a:r>
              <a:rPr lang="fi-FI" sz="1800" dirty="0"/>
              <a:t> </a:t>
            </a:r>
            <a:r>
              <a:rPr lang="fi-FI" sz="1800" dirty="0" err="1"/>
              <a:t>time</a:t>
            </a:r>
            <a:r>
              <a:rPr lang="fi-FI" sz="1800" dirty="0"/>
              <a:t> </a:t>
            </a:r>
            <a:r>
              <a:rPr lang="fi-FI" sz="1800" dirty="0" err="1"/>
              <a:t>period</a:t>
            </a:r>
            <a:r>
              <a:rPr lang="fi-FI" sz="1800" dirty="0"/>
              <a:t>, </a:t>
            </a:r>
            <a:r>
              <a:rPr lang="fi-FI" sz="1800" dirty="0" err="1"/>
              <a:t>ranked</a:t>
            </a:r>
            <a:r>
              <a:rPr lang="fi-FI" sz="1800" dirty="0"/>
              <a:t> </a:t>
            </a:r>
            <a:r>
              <a:rPr lang="fi-FI" sz="1800" dirty="0" err="1"/>
              <a:t>by</a:t>
            </a:r>
            <a:r>
              <a:rPr lang="fi-FI" sz="1800" dirty="0"/>
              <a:t> </a:t>
            </a:r>
            <a:r>
              <a:rPr lang="fi-FI" sz="1800" dirty="0" err="1"/>
              <a:t>retrieval</a:t>
            </a:r>
            <a:r>
              <a:rPr lang="fi-FI" sz="1800" dirty="0"/>
              <a:t> </a:t>
            </a:r>
            <a:r>
              <a:rPr lang="fi-FI" sz="1800" dirty="0" err="1"/>
              <a:t>performance</a:t>
            </a:r>
            <a:r>
              <a:rPr lang="fi-FI" sz="1800" dirty="0"/>
              <a:t> (RMSE)</a:t>
            </a:r>
          </a:p>
          <a:p>
            <a:pPr>
              <a:defRPr/>
            </a:pPr>
            <a:r>
              <a:rPr lang="fi-FI" sz="1800" b="0" dirty="0"/>
              <a:t>Time </a:t>
            </a:r>
            <a:r>
              <a:rPr lang="fi-FI" sz="1800" b="0" dirty="0" err="1"/>
              <a:t>period</a:t>
            </a:r>
            <a:r>
              <a:rPr lang="fi-FI" sz="1800" b="0" dirty="0"/>
              <a:t> 2002-2010 -&gt; Russian &amp; </a:t>
            </a:r>
            <a:r>
              <a:rPr lang="fi-FI" sz="1800" b="0" dirty="0" err="1"/>
              <a:t>Finnish</a:t>
            </a:r>
            <a:r>
              <a:rPr lang="fi-FI" sz="1800" b="0" dirty="0"/>
              <a:t> </a:t>
            </a:r>
            <a:r>
              <a:rPr lang="fi-FI" sz="1800" b="0" dirty="0" err="1"/>
              <a:t>Snow</a:t>
            </a:r>
            <a:r>
              <a:rPr lang="fi-FI" sz="1800" b="0" dirty="0"/>
              <a:t> </a:t>
            </a:r>
            <a:r>
              <a:rPr lang="fi-FI" sz="1800" b="0" dirty="0" err="1"/>
              <a:t>course</a:t>
            </a:r>
            <a:r>
              <a:rPr lang="fi-FI" sz="1800" b="0" dirty="0"/>
              <a:t> data </a:t>
            </a:r>
            <a:r>
              <a:rPr lang="fi-FI" sz="1800" b="0" dirty="0" err="1"/>
              <a:t>only</a:t>
            </a:r>
            <a:r>
              <a:rPr lang="fi-FI" sz="1800" b="0" dirty="0"/>
              <a:t>!</a:t>
            </a:r>
            <a:br>
              <a:rPr lang="fi-FI" sz="1800" b="0" dirty="0"/>
            </a:br>
            <a:r>
              <a:rPr lang="fi-FI" sz="1800" b="0" dirty="0" err="1"/>
              <a:t>Summary</a:t>
            </a:r>
            <a:r>
              <a:rPr lang="fi-FI" sz="1800" b="0" dirty="0"/>
              <a:t> </a:t>
            </a:r>
            <a:r>
              <a:rPr lang="fi-FI" sz="1800" b="0" dirty="0" err="1"/>
              <a:t>table</a:t>
            </a:r>
            <a:r>
              <a:rPr lang="fi-FI" sz="1800" b="0" dirty="0"/>
              <a:t> </a:t>
            </a:r>
            <a:r>
              <a:rPr lang="fi-FI" sz="1800" b="0" dirty="0" err="1"/>
              <a:t>presents</a:t>
            </a:r>
            <a:r>
              <a:rPr lang="fi-FI" sz="1800" b="0" dirty="0"/>
              <a:t> </a:t>
            </a:r>
            <a:r>
              <a:rPr lang="fi-FI" sz="1800" b="0" dirty="0" err="1"/>
              <a:t>results</a:t>
            </a:r>
            <a:r>
              <a:rPr lang="fi-FI" sz="1800" b="0" dirty="0"/>
              <a:t> </a:t>
            </a:r>
            <a:r>
              <a:rPr lang="fi-FI" sz="1800" b="0" dirty="0" err="1"/>
              <a:t>using</a:t>
            </a:r>
            <a:r>
              <a:rPr lang="fi-FI" sz="1800" b="0" dirty="0"/>
              <a:t> Russian </a:t>
            </a:r>
            <a:r>
              <a:rPr lang="fi-FI" sz="1800" b="0" dirty="0" err="1"/>
              <a:t>snow</a:t>
            </a:r>
            <a:r>
              <a:rPr lang="fi-FI" sz="1800" b="0" dirty="0"/>
              <a:t> </a:t>
            </a:r>
            <a:r>
              <a:rPr lang="fi-FI" sz="1800" b="0" dirty="0" err="1"/>
              <a:t>course</a:t>
            </a:r>
            <a:r>
              <a:rPr lang="fi-FI" sz="1800" b="0" dirty="0"/>
              <a:t> data</a:t>
            </a:r>
          </a:p>
          <a:p>
            <a:pPr marL="0" indent="0">
              <a:buFontTx/>
              <a:buNone/>
              <a:defRPr/>
            </a:pPr>
            <a:endParaRPr lang="fi-FI" sz="16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25344"/>
              </p:ext>
            </p:extLst>
          </p:nvPr>
        </p:nvGraphicFramePr>
        <p:xfrm>
          <a:off x="333314" y="2565399"/>
          <a:ext cx="8487158" cy="346306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36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691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63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84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691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104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60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Datasets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Dataset availability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Retrieval performance </a:t>
                      </a:r>
                    </a:p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(RMSE)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2002-2010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Bias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2002-2010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Retrieval performance (RMSE)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1981-2010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Bias 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1981-2010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901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GlobSnow v2.0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0B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1979-2015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0B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42.6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0B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-3.8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0B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44.9 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-4.3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901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CROCUS-Era-Interim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1981-2010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45.8 mm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+1.1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48.0 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+4.7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901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GLDAS2.0-Noah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1981-2010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48.0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-8.4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49.5 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-10.8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4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MERRA</a:t>
                      </a:r>
                      <a:r>
                        <a:rPr lang="en-US" sz="1100" b="1" u="none" strike="noStrike" baseline="0" dirty="0">
                          <a:effectLst/>
                        </a:rPr>
                        <a:t> (Standard)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1981-2010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54.9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+12.9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57.9 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+15.2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327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ERA-Interim (ERA-Land)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1981-2010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67.3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+35.4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79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74.7 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+42.4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901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NASA Standard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7B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2002-2011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7B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67.4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7B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-24.3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7B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901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NASA Prototype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7B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2002-2011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7B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72.4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7B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-19.9 mm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>
                    <a:solidFill>
                      <a:srgbClr val="87B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93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SnowPEx</a:t>
            </a:r>
            <a:r>
              <a:rPr lang="en-US" dirty="0" smtClean="0"/>
              <a:t> - Summary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50824" y="1124744"/>
            <a:ext cx="8785671" cy="5368131"/>
          </a:xfrm>
        </p:spPr>
        <p:txBody>
          <a:bodyPr/>
          <a:lstStyle/>
          <a:p>
            <a:r>
              <a:rPr lang="en-US" altLang="en-US" sz="1800" dirty="0"/>
              <a:t>Protocols and methods for intercomparison </a:t>
            </a:r>
            <a:r>
              <a:rPr lang="en-US" altLang="en-US" sz="1800" dirty="0" smtClean="0"/>
              <a:t>and validation agreed </a:t>
            </a:r>
            <a:r>
              <a:rPr lang="en-US" altLang="en-US" sz="1800" dirty="0"/>
              <a:t>by </a:t>
            </a:r>
            <a:r>
              <a:rPr lang="en-US" altLang="en-US" sz="1800" dirty="0" smtClean="0"/>
              <a:t>community </a:t>
            </a:r>
            <a:r>
              <a:rPr lang="en-US" altLang="en-US" sz="1800" dirty="0"/>
              <a:t>can be accessed at </a:t>
            </a:r>
            <a:r>
              <a:rPr lang="en-US" alt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earth.esa.int/web/</a:t>
            </a:r>
            <a:r>
              <a:rPr lang="en-US" altLang="en-US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sppa</a:t>
            </a:r>
            <a:r>
              <a:rPr lang="en-US" alt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/activities/qa4eo/</a:t>
            </a:r>
            <a:r>
              <a:rPr lang="en-US" altLang="en-US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snowpex</a:t>
            </a:r>
            <a:r>
              <a:rPr lang="en-US" altLang="en-US" sz="1800" dirty="0"/>
              <a:t>.</a:t>
            </a:r>
            <a:r>
              <a:rPr lang="en-US" altLang="en-US" sz="1400" dirty="0"/>
              <a:t> </a:t>
            </a:r>
            <a:endParaRPr lang="en-US" altLang="en-US" sz="1400" dirty="0" smtClean="0"/>
          </a:p>
          <a:p>
            <a:r>
              <a:rPr lang="en-US" altLang="en-US" sz="1800" dirty="0" smtClean="0"/>
              <a:t>There </a:t>
            </a:r>
            <a:r>
              <a:rPr lang="en-US" altLang="en-US" sz="1800" dirty="0"/>
              <a:t>is considerable inter-dataset spread in the Northern Hemisphere snow cover extent and snow mass derived from available satellite and modelled products.</a:t>
            </a:r>
          </a:p>
          <a:p>
            <a:r>
              <a:rPr lang="en-US" sz="1800" dirty="0"/>
              <a:t>Agreement between satellite SE products depends on environment and surface classes and varies during the season. Typical RMSE is 15 %, </a:t>
            </a:r>
            <a:r>
              <a:rPr lang="en-US" sz="1800" dirty="0" smtClean="0"/>
              <a:t>Bias </a:t>
            </a:r>
            <a:r>
              <a:rPr lang="en-US" sz="1800" dirty="0"/>
              <a:t>is +/- 8 %, higher differences </a:t>
            </a:r>
            <a:r>
              <a:rPr lang="en-US" sz="1800" dirty="0" smtClean="0"/>
              <a:t>(up to 50% RMSE) are </a:t>
            </a:r>
            <a:r>
              <a:rPr lang="en-US" sz="1800" dirty="0"/>
              <a:t>observed for some products and surface classes.</a:t>
            </a:r>
          </a:p>
          <a:p>
            <a:r>
              <a:rPr lang="en-US" sz="1800" dirty="0"/>
              <a:t>SE products with Landsat snow reference data is typically between 10% and 25% RMSE. </a:t>
            </a:r>
            <a:r>
              <a:rPr lang="en-US" sz="1800" dirty="0" smtClean="0"/>
              <a:t>But the </a:t>
            </a:r>
            <a:r>
              <a:rPr lang="en-US" sz="1800" dirty="0"/>
              <a:t>spread of different Landsat snow algorithms requires a more detailed </a:t>
            </a:r>
            <a:r>
              <a:rPr lang="en-US" sz="1800" dirty="0" smtClean="0"/>
              <a:t>analysis on their performance.</a:t>
            </a:r>
          </a:p>
          <a:p>
            <a:r>
              <a:rPr lang="en-US" altLang="en-US" sz="1800" dirty="0" smtClean="0"/>
              <a:t>Satellite </a:t>
            </a:r>
            <a:r>
              <a:rPr lang="en-US" altLang="en-US" sz="1800" dirty="0"/>
              <a:t>SWE retrievals show an RMSE between </a:t>
            </a:r>
            <a:r>
              <a:rPr lang="en-US" altLang="en-US" sz="1800" dirty="0" smtClean="0"/>
              <a:t>42 mm </a:t>
            </a:r>
            <a:r>
              <a:rPr lang="en-US" altLang="en-US" sz="1800" dirty="0"/>
              <a:t>and </a:t>
            </a:r>
            <a:r>
              <a:rPr lang="en-US" altLang="en-US" sz="1800" dirty="0" smtClean="0"/>
              <a:t>72 mm. </a:t>
            </a:r>
            <a:r>
              <a:rPr lang="en-US" altLang="en-US" sz="1800" dirty="0"/>
              <a:t>Assimilation of in-situ snow measurements in the retrieval algorithm improves performance in comparison to satellite data only algorithms.</a:t>
            </a:r>
          </a:p>
          <a:p>
            <a:r>
              <a:rPr lang="en-US" altLang="en-US" sz="1800" dirty="0"/>
              <a:t>Analysis of multiple snow products has a major benefit for climate applications – model spread can be compared to observational spread.</a:t>
            </a:r>
          </a:p>
          <a:p>
            <a:pPr marL="0" indent="0">
              <a:buNone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94349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SnowPEx</a:t>
            </a:r>
            <a:r>
              <a:rPr lang="en-US" dirty="0" smtClean="0"/>
              <a:t> – the way forward …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052736"/>
            <a:ext cx="8424936" cy="5805264"/>
          </a:xfrm>
        </p:spPr>
        <p:txBody>
          <a:bodyPr/>
          <a:lstStyle/>
          <a:p>
            <a:r>
              <a:rPr lang="en-US" sz="2000" dirty="0"/>
              <a:t>Evaluate performance of Landsat / Sentinel-2 algorithms in different environments and identify possible </a:t>
            </a:r>
            <a:r>
              <a:rPr lang="en-US" sz="2000" dirty="0" smtClean="0"/>
              <a:t>algorithm improvements</a:t>
            </a:r>
          </a:p>
          <a:p>
            <a:r>
              <a:rPr lang="en-US" sz="2000" dirty="0"/>
              <a:t>Include SAR based wet snow algorithms in </a:t>
            </a:r>
            <a:r>
              <a:rPr lang="en-US" sz="2000" dirty="0" err="1"/>
              <a:t>SnowPEx</a:t>
            </a:r>
            <a:r>
              <a:rPr lang="en-US" sz="2000" dirty="0"/>
              <a:t> –intercomparison and assessment of algorithms (systematic acquisitions with Sentinel-1 since 2015; )</a:t>
            </a:r>
          </a:p>
          <a:p>
            <a:r>
              <a:rPr lang="en-US" sz="2000" dirty="0"/>
              <a:t>Investigate multi-sensor / synergistic snow products (optical, passive MW, SAR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Trends</a:t>
            </a:r>
          </a:p>
          <a:p>
            <a:r>
              <a:rPr lang="en-US" sz="2000" dirty="0" smtClean="0"/>
              <a:t>ISSPI-3 Workshop </a:t>
            </a:r>
          </a:p>
          <a:p>
            <a:endParaRPr lang="en-US" sz="2000" dirty="0"/>
          </a:p>
          <a:p>
            <a:r>
              <a:rPr lang="en-US" sz="2000" dirty="0" smtClean="0"/>
              <a:t>Setup an </a:t>
            </a:r>
            <a:r>
              <a:rPr lang="en-US" sz="2000" dirty="0"/>
              <a:t>ongoing </a:t>
            </a:r>
            <a:r>
              <a:rPr lang="en-US" sz="2000" dirty="0" smtClean="0"/>
              <a:t>activity for satellite </a:t>
            </a:r>
            <a:r>
              <a:rPr lang="en-US" sz="2000" dirty="0"/>
              <a:t>snow product intercomparison and </a:t>
            </a:r>
            <a:r>
              <a:rPr lang="en-US" sz="2000" dirty="0" smtClean="0"/>
              <a:t>validation (</a:t>
            </a:r>
            <a:r>
              <a:rPr lang="en-US" sz="2000" dirty="0"/>
              <a:t>e.g. intercomparison </a:t>
            </a:r>
            <a:r>
              <a:rPr lang="en-US" sz="2000" dirty="0" smtClean="0"/>
              <a:t>every </a:t>
            </a:r>
            <a:r>
              <a:rPr lang="en-US" sz="2000" dirty="0"/>
              <a:t>3 years</a:t>
            </a:r>
            <a:r>
              <a:rPr lang="en-US" sz="2000" dirty="0" smtClean="0"/>
              <a:t>):</a:t>
            </a:r>
            <a:endParaRPr lang="en-US" sz="2000" dirty="0"/>
          </a:p>
          <a:p>
            <a:pPr lvl="1"/>
            <a:r>
              <a:rPr lang="en-US" sz="1800" dirty="0" smtClean="0"/>
              <a:t>snow reference data sets of current years</a:t>
            </a:r>
          </a:p>
          <a:p>
            <a:pPr lvl="1"/>
            <a:r>
              <a:rPr lang="en-US" sz="1800" dirty="0" smtClean="0"/>
              <a:t>support quality </a:t>
            </a:r>
            <a:r>
              <a:rPr lang="en-US" sz="1800" dirty="0"/>
              <a:t>assessment of </a:t>
            </a:r>
            <a:r>
              <a:rPr lang="en-US" sz="1800" dirty="0" smtClean="0"/>
              <a:t>ongoing products</a:t>
            </a:r>
            <a:endParaRPr lang="en-US" sz="1800" dirty="0"/>
          </a:p>
          <a:p>
            <a:pPr lvl="1"/>
            <a:r>
              <a:rPr lang="en-US" sz="1800" dirty="0"/>
              <a:t>support </a:t>
            </a:r>
            <a:r>
              <a:rPr lang="en-US" sz="1800" dirty="0" smtClean="0"/>
              <a:t>development of new algorithms / products</a:t>
            </a:r>
            <a:endParaRPr lang="en-US" sz="18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97464"/>
            <a:ext cx="7920880" cy="586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4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79512" y="1268760"/>
            <a:ext cx="4680520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Activity:</a:t>
            </a:r>
          </a:p>
          <a:p>
            <a:pPr marL="176213" indent="-176213">
              <a:lnSpc>
                <a:spcPct val="150000"/>
              </a:lnSpc>
            </a:pP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Development of a system for quality assessment of global / hemispheric snow products </a:t>
            </a:r>
            <a:r>
              <a:rPr lang="en-US" smtClean="0">
                <a:latin typeface="Verdana" pitchFamily="34" charset="0"/>
                <a:ea typeface="Verdana" pitchFamily="34" charset="0"/>
                <a:cs typeface="Verdana" pitchFamily="34" charset="0"/>
              </a:rPr>
              <a:t>from </a:t>
            </a:r>
            <a:r>
              <a:rPr lang="en-US" smtClean="0">
                <a:latin typeface="Verdana" pitchFamily="34" charset="0"/>
                <a:ea typeface="Verdana" pitchFamily="34" charset="0"/>
                <a:cs typeface="Verdana" pitchFamily="34" charset="0"/>
              </a:rPr>
              <a:t>VIIRS/ S3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S1 with high resolution snow products </a:t>
            </a:r>
            <a:r>
              <a:rPr lang="en-US" smtClean="0">
                <a:latin typeface="Verdana" pitchFamily="34" charset="0"/>
                <a:ea typeface="Verdana" pitchFamily="34" charset="0"/>
                <a:cs typeface="Verdana" pitchFamily="34" charset="0"/>
              </a:rPr>
              <a:t>from </a:t>
            </a:r>
            <a:r>
              <a:rPr lang="en-US" smtClean="0">
                <a:latin typeface="Verdana" pitchFamily="34" charset="0"/>
                <a:ea typeface="Verdana" pitchFamily="34" charset="0"/>
                <a:cs typeface="Verdana" pitchFamily="34" charset="0"/>
              </a:rPr>
              <a:t>S2/LS8.</a:t>
            </a:r>
            <a:endParaRPr lang="en-US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51520" y="0"/>
            <a:ext cx="8280920" cy="980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for Snow Monitoring </a:t>
            </a:r>
            <a:r>
              <a:rPr lang="en-US" dirty="0" smtClean="0"/>
              <a:t>with </a:t>
            </a:r>
            <a:r>
              <a:rPr lang="en-US" dirty="0" smtClean="0"/>
              <a:t>ongoing quality assessment by </a:t>
            </a:r>
            <a:r>
              <a:rPr lang="en-US" dirty="0" smtClean="0"/>
              <a:t>S2/LS</a:t>
            </a:r>
            <a:endParaRPr lang="en-US" dirty="0"/>
          </a:p>
        </p:txBody>
      </p:sp>
      <p:grpSp>
        <p:nvGrpSpPr>
          <p:cNvPr id="3" name="Gruppieren 8"/>
          <p:cNvGrpSpPr/>
          <p:nvPr/>
        </p:nvGrpSpPr>
        <p:grpSpPr>
          <a:xfrm>
            <a:off x="5006819" y="1124744"/>
            <a:ext cx="4104456" cy="5472831"/>
            <a:chOff x="4283968" y="1052513"/>
            <a:chExt cx="4104456" cy="5472831"/>
          </a:xfrm>
        </p:grpSpPr>
        <p:sp>
          <p:nvSpPr>
            <p:cNvPr id="10" name="Textfeld 9"/>
            <p:cNvSpPr txBox="1"/>
            <p:nvPr/>
          </p:nvSpPr>
          <p:spPr>
            <a:xfrm>
              <a:off x="4283968" y="5140349"/>
              <a:ext cx="2520280" cy="13849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AT" sz="1200" dirty="0" smtClean="0"/>
                <a:t>Statistical </a:t>
              </a:r>
              <a:r>
                <a:rPr lang="de-AT" sz="1200" dirty="0" err="1" smtClean="0"/>
                <a:t>Results</a:t>
              </a:r>
              <a:r>
                <a:rPr lang="de-AT" sz="1200" dirty="0" smtClean="0"/>
                <a:t> of Intercomparison</a:t>
              </a:r>
            </a:p>
            <a:p>
              <a:endParaRPr lang="de-AT" dirty="0" smtClean="0"/>
            </a:p>
            <a:p>
              <a:endParaRPr lang="de-AT" dirty="0" smtClean="0"/>
            </a:p>
            <a:p>
              <a:endParaRPr lang="de-AT" dirty="0" smtClean="0"/>
            </a:p>
            <a:p>
              <a:endParaRPr lang="en-US" dirty="0"/>
            </a:p>
          </p:txBody>
        </p:sp>
        <p:sp>
          <p:nvSpPr>
            <p:cNvPr id="11" name="Abgerundetes Rechteck 10"/>
            <p:cNvSpPr/>
            <p:nvPr/>
          </p:nvSpPr>
          <p:spPr>
            <a:xfrm>
              <a:off x="5940425" y="1052513"/>
              <a:ext cx="2303463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400" dirty="0" smtClean="0"/>
                <a:t>LS/ Sentinel-2</a:t>
              </a:r>
              <a:endParaRPr lang="de-AT" sz="1400" dirty="0" smtClean="0"/>
            </a:p>
            <a:p>
              <a:pPr algn="ctr"/>
              <a:r>
                <a:rPr lang="de-AT" sz="1400" dirty="0" smtClean="0"/>
                <a:t>Scene of Valid. Site</a:t>
              </a:r>
              <a:endParaRPr lang="en-US" sz="1400" dirty="0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5940425" y="2564904"/>
              <a:ext cx="2303463" cy="57606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sz="1400" dirty="0" err="1" smtClean="0"/>
                <a:t>Fractional</a:t>
              </a:r>
              <a:r>
                <a:rPr lang="de-AT" sz="1400" dirty="0" smtClean="0"/>
                <a:t> Snow Mapping  (High </a:t>
              </a:r>
              <a:r>
                <a:rPr lang="de-AT" sz="1400" dirty="0" err="1" smtClean="0"/>
                <a:t>Resol</a:t>
              </a:r>
              <a:r>
                <a:rPr lang="de-AT" sz="1400" dirty="0" smtClean="0"/>
                <a:t>).</a:t>
              </a:r>
              <a:endParaRPr lang="en-US" sz="1400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5940425" y="1844824"/>
              <a:ext cx="2303463" cy="50405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sz="1400" dirty="0" err="1" smtClean="0"/>
                <a:t>Rectification</a:t>
              </a:r>
              <a:r>
                <a:rPr lang="de-AT" sz="1400" dirty="0" smtClean="0"/>
                <a:t> </a:t>
              </a:r>
            </a:p>
            <a:p>
              <a:pPr algn="ctr"/>
              <a:r>
                <a:rPr lang="de-AT" sz="1400" dirty="0" err="1" smtClean="0"/>
                <a:t>Topo</a:t>
              </a:r>
              <a:r>
                <a:rPr lang="de-AT" sz="1400" dirty="0" smtClean="0"/>
                <a:t>. </a:t>
              </a:r>
              <a:r>
                <a:rPr lang="de-AT" sz="1400" dirty="0" err="1" smtClean="0"/>
                <a:t>Correction</a:t>
              </a:r>
              <a:endParaRPr lang="en-US" sz="1400" dirty="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5940152" y="3284984"/>
              <a:ext cx="2303736" cy="57606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sz="1400" dirty="0" smtClean="0"/>
                <a:t>Aggregation </a:t>
              </a:r>
              <a:r>
                <a:rPr lang="de-AT" sz="1400" dirty="0" err="1" smtClean="0"/>
                <a:t>to</a:t>
              </a:r>
              <a:r>
                <a:rPr lang="de-AT" sz="1400" dirty="0" smtClean="0"/>
                <a:t> </a:t>
              </a:r>
              <a:r>
                <a:rPr lang="de-AT" sz="1400" dirty="0" err="1" smtClean="0"/>
                <a:t>Coarse</a:t>
              </a:r>
              <a:r>
                <a:rPr lang="de-AT" sz="1400" dirty="0" smtClean="0"/>
                <a:t> </a:t>
              </a:r>
              <a:r>
                <a:rPr lang="de-AT" sz="1400" dirty="0" err="1" smtClean="0"/>
                <a:t>Resol</a:t>
              </a:r>
              <a:r>
                <a:rPr lang="de-AT" sz="1400" dirty="0" smtClean="0"/>
                <a:t>.  Snow </a:t>
              </a:r>
              <a:r>
                <a:rPr lang="de-AT" sz="1400" dirty="0" err="1" smtClean="0"/>
                <a:t>Product</a:t>
              </a:r>
              <a:endParaRPr lang="en-US" sz="1400" dirty="0"/>
            </a:p>
          </p:txBody>
        </p:sp>
        <p:sp>
          <p:nvSpPr>
            <p:cNvPr id="19" name="Abgerundetes Rechteck 18"/>
            <p:cNvSpPr/>
            <p:nvPr/>
          </p:nvSpPr>
          <p:spPr>
            <a:xfrm>
              <a:off x="4355976" y="2996728"/>
              <a:ext cx="1440160" cy="57628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400" dirty="0" smtClean="0"/>
                <a:t>Snow </a:t>
              </a:r>
              <a:r>
                <a:rPr lang="de-AT" sz="1400" dirty="0" err="1" smtClean="0"/>
                <a:t>Product</a:t>
              </a:r>
              <a:r>
                <a:rPr lang="de-AT" sz="1400" dirty="0" smtClean="0"/>
                <a:t> </a:t>
              </a:r>
              <a:br>
                <a:rPr lang="de-AT" sz="1400" dirty="0" smtClean="0"/>
              </a:br>
              <a:r>
                <a:rPr lang="de-AT" sz="1400" dirty="0" err="1" smtClean="0"/>
                <a:t>from</a:t>
              </a:r>
              <a:r>
                <a:rPr lang="de-AT" sz="1400" dirty="0" smtClean="0"/>
                <a:t> S3, EPS-SG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5939632" y="4005064"/>
              <a:ext cx="2304256" cy="576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sz="1400" dirty="0" smtClean="0"/>
                <a:t>Validation </a:t>
              </a:r>
              <a:r>
                <a:rPr lang="de-AT" sz="1400" dirty="0" err="1" smtClean="0"/>
                <a:t>and</a:t>
              </a:r>
              <a:r>
                <a:rPr lang="de-AT" sz="1400" dirty="0" smtClean="0"/>
                <a:t> Intercomparison</a:t>
              </a:r>
              <a:endParaRPr lang="en-US" sz="1400" dirty="0"/>
            </a:p>
          </p:txBody>
        </p:sp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99992" y="5356373"/>
              <a:ext cx="2088232" cy="1094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Zylinder 21"/>
            <p:cNvSpPr/>
            <p:nvPr/>
          </p:nvSpPr>
          <p:spPr>
            <a:xfrm>
              <a:off x="7308304" y="5229200"/>
              <a:ext cx="1080120" cy="1224136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Database</a:t>
              </a:r>
              <a:endParaRPr lang="en-US" dirty="0"/>
            </a:p>
          </p:txBody>
        </p:sp>
        <p:cxnSp>
          <p:nvCxnSpPr>
            <p:cNvPr id="23" name="Gerade Verbindung mit Pfeil 22"/>
            <p:cNvCxnSpPr>
              <a:stCxn id="11" idx="2"/>
              <a:endCxn id="17" idx="0"/>
            </p:cNvCxnSpPr>
            <p:nvPr/>
          </p:nvCxnSpPr>
          <p:spPr>
            <a:xfrm>
              <a:off x="7092157" y="1628577"/>
              <a:ext cx="0" cy="21624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>
              <a:stCxn id="17" idx="2"/>
              <a:endCxn id="16" idx="0"/>
            </p:cNvCxnSpPr>
            <p:nvPr/>
          </p:nvCxnSpPr>
          <p:spPr>
            <a:xfrm>
              <a:off x="7092157" y="2348880"/>
              <a:ext cx="0" cy="21602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>
              <a:stCxn id="16" idx="2"/>
              <a:endCxn id="18" idx="0"/>
            </p:cNvCxnSpPr>
            <p:nvPr/>
          </p:nvCxnSpPr>
          <p:spPr>
            <a:xfrm flipH="1">
              <a:off x="7092020" y="3140968"/>
              <a:ext cx="137" cy="14401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>
              <a:stCxn id="18" idx="2"/>
              <a:endCxn id="20" idx="0"/>
            </p:cNvCxnSpPr>
            <p:nvPr/>
          </p:nvCxnSpPr>
          <p:spPr>
            <a:xfrm flipH="1">
              <a:off x="7091760" y="3861048"/>
              <a:ext cx="260" cy="14401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>
              <a:stCxn id="28" idx="3"/>
              <a:endCxn id="20" idx="1"/>
            </p:cNvCxnSpPr>
            <p:nvPr/>
          </p:nvCxnSpPr>
          <p:spPr>
            <a:xfrm>
              <a:off x="5580112" y="4293096"/>
              <a:ext cx="35952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4572000" y="4005064"/>
              <a:ext cx="1008112" cy="57606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sz="1100" dirty="0" smtClean="0"/>
                <a:t>Sub-</a:t>
              </a:r>
              <a:r>
                <a:rPr lang="de-AT" sz="1100" dirty="0" err="1" smtClean="0"/>
                <a:t>area</a:t>
              </a:r>
              <a:r>
                <a:rPr lang="de-AT" sz="1100" dirty="0" smtClean="0"/>
                <a:t> of Validation Site</a:t>
              </a:r>
              <a:endParaRPr lang="en-US" sz="1100" dirty="0"/>
            </a:p>
          </p:txBody>
        </p:sp>
        <p:cxnSp>
          <p:nvCxnSpPr>
            <p:cNvPr id="29" name="Gerade Verbindung mit Pfeil 28"/>
            <p:cNvCxnSpPr>
              <a:stCxn id="19" idx="2"/>
              <a:endCxn id="28" idx="0"/>
            </p:cNvCxnSpPr>
            <p:nvPr/>
          </p:nvCxnSpPr>
          <p:spPr>
            <a:xfrm>
              <a:off x="5076056" y="3573015"/>
              <a:ext cx="0" cy="43204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>
              <a:stCxn id="20" idx="2"/>
              <a:endCxn id="10" idx="0"/>
            </p:cNvCxnSpPr>
            <p:nvPr/>
          </p:nvCxnSpPr>
          <p:spPr>
            <a:xfrm flipH="1">
              <a:off x="5544108" y="4581128"/>
              <a:ext cx="1547652" cy="55922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>
              <a:stCxn id="10" idx="3"/>
              <a:endCxn id="22" idx="2"/>
            </p:cNvCxnSpPr>
            <p:nvPr/>
          </p:nvCxnSpPr>
          <p:spPr>
            <a:xfrm>
              <a:off x="6804248" y="5832847"/>
              <a:ext cx="504056" cy="842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ieren 47"/>
          <p:cNvGrpSpPr/>
          <p:nvPr/>
        </p:nvGrpSpPr>
        <p:grpSpPr>
          <a:xfrm>
            <a:off x="286690" y="4880074"/>
            <a:ext cx="4020518" cy="1933302"/>
            <a:chOff x="286690" y="4880074"/>
            <a:chExt cx="4020518" cy="1933302"/>
          </a:xfrm>
        </p:grpSpPr>
        <p:grpSp>
          <p:nvGrpSpPr>
            <p:cNvPr id="2" name="Gruppieren 43"/>
            <p:cNvGrpSpPr/>
            <p:nvPr/>
          </p:nvGrpSpPr>
          <p:grpSpPr>
            <a:xfrm>
              <a:off x="286690" y="4880074"/>
              <a:ext cx="4020518" cy="1933302"/>
              <a:chOff x="251520" y="4952082"/>
              <a:chExt cx="4020518" cy="1933302"/>
            </a:xfrm>
          </p:grpSpPr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0" y="4952082"/>
                <a:ext cx="4020518" cy="1933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Rechteck 33"/>
              <p:cNvSpPr/>
              <p:nvPr/>
            </p:nvSpPr>
            <p:spPr>
              <a:xfrm>
                <a:off x="2843808" y="5543521"/>
                <a:ext cx="45719" cy="45719"/>
              </a:xfrm>
              <a:prstGeom prst="rect">
                <a:avLst/>
              </a:prstGeom>
              <a:ln w="31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hteck 34"/>
              <p:cNvSpPr/>
              <p:nvPr/>
            </p:nvSpPr>
            <p:spPr>
              <a:xfrm>
                <a:off x="3203848" y="5543521"/>
                <a:ext cx="45719" cy="45719"/>
              </a:xfrm>
              <a:prstGeom prst="rect">
                <a:avLst/>
              </a:prstGeom>
              <a:ln w="31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hteck 35"/>
              <p:cNvSpPr/>
              <p:nvPr/>
            </p:nvSpPr>
            <p:spPr>
              <a:xfrm>
                <a:off x="3240686" y="5157192"/>
                <a:ext cx="45719" cy="45719"/>
              </a:xfrm>
              <a:prstGeom prst="rect">
                <a:avLst/>
              </a:prstGeom>
              <a:ln w="31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hteck 36"/>
              <p:cNvSpPr/>
              <p:nvPr/>
            </p:nvSpPr>
            <p:spPr>
              <a:xfrm>
                <a:off x="2339752" y="5353786"/>
                <a:ext cx="45719" cy="45719"/>
              </a:xfrm>
              <a:prstGeom prst="rect">
                <a:avLst/>
              </a:prstGeom>
              <a:ln w="31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hteck 37"/>
              <p:cNvSpPr/>
              <p:nvPr/>
            </p:nvSpPr>
            <p:spPr>
              <a:xfrm>
                <a:off x="2262418" y="5531706"/>
                <a:ext cx="45719" cy="45719"/>
              </a:xfrm>
              <a:prstGeom prst="rect">
                <a:avLst/>
              </a:prstGeom>
              <a:ln w="31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hteck 38"/>
              <p:cNvSpPr/>
              <p:nvPr/>
            </p:nvSpPr>
            <p:spPr>
              <a:xfrm>
                <a:off x="928733" y="5457224"/>
                <a:ext cx="45719" cy="45719"/>
              </a:xfrm>
              <a:prstGeom prst="rect">
                <a:avLst/>
              </a:prstGeom>
              <a:ln w="31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hteck 39"/>
              <p:cNvSpPr/>
              <p:nvPr/>
            </p:nvSpPr>
            <p:spPr>
              <a:xfrm>
                <a:off x="683568" y="5169192"/>
                <a:ext cx="45719" cy="45719"/>
              </a:xfrm>
              <a:prstGeom prst="rect">
                <a:avLst/>
              </a:prstGeom>
              <a:ln w="31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hteck 40"/>
              <p:cNvSpPr/>
              <p:nvPr/>
            </p:nvSpPr>
            <p:spPr>
              <a:xfrm>
                <a:off x="962719" y="5255489"/>
                <a:ext cx="45719" cy="45719"/>
              </a:xfrm>
              <a:prstGeom prst="rect">
                <a:avLst/>
              </a:prstGeom>
              <a:ln w="31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hteck 41"/>
              <p:cNvSpPr/>
              <p:nvPr/>
            </p:nvSpPr>
            <p:spPr>
              <a:xfrm>
                <a:off x="1296470" y="5298919"/>
                <a:ext cx="45719" cy="45719"/>
              </a:xfrm>
              <a:prstGeom prst="rect">
                <a:avLst/>
              </a:prstGeom>
              <a:ln w="31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hteck 42"/>
              <p:cNvSpPr/>
              <p:nvPr/>
            </p:nvSpPr>
            <p:spPr>
              <a:xfrm>
                <a:off x="3419872" y="5399505"/>
                <a:ext cx="45719" cy="45719"/>
              </a:xfrm>
              <a:prstGeom prst="rect">
                <a:avLst/>
              </a:prstGeom>
              <a:ln w="31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feld 32"/>
            <p:cNvSpPr txBox="1"/>
            <p:nvPr/>
          </p:nvSpPr>
          <p:spPr>
            <a:xfrm>
              <a:off x="563654" y="6165304"/>
              <a:ext cx="37203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smtClean="0">
                  <a:solidFill>
                    <a:schemeClr val="bg1"/>
                  </a:solidFill>
                </a:rPr>
                <a:t>Sketch of Network of Snow </a:t>
              </a:r>
              <a:r>
                <a:rPr lang="de-AT" sz="1200" dirty="0" err="1" smtClean="0">
                  <a:solidFill>
                    <a:schemeClr val="bg1"/>
                  </a:solidFill>
                </a:rPr>
                <a:t>Product</a:t>
              </a:r>
              <a:r>
                <a:rPr lang="de-AT" sz="1200" dirty="0" smtClean="0">
                  <a:solidFill>
                    <a:schemeClr val="bg1"/>
                  </a:solidFill>
                </a:rPr>
                <a:t> Validation Sites TBD)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hteck 43"/>
            <p:cNvSpPr/>
            <p:nvPr/>
          </p:nvSpPr>
          <p:spPr>
            <a:xfrm>
              <a:off x="2451122" y="5069944"/>
              <a:ext cx="45719" cy="45719"/>
            </a:xfrm>
            <a:prstGeom prst="rect">
              <a:avLst/>
            </a:prstGeom>
            <a:ln w="31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hteck 44"/>
            <p:cNvSpPr/>
            <p:nvPr/>
          </p:nvSpPr>
          <p:spPr>
            <a:xfrm>
              <a:off x="2309272" y="5088613"/>
              <a:ext cx="45719" cy="45719"/>
            </a:xfrm>
            <a:prstGeom prst="rect">
              <a:avLst/>
            </a:prstGeom>
            <a:ln w="31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2771800" y="5255489"/>
              <a:ext cx="45719" cy="45719"/>
            </a:xfrm>
            <a:prstGeom prst="rect">
              <a:avLst/>
            </a:prstGeom>
            <a:ln w="31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2616736" y="5407889"/>
              <a:ext cx="45719" cy="45719"/>
            </a:xfrm>
            <a:prstGeom prst="rect">
              <a:avLst/>
            </a:prstGeom>
            <a:ln w="31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Abgerundetes Rechteck 48"/>
          <p:cNvSpPr/>
          <p:nvPr/>
        </p:nvSpPr>
        <p:spPr>
          <a:xfrm>
            <a:off x="5076056" y="2348880"/>
            <a:ext cx="1440160" cy="5762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 err="1" smtClean="0"/>
              <a:t>Melting</a:t>
            </a:r>
            <a:r>
              <a:rPr lang="de-AT" sz="1400" dirty="0" smtClean="0"/>
              <a:t> Snow </a:t>
            </a:r>
            <a:r>
              <a:rPr lang="de-AT" sz="1400" dirty="0" err="1" smtClean="0"/>
              <a:t>Product</a:t>
            </a:r>
            <a:r>
              <a:rPr lang="de-AT" sz="1400" dirty="0" smtClean="0"/>
              <a:t> </a:t>
            </a:r>
            <a:br>
              <a:rPr lang="de-AT" sz="1400" dirty="0" smtClean="0"/>
            </a:br>
            <a:r>
              <a:rPr lang="de-AT" sz="1400" dirty="0" err="1" smtClean="0"/>
              <a:t>from</a:t>
            </a:r>
            <a:r>
              <a:rPr lang="de-AT" sz="1400" dirty="0" smtClean="0"/>
              <a:t> S1</a:t>
            </a:r>
          </a:p>
        </p:txBody>
      </p:sp>
    </p:spTree>
    <p:extLst>
      <p:ext uri="{BB962C8B-B14F-4D97-AF65-F5344CB8AC3E}">
        <p14:creationId xmlns:p14="http://schemas.microsoft.com/office/powerpoint/2010/main" val="187520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8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0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50825" y="1412776"/>
            <a:ext cx="5617319" cy="4392488"/>
          </a:xfrm>
        </p:spPr>
        <p:txBody>
          <a:bodyPr/>
          <a:lstStyle/>
          <a:p>
            <a:r>
              <a:rPr lang="en-US" sz="2400" dirty="0" err="1" smtClean="0"/>
              <a:t>SnowPEx</a:t>
            </a:r>
            <a:r>
              <a:rPr lang="en-US" sz="2400" dirty="0" smtClean="0"/>
              <a:t> Objectives</a:t>
            </a:r>
          </a:p>
          <a:p>
            <a:r>
              <a:rPr lang="en-US" sz="2400" dirty="0" smtClean="0"/>
              <a:t>Snow </a:t>
            </a:r>
            <a:r>
              <a:rPr lang="en-US" sz="2400" dirty="0"/>
              <a:t>Extent products</a:t>
            </a:r>
          </a:p>
          <a:p>
            <a:pPr lvl="1"/>
            <a:r>
              <a:rPr lang="en-US" sz="2400" dirty="0"/>
              <a:t>Intercomparison Products</a:t>
            </a:r>
          </a:p>
          <a:p>
            <a:pPr lvl="1"/>
            <a:r>
              <a:rPr lang="en-US" sz="2400" dirty="0"/>
              <a:t>Validation with Landsat snow </a:t>
            </a:r>
            <a:r>
              <a:rPr lang="en-US" sz="2400" dirty="0" smtClean="0"/>
              <a:t>maps and </a:t>
            </a:r>
            <a:r>
              <a:rPr lang="en-US" sz="2400" dirty="0"/>
              <a:t>in-situ data </a:t>
            </a:r>
          </a:p>
          <a:p>
            <a:pPr lvl="1"/>
            <a:r>
              <a:rPr lang="en-US" sz="2400" dirty="0" smtClean="0"/>
              <a:t>Trends</a:t>
            </a:r>
            <a:endParaRPr lang="en-US" sz="2400" dirty="0"/>
          </a:p>
          <a:p>
            <a:r>
              <a:rPr lang="en-US" sz="2400" dirty="0" smtClean="0"/>
              <a:t>Summary on Validation of Snow </a:t>
            </a:r>
            <a:r>
              <a:rPr lang="en-US" sz="2400" dirty="0"/>
              <a:t>Water </a:t>
            </a:r>
            <a:r>
              <a:rPr lang="en-US" sz="2400" dirty="0" smtClean="0"/>
              <a:t>Equivalent </a:t>
            </a:r>
            <a:r>
              <a:rPr lang="en-US" sz="2400" dirty="0"/>
              <a:t>Products</a:t>
            </a:r>
          </a:p>
          <a:p>
            <a:r>
              <a:rPr lang="en-US" sz="2400" dirty="0" smtClean="0"/>
              <a:t>Conclusions</a:t>
            </a:r>
          </a:p>
          <a:p>
            <a:r>
              <a:rPr lang="en-US" sz="2400" dirty="0" err="1" smtClean="0"/>
              <a:t>SnowPEx</a:t>
            </a:r>
            <a:r>
              <a:rPr lang="en-US" sz="2400" dirty="0" smtClean="0"/>
              <a:t> – what to do next </a:t>
            </a:r>
            <a:endParaRPr lang="en-US" sz="2400" dirty="0"/>
          </a:p>
          <a:p>
            <a:pPr lvl="1"/>
            <a:endParaRPr lang="en-US" sz="18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7310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0"/>
            <a:ext cx="7489527" cy="981075"/>
          </a:xfrm>
        </p:spPr>
        <p:txBody>
          <a:bodyPr/>
          <a:lstStyle/>
          <a:p>
            <a:r>
              <a:rPr lang="de-AT" dirty="0"/>
              <a:t>NH </a:t>
            </a:r>
            <a:r>
              <a:rPr lang="de-AT" dirty="0" err="1"/>
              <a:t>Product</a:t>
            </a:r>
            <a:r>
              <a:rPr lang="de-AT" dirty="0"/>
              <a:t> </a:t>
            </a:r>
            <a:r>
              <a:rPr lang="de-AT" dirty="0" err="1"/>
              <a:t>intercomparisons</a:t>
            </a:r>
            <a:r>
              <a:rPr lang="de-AT" dirty="0"/>
              <a:t>, </a:t>
            </a:r>
            <a:r>
              <a:rPr lang="de-AT" dirty="0" err="1"/>
              <a:t>Unforested</a:t>
            </a:r>
            <a:r>
              <a:rPr lang="de-AT" dirty="0"/>
              <a:t> </a:t>
            </a:r>
            <a:r>
              <a:rPr lang="de-AT" dirty="0" err="1"/>
              <a:t>area</a:t>
            </a:r>
            <a:r>
              <a:rPr lang="de-AT" dirty="0"/>
              <a:t>, Jan-Feb-Mar</a:t>
            </a:r>
          </a:p>
        </p:txBody>
      </p:sp>
      <p:pic>
        <p:nvPicPr>
          <p:cNvPr id="5" name="Grafik 4" descr="Bildschirmausschnitt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1440000"/>
            <a:ext cx="2880000" cy="2520000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440000"/>
            <a:ext cx="2880000" cy="2520000"/>
          </a:xfrm>
          <a:prstGeom prst="rect">
            <a:avLst/>
          </a:prstGeom>
        </p:spPr>
      </p:pic>
      <p:pic>
        <p:nvPicPr>
          <p:cNvPr id="8" name="Grafik 7" descr="Bildschirmausschnitt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00"/>
            <a:ext cx="2880000" cy="2520000"/>
          </a:xfrm>
          <a:prstGeom prst="rect">
            <a:avLst/>
          </a:prstGeom>
        </p:spPr>
      </p:pic>
      <p:pic>
        <p:nvPicPr>
          <p:cNvPr id="9" name="Grafik 8" descr="Bildschirmausschnitt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4320000"/>
            <a:ext cx="2880000" cy="2520000"/>
          </a:xfrm>
          <a:prstGeom prst="rect">
            <a:avLst/>
          </a:prstGeom>
        </p:spPr>
      </p:pic>
      <p:pic>
        <p:nvPicPr>
          <p:cNvPr id="10" name="Grafik 9" descr="Bildschirmausschnitt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0" y="4320000"/>
            <a:ext cx="2880000" cy="25200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234413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2004</a:t>
            </a:r>
            <a:endParaRPr lang="de-AT" dirty="0"/>
          </a:p>
        </p:txBody>
      </p:sp>
      <p:sp>
        <p:nvSpPr>
          <p:cNvPr id="12" name="Rechteck 11"/>
          <p:cNvSpPr/>
          <p:nvPr/>
        </p:nvSpPr>
        <p:spPr>
          <a:xfrm>
            <a:off x="7535554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2006</a:t>
            </a:r>
            <a:endParaRPr lang="de-AT" dirty="0"/>
          </a:p>
        </p:txBody>
      </p:sp>
      <p:sp>
        <p:nvSpPr>
          <p:cNvPr id="13" name="Rechteck 12"/>
          <p:cNvSpPr/>
          <p:nvPr/>
        </p:nvSpPr>
        <p:spPr>
          <a:xfrm>
            <a:off x="1187624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2001</a:t>
            </a:r>
            <a:endParaRPr lang="de-AT" dirty="0"/>
          </a:p>
        </p:txBody>
      </p:sp>
      <p:sp>
        <p:nvSpPr>
          <p:cNvPr id="14" name="Rechteck 13"/>
          <p:cNvSpPr/>
          <p:nvPr/>
        </p:nvSpPr>
        <p:spPr>
          <a:xfrm>
            <a:off x="2411760" y="3960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2008</a:t>
            </a:r>
            <a:endParaRPr lang="de-AT" dirty="0"/>
          </a:p>
        </p:txBody>
      </p:sp>
      <p:sp>
        <p:nvSpPr>
          <p:cNvPr id="15" name="Rechteck 14"/>
          <p:cNvSpPr/>
          <p:nvPr/>
        </p:nvSpPr>
        <p:spPr>
          <a:xfrm>
            <a:off x="6034933" y="3960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2012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373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0"/>
            <a:ext cx="7284729" cy="981075"/>
          </a:xfrm>
        </p:spPr>
        <p:txBody>
          <a:bodyPr/>
          <a:lstStyle/>
          <a:p>
            <a:r>
              <a:rPr lang="de-AT" dirty="0"/>
              <a:t>NH </a:t>
            </a:r>
            <a:r>
              <a:rPr lang="de-AT" dirty="0" err="1"/>
              <a:t>Product</a:t>
            </a:r>
            <a:r>
              <a:rPr lang="de-AT" dirty="0"/>
              <a:t> </a:t>
            </a:r>
            <a:r>
              <a:rPr lang="de-AT" dirty="0" err="1"/>
              <a:t>intercomparisons</a:t>
            </a:r>
            <a:r>
              <a:rPr lang="de-AT" dirty="0"/>
              <a:t>, </a:t>
            </a:r>
            <a:r>
              <a:rPr lang="de-AT" dirty="0" err="1"/>
              <a:t>Unforested</a:t>
            </a:r>
            <a:r>
              <a:rPr lang="de-AT" dirty="0"/>
              <a:t> </a:t>
            </a:r>
            <a:r>
              <a:rPr lang="de-AT" dirty="0" err="1"/>
              <a:t>area</a:t>
            </a:r>
            <a:r>
              <a:rPr lang="de-AT" dirty="0"/>
              <a:t>, Apr-May-Jun</a:t>
            </a:r>
          </a:p>
        </p:txBody>
      </p:sp>
      <p:pic>
        <p:nvPicPr>
          <p:cNvPr id="4" name="Inhaltsplatzhalter 3" descr="Bildschirmausschnitt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1440000"/>
            <a:ext cx="2880000" cy="2520000"/>
          </a:xfrm>
        </p:spPr>
      </p:pic>
      <p:pic>
        <p:nvPicPr>
          <p:cNvPr id="5" name="Grafik 4" descr="Bildschirmausschnitt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440000"/>
            <a:ext cx="2880000" cy="2520000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00"/>
            <a:ext cx="2880000" cy="2520000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4320000"/>
            <a:ext cx="2880000" cy="2520000"/>
          </a:xfrm>
          <a:prstGeom prst="rect">
            <a:avLst/>
          </a:prstGeom>
        </p:spPr>
      </p:pic>
      <p:pic>
        <p:nvPicPr>
          <p:cNvPr id="8" name="Grafik 7" descr="Bildschirmausschnitt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320000"/>
            <a:ext cx="2880000" cy="2520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234413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2004</a:t>
            </a:r>
            <a:endParaRPr lang="de-AT" dirty="0"/>
          </a:p>
        </p:txBody>
      </p:sp>
      <p:sp>
        <p:nvSpPr>
          <p:cNvPr id="10" name="Rechteck 9"/>
          <p:cNvSpPr/>
          <p:nvPr/>
        </p:nvSpPr>
        <p:spPr>
          <a:xfrm>
            <a:off x="7535554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2006</a:t>
            </a:r>
            <a:endParaRPr lang="de-AT" dirty="0"/>
          </a:p>
        </p:txBody>
      </p:sp>
      <p:sp>
        <p:nvSpPr>
          <p:cNvPr id="11" name="Rechteck 10"/>
          <p:cNvSpPr/>
          <p:nvPr/>
        </p:nvSpPr>
        <p:spPr>
          <a:xfrm>
            <a:off x="1187624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2001</a:t>
            </a:r>
            <a:endParaRPr lang="de-AT" dirty="0"/>
          </a:p>
        </p:txBody>
      </p:sp>
      <p:sp>
        <p:nvSpPr>
          <p:cNvPr id="12" name="Rechteck 11"/>
          <p:cNvSpPr/>
          <p:nvPr/>
        </p:nvSpPr>
        <p:spPr>
          <a:xfrm>
            <a:off x="2411760" y="3960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2008</a:t>
            </a:r>
            <a:endParaRPr lang="de-AT" dirty="0"/>
          </a:p>
        </p:txBody>
      </p:sp>
      <p:sp>
        <p:nvSpPr>
          <p:cNvPr id="13" name="Rechteck 12"/>
          <p:cNvSpPr/>
          <p:nvPr/>
        </p:nvSpPr>
        <p:spPr>
          <a:xfrm>
            <a:off x="6034933" y="3960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2012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5278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0"/>
            <a:ext cx="7633543" cy="981075"/>
          </a:xfrm>
        </p:spPr>
        <p:txBody>
          <a:bodyPr/>
          <a:lstStyle/>
          <a:p>
            <a:r>
              <a:rPr lang="de-AT"/>
              <a:t>NH Product intercomparisons, Unforested area, Oct-Nov-Dec</a:t>
            </a:r>
            <a:endParaRPr lang="de-AT" dirty="0"/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1440000"/>
            <a:ext cx="2880000" cy="2520000"/>
          </a:xfrm>
          <a:prstGeom prst="rect">
            <a:avLst/>
          </a:prstGeom>
        </p:spPr>
      </p:pic>
      <p:pic>
        <p:nvPicPr>
          <p:cNvPr id="5" name="Grafik 4" descr="Bildschirmausschnitt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60" y="1440000"/>
            <a:ext cx="2880000" cy="2520000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00"/>
            <a:ext cx="2880000" cy="2520000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320000"/>
            <a:ext cx="2880000" cy="2520000"/>
          </a:xfrm>
          <a:prstGeom prst="rect">
            <a:avLst/>
          </a:prstGeom>
        </p:spPr>
      </p:pic>
      <p:pic>
        <p:nvPicPr>
          <p:cNvPr id="8" name="Grafik 7" descr="Bildschirmausschnitt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320000"/>
            <a:ext cx="2880000" cy="2520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234413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2003</a:t>
            </a:r>
            <a:endParaRPr lang="de-AT" dirty="0"/>
          </a:p>
        </p:txBody>
      </p:sp>
      <p:sp>
        <p:nvSpPr>
          <p:cNvPr id="10" name="Rechteck 9"/>
          <p:cNvSpPr/>
          <p:nvPr/>
        </p:nvSpPr>
        <p:spPr>
          <a:xfrm>
            <a:off x="7535554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2005</a:t>
            </a:r>
            <a:endParaRPr lang="de-AT" dirty="0"/>
          </a:p>
        </p:txBody>
      </p:sp>
      <p:sp>
        <p:nvSpPr>
          <p:cNvPr id="11" name="Rechteck 10"/>
          <p:cNvSpPr/>
          <p:nvPr/>
        </p:nvSpPr>
        <p:spPr>
          <a:xfrm>
            <a:off x="1187624" y="1044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2000</a:t>
            </a:r>
            <a:endParaRPr lang="de-AT" dirty="0"/>
          </a:p>
        </p:txBody>
      </p:sp>
      <p:sp>
        <p:nvSpPr>
          <p:cNvPr id="12" name="Rechteck 11"/>
          <p:cNvSpPr/>
          <p:nvPr/>
        </p:nvSpPr>
        <p:spPr>
          <a:xfrm>
            <a:off x="2411760" y="39600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2007</a:t>
            </a:r>
            <a:endParaRPr lang="de-AT" dirty="0"/>
          </a:p>
        </p:txBody>
      </p:sp>
      <p:sp>
        <p:nvSpPr>
          <p:cNvPr id="13" name="Rechteck 12"/>
          <p:cNvSpPr/>
          <p:nvPr/>
        </p:nvSpPr>
        <p:spPr>
          <a:xfrm>
            <a:off x="6034933" y="3960000"/>
            <a:ext cx="684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2011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7592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Intercomparison</a:t>
            </a:r>
            <a:r>
              <a:rPr lang="en-GB" dirty="0"/>
              <a:t> of Products vs Climate data from Rutgers University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98714" y="1088913"/>
            <a:ext cx="8546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Subtraction of averaged monthly snow area (10^6 km²) products for selected periods for the Northern Hemisphere (excluding Greenland) from monthly climatological mean Snow Extent (1981 – 2010) from Rutgers University</a:t>
            </a:r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8928992" cy="37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87" y="3573016"/>
            <a:ext cx="8684825" cy="3212519"/>
          </a:xfrm>
          <a:prstGeom prst="rect">
            <a:avLst/>
          </a:prstGeom>
        </p:spPr>
      </p:pic>
      <p:pic>
        <p:nvPicPr>
          <p:cNvPr id="11" name="Grafik 10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3" y="404515"/>
            <a:ext cx="8598287" cy="288032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64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4" y="0"/>
            <a:ext cx="8785672" cy="98107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Intercomparison</a:t>
            </a:r>
            <a:r>
              <a:rPr lang="en-GB" dirty="0"/>
              <a:t> of Products vs Climate data from Rutgers 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616624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 err="1"/>
              <a:t>Intercomparison</a:t>
            </a:r>
            <a:r>
              <a:rPr lang="en-GB" sz="2800" dirty="0"/>
              <a:t> of weekly minimum and maximum snow extent of products for selected periods with weekly climatological data set from Rutgers University for selected spatial extents in preparation (only valid pixels):</a:t>
            </a:r>
          </a:p>
          <a:p>
            <a:pPr lvl="1"/>
            <a:r>
              <a:rPr lang="en-GB" dirty="0"/>
              <a:t>Northern hemisphere (excluding Greenland)</a:t>
            </a:r>
          </a:p>
          <a:p>
            <a:pPr lvl="1"/>
            <a:r>
              <a:rPr lang="en-GB" dirty="0"/>
              <a:t>North America </a:t>
            </a:r>
            <a:br>
              <a:rPr lang="en-GB" dirty="0"/>
            </a:br>
            <a:r>
              <a:rPr lang="en-GB" dirty="0"/>
              <a:t>(excluding </a:t>
            </a:r>
            <a:br>
              <a:rPr lang="en-GB" dirty="0"/>
            </a:br>
            <a:r>
              <a:rPr lang="en-GB" dirty="0"/>
              <a:t>Greenland)</a:t>
            </a:r>
          </a:p>
          <a:p>
            <a:pPr lvl="1"/>
            <a:r>
              <a:rPr lang="en-GB" dirty="0"/>
              <a:t>Eurasia</a:t>
            </a:r>
          </a:p>
          <a:p>
            <a:pPr lvl="1"/>
            <a:r>
              <a:rPr lang="en-GB" dirty="0"/>
              <a:t>Europe</a:t>
            </a:r>
          </a:p>
        </p:txBody>
      </p:sp>
      <p:pic>
        <p:nvPicPr>
          <p:cNvPr id="4" name="Pictur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963840"/>
            <a:ext cx="5400600" cy="277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0" y="0"/>
            <a:ext cx="4608000" cy="2304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8000" cy="2304000"/>
          </a:xfr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0" y="2277000"/>
            <a:ext cx="4608000" cy="2304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7000"/>
            <a:ext cx="4608000" cy="2304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000"/>
            <a:ext cx="4608000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t="4318" r="14880" b="9104"/>
          <a:stretch/>
        </p:blipFill>
        <p:spPr bwMode="auto">
          <a:xfrm>
            <a:off x="272350" y="2147194"/>
            <a:ext cx="2952328" cy="280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5882" y="116632"/>
            <a:ext cx="7344816" cy="668624"/>
          </a:xfrm>
        </p:spPr>
        <p:txBody>
          <a:bodyPr/>
          <a:lstStyle/>
          <a:p>
            <a:pPr eaLnBrk="1" hangingPunct="1"/>
            <a:r>
              <a:rPr lang="en-US" altLang="fi-FI" dirty="0"/>
              <a:t> SWE product validation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34567" y="4851297"/>
            <a:ext cx="3456384" cy="124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fi-FI" sz="2100" dirty="0"/>
              <a:t>517 snow courses: 1 - 2km snow transects, (data for 1979 – 2011)</a:t>
            </a:r>
          </a:p>
        </p:txBody>
      </p:sp>
      <p:sp>
        <p:nvSpPr>
          <p:cNvPr id="2" name="Rechteck 1"/>
          <p:cNvSpPr/>
          <p:nvPr/>
        </p:nvSpPr>
        <p:spPr>
          <a:xfrm>
            <a:off x="3851920" y="1333294"/>
            <a:ext cx="50846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fi-FI" altLang="en-US" sz="1600" dirty="0"/>
              <a:t>38197 Coinciding samples of GlobSnow, NASA Standard and NASA prototype SWE  Evaluations for the samples available in all 3 products!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3687651" y="2177272"/>
            <a:ext cx="5155430" cy="3822228"/>
            <a:chOff x="2909622" y="6861662"/>
            <a:chExt cx="5155430" cy="3822228"/>
          </a:xfrm>
        </p:grpSpPr>
        <p:pic>
          <p:nvPicPr>
            <p:cNvPr id="22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377" y="6861662"/>
              <a:ext cx="4511675" cy="338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feld 23"/>
            <p:cNvSpPr txBox="1"/>
            <p:nvPr/>
          </p:nvSpPr>
          <p:spPr>
            <a:xfrm>
              <a:off x="5666642" y="7206250"/>
              <a:ext cx="1326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NASA STD</a:t>
              </a: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 bwMode="auto">
            <a:xfrm>
              <a:off x="2909622" y="10277490"/>
              <a:ext cx="5154201" cy="406400"/>
            </a:xfrm>
            <a:prstGeom prst="rect">
              <a:avLst/>
            </a:prstGeom>
            <a:solidFill>
              <a:srgbClr val="FFC000"/>
            </a:solidFill>
            <a:ln/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  <a:defRPr/>
              </a:pPr>
              <a:r>
                <a:rPr lang="fi-FI" altLang="en-US" sz="1800" b="0" dirty="0">
                  <a:cs typeface="Arial" panose="020B0604020202020204" pitchFamily="34" charset="0"/>
                </a:rPr>
                <a:t>Product from satellite data only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3684458" y="2234465"/>
            <a:ext cx="5154201" cy="3755907"/>
            <a:chOff x="-2884319" y="6889206"/>
            <a:chExt cx="5154201" cy="3755907"/>
          </a:xfrm>
        </p:grpSpPr>
        <p:pic>
          <p:nvPicPr>
            <p:cNvPr id="36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56631" y="6889206"/>
              <a:ext cx="4513262" cy="338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feld 28"/>
            <p:cNvSpPr txBox="1"/>
            <p:nvPr/>
          </p:nvSpPr>
          <p:spPr>
            <a:xfrm>
              <a:off x="-396552" y="7206250"/>
              <a:ext cx="1851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NASA Prototype</a:t>
              </a: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 bwMode="auto">
            <a:xfrm>
              <a:off x="-2884319" y="10238713"/>
              <a:ext cx="5154201" cy="406400"/>
            </a:xfrm>
            <a:prstGeom prst="rect">
              <a:avLst/>
            </a:prstGeom>
            <a:solidFill>
              <a:srgbClr val="FFC000"/>
            </a:solidFill>
            <a:ln/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  <a:defRPr/>
              </a:pPr>
              <a:r>
                <a:rPr lang="fi-FI" altLang="en-US" sz="1800" b="0" dirty="0">
                  <a:cs typeface="Arial" panose="020B0604020202020204" pitchFamily="34" charset="0"/>
                </a:rPr>
                <a:t>Product from satellite data only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686132" y="2239786"/>
            <a:ext cx="5154201" cy="3755907"/>
            <a:chOff x="8700223" y="6889206"/>
            <a:chExt cx="5154201" cy="3755907"/>
          </a:xfrm>
        </p:grpSpPr>
        <p:grpSp>
          <p:nvGrpSpPr>
            <p:cNvPr id="4" name="Gruppieren 3"/>
            <p:cNvGrpSpPr/>
            <p:nvPr/>
          </p:nvGrpSpPr>
          <p:grpSpPr>
            <a:xfrm>
              <a:off x="9361799" y="6889206"/>
              <a:ext cx="4492625" cy="3371850"/>
              <a:chOff x="4197089" y="2417885"/>
              <a:chExt cx="4492625" cy="3371850"/>
            </a:xfrm>
          </p:grpSpPr>
          <p:pic>
            <p:nvPicPr>
              <p:cNvPr id="17" name="Picture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7089" y="2417885"/>
                <a:ext cx="4492625" cy="3371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feld 2"/>
              <p:cNvSpPr txBox="1"/>
              <p:nvPr/>
            </p:nvSpPr>
            <p:spPr>
              <a:xfrm>
                <a:off x="6112613" y="2734929"/>
                <a:ext cx="1672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GLOBSNOW2</a:t>
                </a:r>
              </a:p>
            </p:txBody>
          </p:sp>
        </p:grpSp>
        <p:sp>
          <p:nvSpPr>
            <p:cNvPr id="21" name="Content Placeholder 2"/>
            <p:cNvSpPr txBox="1">
              <a:spLocks/>
            </p:cNvSpPr>
            <p:nvPr/>
          </p:nvSpPr>
          <p:spPr bwMode="auto">
            <a:xfrm>
              <a:off x="8700223" y="10238713"/>
              <a:ext cx="5154201" cy="406400"/>
            </a:xfrm>
            <a:prstGeom prst="rect">
              <a:avLst/>
            </a:prstGeom>
            <a:solidFill>
              <a:srgbClr val="FFC000"/>
            </a:solidFill>
            <a:ln/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  <a:defRPr/>
              </a:pPr>
              <a:r>
                <a:rPr lang="fi-FI" altLang="en-US" sz="1800" b="0" dirty="0">
                  <a:cs typeface="Arial" panose="020B0604020202020204" pitchFamily="34" charset="0"/>
                </a:rPr>
                <a:t>”Blended product” = satellite &amp; insitu snow data</a:t>
              </a:r>
            </a:p>
          </p:txBody>
        </p:sp>
      </p:grpSp>
      <p:sp>
        <p:nvSpPr>
          <p:cNvPr id="5" name="Rechteck 4"/>
          <p:cNvSpPr/>
          <p:nvPr/>
        </p:nvSpPr>
        <p:spPr>
          <a:xfrm>
            <a:off x="169112" y="1426338"/>
            <a:ext cx="2831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i-FI" dirty="0"/>
              <a:t>Russian “RIHMI-WDC snow” course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Accuracy Assessment of SWE products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68" y="1124744"/>
            <a:ext cx="6622863" cy="49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91580" y="6265664"/>
            <a:ext cx="7560840" cy="374650"/>
          </a:xfrm>
        </p:spPr>
        <p:txBody>
          <a:bodyPr/>
          <a:lstStyle/>
          <a:p>
            <a:pPr marL="0" indent="0">
              <a:buNone/>
            </a:pPr>
            <a:r>
              <a:rPr lang="fi-FI" altLang="en-US" sz="1800" b="0" dirty="0"/>
              <a:t>Differences increase towards the end of the snow accumulation season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23728" y="3117276"/>
            <a:ext cx="848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Avg. ERA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43942" y="3549324"/>
            <a:ext cx="1087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Avg. MERRA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123728" y="3861048"/>
            <a:ext cx="1053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Avg. GLDAS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123728" y="4160113"/>
            <a:ext cx="755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Avg. GS</a:t>
            </a:r>
          </a:p>
        </p:txBody>
      </p:sp>
    </p:spTree>
    <p:extLst>
      <p:ext uri="{BB962C8B-B14F-4D97-AF65-F5344CB8AC3E}">
        <p14:creationId xmlns:p14="http://schemas.microsoft.com/office/powerpoint/2010/main" val="3418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0"/>
            <a:ext cx="7488832" cy="981075"/>
          </a:xfrm>
        </p:spPr>
        <p:txBody>
          <a:bodyPr/>
          <a:lstStyle/>
          <a:p>
            <a:r>
              <a:rPr lang="en-GB" sz="2400" dirty="0"/>
              <a:t>Product intercomparison Jan-Feb-Mar 2008,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b="1" dirty="0" smtClean="0">
                <a:solidFill>
                  <a:srgbClr val="FFFF00"/>
                </a:solidFill>
              </a:rPr>
              <a:t>All </a:t>
            </a:r>
            <a:r>
              <a:rPr lang="en-GB" sz="2400" b="1" dirty="0">
                <a:solidFill>
                  <a:srgbClr val="FFFF00"/>
                </a:solidFill>
              </a:rPr>
              <a:t>valid pixels</a:t>
            </a:r>
            <a:r>
              <a:rPr lang="en-GB" sz="2400" dirty="0"/>
              <a:t>, </a:t>
            </a:r>
            <a:r>
              <a:rPr lang="en-GB" sz="2400" dirty="0" err="1" smtClean="0"/>
              <a:t>unforested</a:t>
            </a:r>
            <a:r>
              <a:rPr lang="en-GB" sz="2400" dirty="0" smtClean="0"/>
              <a:t> </a:t>
            </a:r>
            <a:r>
              <a:rPr lang="en-GB" sz="2400" dirty="0"/>
              <a:t>area</a:t>
            </a:r>
            <a:endParaRPr lang="de-AT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1133297" y="1080000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err="1"/>
              <a:t>tundra</a:t>
            </a:r>
            <a:endParaRPr lang="de-AT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240018" y="1080000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err="1"/>
              <a:t>taiga</a:t>
            </a:r>
            <a:endParaRPr lang="de-AT" sz="16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1133297" y="3960000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err="1"/>
              <a:t>prairie</a:t>
            </a:r>
            <a:endParaRPr lang="de-AT" sz="1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5" t="53333"/>
          <a:stretch/>
        </p:blipFill>
        <p:spPr>
          <a:xfrm>
            <a:off x="467544" y="0"/>
            <a:ext cx="570876" cy="936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050864" y="3960000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/>
              <a:t>maritime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01" b="51516"/>
          <a:stretch/>
        </p:blipFill>
        <p:spPr>
          <a:xfrm>
            <a:off x="0" y="0"/>
            <a:ext cx="561600" cy="936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120072" y="1080000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err="1"/>
              <a:t>mountains</a:t>
            </a:r>
            <a:endParaRPr lang="de-AT" sz="16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7125683" y="3960000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err="1"/>
              <a:t>ephemeral</a:t>
            </a:r>
            <a:endParaRPr lang="de-AT" sz="1600" b="1" dirty="0"/>
          </a:p>
        </p:txBody>
      </p:sp>
      <p:pic>
        <p:nvPicPr>
          <p:cNvPr id="18" name="Grafik 17" descr="Bildschirmausschnitt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404000"/>
            <a:ext cx="2880000" cy="2520000"/>
          </a:xfrm>
          <a:prstGeom prst="rect">
            <a:avLst/>
          </a:prstGeom>
        </p:spPr>
      </p:pic>
      <p:pic>
        <p:nvPicPr>
          <p:cNvPr id="19" name="Grafik 18" descr="Bildschirmausschnitt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404000"/>
            <a:ext cx="2880000" cy="2520000"/>
          </a:xfrm>
          <a:prstGeom prst="rect">
            <a:avLst/>
          </a:prstGeom>
        </p:spPr>
      </p:pic>
      <p:pic>
        <p:nvPicPr>
          <p:cNvPr id="20" name="Grafik 19" descr="Bildschirmausschnitt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4320000"/>
            <a:ext cx="2880000" cy="2520000"/>
          </a:xfrm>
          <a:prstGeom prst="rect">
            <a:avLst/>
          </a:prstGeom>
        </p:spPr>
      </p:pic>
      <p:pic>
        <p:nvPicPr>
          <p:cNvPr id="21" name="Grafik 20" descr="Bildschirmausschnitt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4320000"/>
            <a:ext cx="2880000" cy="2520000"/>
          </a:xfrm>
          <a:prstGeom prst="rect">
            <a:avLst/>
          </a:prstGeom>
        </p:spPr>
      </p:pic>
      <p:pic>
        <p:nvPicPr>
          <p:cNvPr id="22" name="Grafik 21" descr="Bildschirmausschnitt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1404000"/>
            <a:ext cx="2880000" cy="2520000"/>
          </a:xfrm>
          <a:prstGeom prst="rect">
            <a:avLst/>
          </a:prstGeom>
        </p:spPr>
      </p:pic>
      <p:pic>
        <p:nvPicPr>
          <p:cNvPr id="23" name="Grafik 22" descr="Bildschirmausschnitt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4320000"/>
            <a:ext cx="28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SnowPEx</a:t>
            </a:r>
            <a:r>
              <a:rPr lang="de-AT" dirty="0" smtClean="0"/>
              <a:t> </a:t>
            </a:r>
            <a:r>
              <a:rPr lang="de-AT" dirty="0" err="1" smtClean="0"/>
              <a:t>Objectives</a:t>
            </a:r>
            <a:endParaRPr lang="en-US" dirty="0"/>
          </a:p>
        </p:txBody>
      </p:sp>
      <p:sp>
        <p:nvSpPr>
          <p:cNvPr id="3" name="Inhaltsplatzhalter 1"/>
          <p:cNvSpPr txBox="1">
            <a:spLocks/>
          </p:cNvSpPr>
          <p:nvPr/>
        </p:nvSpPr>
        <p:spPr>
          <a:xfrm>
            <a:off x="179165" y="1124744"/>
            <a:ext cx="8785669" cy="40848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sz="2200" b="1" u="sng" dirty="0" smtClean="0">
                <a:solidFill>
                  <a:schemeClr val="tx1"/>
                </a:solidFill>
              </a:rPr>
              <a:t>The </a:t>
            </a:r>
            <a:r>
              <a:rPr lang="en-GB" sz="2200" b="1" u="sng" dirty="0">
                <a:solidFill>
                  <a:schemeClr val="tx1"/>
                </a:solidFill>
              </a:rPr>
              <a:t>primary objectives are</a:t>
            </a:r>
          </a:p>
          <a:p>
            <a:pPr marL="342900" lvl="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chemeClr val="tx1"/>
                </a:solidFill>
              </a:rPr>
              <a:t>Intercompare</a:t>
            </a:r>
            <a:r>
              <a:rPr lang="en-GB" sz="2200" dirty="0">
                <a:solidFill>
                  <a:schemeClr val="tx1"/>
                </a:solidFill>
              </a:rPr>
              <a:t> and evaluate global / hemispheric (pre) operational snow products derived from different EO sensors and generated by means of different algorithms, assessing the product quality by objective means.</a:t>
            </a:r>
          </a:p>
          <a:p>
            <a:pPr marL="342900" lvl="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Evaluate and </a:t>
            </a:r>
            <a:r>
              <a:rPr lang="en-GB" sz="2200" dirty="0" err="1">
                <a:solidFill>
                  <a:schemeClr val="tx1"/>
                </a:solidFill>
              </a:rPr>
              <a:t>intercompare</a:t>
            </a:r>
            <a:r>
              <a:rPr lang="en-GB" sz="2200" dirty="0">
                <a:solidFill>
                  <a:schemeClr val="tx1"/>
                </a:solidFill>
              </a:rPr>
              <a:t> temporal trends of seasonal snow parameters from various EO based products in order to achieve well-founded uncertainty estimates for climate change monitoring.</a:t>
            </a:r>
          </a:p>
          <a:p>
            <a:pPr marL="342900" lvl="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Elaborate recommendations and needs for further improvements in monitoring seasonal snow parameters from EO data</a:t>
            </a:r>
            <a:r>
              <a:rPr lang="en-GB" sz="2200" dirty="0" smtClean="0">
                <a:solidFill>
                  <a:schemeClr val="tx1"/>
                </a:solidFill>
              </a:rPr>
              <a:t>.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79164" y="5353215"/>
            <a:ext cx="8785669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dirty="0"/>
              <a:t>The project will support the setup of a consolidated operational satellite snow observation system for the Global </a:t>
            </a:r>
            <a:r>
              <a:rPr lang="en-GB" dirty="0" err="1"/>
              <a:t>Cryosphere</a:t>
            </a:r>
            <a:r>
              <a:rPr lang="en-GB" dirty="0"/>
              <a:t> Watch Initiative of the WMO and help to improve the snow cover data base for climate monitoring, as addressed by the WCRP-</a:t>
            </a:r>
            <a:r>
              <a:rPr lang="en-GB" dirty="0" err="1"/>
              <a:t>CliC</a:t>
            </a:r>
            <a:r>
              <a:rPr lang="en-GB" dirty="0"/>
              <a:t> </a:t>
            </a:r>
            <a:r>
              <a:rPr lang="en-GB" dirty="0" smtClean="0"/>
              <a:t>programme.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24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/>
          <p:cNvGrpSpPr/>
          <p:nvPr/>
        </p:nvGrpSpPr>
        <p:grpSpPr>
          <a:xfrm>
            <a:off x="6734576" y="4674572"/>
            <a:ext cx="2372432" cy="2120343"/>
            <a:chOff x="6734576" y="4674572"/>
            <a:chExt cx="2372432" cy="2120343"/>
          </a:xfrm>
        </p:grpSpPr>
        <p:sp>
          <p:nvSpPr>
            <p:cNvPr id="35" name="Abgerundetes Rechteck 34"/>
            <p:cNvSpPr/>
            <p:nvPr/>
          </p:nvSpPr>
          <p:spPr>
            <a:xfrm>
              <a:off x="6804248" y="4674572"/>
              <a:ext cx="1066397" cy="113069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sz="1400" dirty="0" smtClean="0"/>
                <a:t>Sentinel2</a:t>
              </a:r>
              <a:br>
                <a:rPr lang="de-AT" sz="1400" dirty="0" smtClean="0"/>
              </a:br>
              <a:endParaRPr lang="de-AT" sz="1400" dirty="0" smtClean="0"/>
            </a:p>
            <a:p>
              <a:pPr algn="ctr"/>
              <a:r>
                <a:rPr lang="de-AT" sz="1400" dirty="0" smtClean="0"/>
                <a:t>Snow </a:t>
              </a:r>
              <a:r>
                <a:rPr lang="de-AT" sz="1400" dirty="0" err="1" smtClean="0"/>
                <a:t>Alg</a:t>
              </a:r>
              <a:r>
                <a:rPr lang="de-AT" sz="1400" dirty="0" smtClean="0"/>
                <a:t> </a:t>
              </a:r>
            </a:p>
          </p:txBody>
        </p:sp>
        <p:sp>
          <p:nvSpPr>
            <p:cNvPr id="36" name="Abgerundetes Rechteck 35"/>
            <p:cNvSpPr/>
            <p:nvPr/>
          </p:nvSpPr>
          <p:spPr>
            <a:xfrm>
              <a:off x="7904168" y="4674573"/>
              <a:ext cx="1202840" cy="113069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sz="1400" dirty="0" smtClean="0"/>
                <a:t>Sentinel2</a:t>
              </a:r>
              <a:br>
                <a:rPr lang="de-AT" sz="1400" dirty="0" smtClean="0"/>
              </a:br>
              <a:endParaRPr lang="de-AT" sz="1400" dirty="0" smtClean="0"/>
            </a:p>
            <a:p>
              <a:pPr algn="ctr"/>
              <a:r>
                <a:rPr lang="de-AT" sz="1400" dirty="0" smtClean="0"/>
                <a:t>Glacier </a:t>
              </a:r>
              <a:r>
                <a:rPr lang="de-AT" sz="1400" dirty="0" err="1" smtClean="0"/>
                <a:t>Alg</a:t>
              </a:r>
              <a:r>
                <a:rPr lang="de-AT" sz="1400" dirty="0" smtClean="0"/>
                <a:t> </a:t>
              </a:r>
            </a:p>
          </p:txBody>
        </p:sp>
        <p:sp>
          <p:nvSpPr>
            <p:cNvPr id="25" name="Rechteckiger Pfeil 24"/>
            <p:cNvSpPr/>
            <p:nvPr/>
          </p:nvSpPr>
          <p:spPr>
            <a:xfrm flipH="1" flipV="1">
              <a:off x="6734577" y="5802528"/>
              <a:ext cx="652236" cy="983383"/>
            </a:xfrm>
            <a:prstGeom prst="bentArrow">
              <a:avLst>
                <a:gd name="adj1" fmla="val 15712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5" name="Rechteckiger Pfeil 44"/>
            <p:cNvSpPr/>
            <p:nvPr/>
          </p:nvSpPr>
          <p:spPr>
            <a:xfrm flipH="1" flipV="1">
              <a:off x="6734576" y="5805262"/>
              <a:ext cx="1831860" cy="989653"/>
            </a:xfrm>
            <a:prstGeom prst="bentArrow">
              <a:avLst>
                <a:gd name="adj1" fmla="val 6073"/>
                <a:gd name="adj2" fmla="val 10731"/>
                <a:gd name="adj3" fmla="val 12376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2620" y="-28733"/>
            <a:ext cx="8435975" cy="981075"/>
          </a:xfrm>
        </p:spPr>
        <p:txBody>
          <a:bodyPr/>
          <a:lstStyle/>
          <a:p>
            <a:r>
              <a:rPr lang="de-AT" dirty="0" smtClean="0"/>
              <a:t>Study </a:t>
            </a:r>
            <a:r>
              <a:rPr lang="de-AT" dirty="0" err="1" smtClean="0"/>
              <a:t>Logic</a:t>
            </a:r>
            <a:r>
              <a:rPr lang="de-AT" dirty="0" smtClean="0"/>
              <a:t> - Status</a:t>
            </a:r>
            <a:endParaRPr lang="en-GB" dirty="0"/>
          </a:p>
        </p:txBody>
      </p:sp>
      <p:sp>
        <p:nvSpPr>
          <p:cNvPr id="6" name="Abgerundetes Rechteck 5"/>
          <p:cNvSpPr/>
          <p:nvPr/>
        </p:nvSpPr>
        <p:spPr>
          <a:xfrm>
            <a:off x="3619488" y="846886"/>
            <a:ext cx="2620887" cy="64524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smtClean="0"/>
              <a:t>Review </a:t>
            </a:r>
            <a:r>
              <a:rPr lang="de-AT" sz="1400" dirty="0" err="1" smtClean="0"/>
              <a:t>of</a:t>
            </a:r>
            <a:r>
              <a:rPr lang="de-AT" sz="1400" dirty="0" smtClean="0"/>
              <a:t> SE / SWE </a:t>
            </a:r>
            <a:r>
              <a:rPr lang="de-AT" sz="1400" dirty="0" err="1" smtClean="0"/>
              <a:t>Algorithms</a:t>
            </a:r>
            <a:r>
              <a:rPr lang="de-AT" sz="1400" dirty="0" smtClean="0"/>
              <a:t>  </a:t>
            </a:r>
            <a:r>
              <a:rPr lang="de-AT" sz="1400" dirty="0" err="1" smtClean="0"/>
              <a:t>and</a:t>
            </a:r>
            <a:r>
              <a:rPr lang="de-AT" sz="1400" dirty="0" smtClean="0"/>
              <a:t> Products</a:t>
            </a:r>
            <a:endParaRPr lang="en-GB" sz="1400" dirty="0"/>
          </a:p>
        </p:txBody>
      </p:sp>
      <p:sp>
        <p:nvSpPr>
          <p:cNvPr id="7" name="Abgerundetes Rechteck 6"/>
          <p:cNvSpPr/>
          <p:nvPr/>
        </p:nvSpPr>
        <p:spPr>
          <a:xfrm>
            <a:off x="6476874" y="1560663"/>
            <a:ext cx="2577755" cy="80065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err="1" smtClean="0"/>
              <a:t>Methods</a:t>
            </a:r>
            <a:r>
              <a:rPr lang="de-AT" sz="1400" dirty="0" smtClean="0"/>
              <a:t> </a:t>
            </a:r>
            <a:r>
              <a:rPr lang="de-AT" sz="1400" dirty="0" err="1" smtClean="0"/>
              <a:t>and</a:t>
            </a:r>
            <a:r>
              <a:rPr lang="de-AT" sz="1400" dirty="0" smtClean="0"/>
              <a:t> </a:t>
            </a:r>
            <a:r>
              <a:rPr lang="de-AT" sz="1400" dirty="0" err="1" smtClean="0"/>
              <a:t>Protocols</a:t>
            </a:r>
            <a:r>
              <a:rPr lang="de-AT" sz="1400" dirty="0" smtClean="0"/>
              <a:t> </a:t>
            </a:r>
            <a:r>
              <a:rPr lang="de-AT" sz="1400" dirty="0" err="1" smtClean="0"/>
              <a:t>for</a:t>
            </a:r>
            <a:r>
              <a:rPr lang="de-AT" sz="1400" dirty="0"/>
              <a:t> </a:t>
            </a:r>
            <a:r>
              <a:rPr lang="de-AT" sz="1400" dirty="0" smtClean="0"/>
              <a:t>Validation &amp; </a:t>
            </a:r>
            <a:r>
              <a:rPr lang="de-AT" sz="1400" dirty="0" err="1" smtClean="0"/>
              <a:t>Intercomparison</a:t>
            </a:r>
            <a:r>
              <a:rPr lang="de-AT" sz="1400" dirty="0" smtClean="0"/>
              <a:t> </a:t>
            </a:r>
            <a:r>
              <a:rPr lang="de-AT" sz="1400" dirty="0" err="1" smtClean="0"/>
              <a:t>of</a:t>
            </a:r>
            <a:r>
              <a:rPr lang="de-AT" sz="1400" dirty="0" smtClean="0"/>
              <a:t> SE / SWE Products 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1000538" y="2665742"/>
            <a:ext cx="1271772" cy="8460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err="1" smtClean="0"/>
              <a:t>Compilation</a:t>
            </a:r>
            <a:r>
              <a:rPr lang="de-AT" sz="1400" dirty="0" smtClean="0"/>
              <a:t> </a:t>
            </a:r>
            <a:r>
              <a:rPr lang="de-AT" sz="1400" dirty="0" err="1" smtClean="0"/>
              <a:t>of</a:t>
            </a:r>
            <a:r>
              <a:rPr lang="de-AT" sz="1400" dirty="0" smtClean="0"/>
              <a:t> Reference Data Set</a:t>
            </a:r>
            <a:endParaRPr lang="en-GB" sz="1400" dirty="0"/>
          </a:p>
        </p:txBody>
      </p:sp>
      <p:sp>
        <p:nvSpPr>
          <p:cNvPr id="11" name="Abgerundetes Rechteck 10"/>
          <p:cNvSpPr/>
          <p:nvPr/>
        </p:nvSpPr>
        <p:spPr>
          <a:xfrm>
            <a:off x="2427350" y="2681989"/>
            <a:ext cx="2020309" cy="846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smtClean="0"/>
              <a:t>Validation </a:t>
            </a:r>
            <a:r>
              <a:rPr lang="de-AT" sz="1400" dirty="0" err="1" smtClean="0"/>
              <a:t>and</a:t>
            </a:r>
            <a:r>
              <a:rPr lang="de-AT" sz="1400" dirty="0" smtClean="0"/>
              <a:t> </a:t>
            </a:r>
            <a:r>
              <a:rPr lang="de-AT" sz="1400" dirty="0" err="1" smtClean="0"/>
              <a:t>Intercomparison</a:t>
            </a:r>
            <a:r>
              <a:rPr lang="de-AT" sz="1400" dirty="0" smtClean="0"/>
              <a:t> </a:t>
            </a:r>
            <a:r>
              <a:rPr lang="de-AT" sz="1400" dirty="0" err="1" smtClean="0"/>
              <a:t>of</a:t>
            </a:r>
            <a:r>
              <a:rPr lang="de-AT" sz="1400" dirty="0" smtClean="0"/>
              <a:t> Products</a:t>
            </a:r>
            <a:br>
              <a:rPr lang="de-AT" sz="1400" dirty="0" smtClean="0"/>
            </a:br>
            <a:r>
              <a:rPr lang="de-AT" sz="1400" dirty="0" smtClean="0"/>
              <a:t>(1st </a:t>
            </a:r>
            <a:r>
              <a:rPr lang="de-AT" sz="1400" dirty="0" err="1" smtClean="0"/>
              <a:t>results</a:t>
            </a:r>
            <a:r>
              <a:rPr lang="de-AT" sz="1400" dirty="0" smtClean="0"/>
              <a:t>)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5130855" y="2680118"/>
            <a:ext cx="2088232" cy="846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smtClean="0"/>
              <a:t>Trend Analysis </a:t>
            </a:r>
            <a:r>
              <a:rPr lang="de-AT" sz="1400" dirty="0" err="1" smtClean="0"/>
              <a:t>of</a:t>
            </a:r>
            <a:r>
              <a:rPr lang="de-AT" sz="1400" dirty="0" smtClean="0"/>
              <a:t> </a:t>
            </a:r>
          </a:p>
          <a:p>
            <a:pPr algn="ctr"/>
            <a:r>
              <a:rPr lang="de-AT" sz="1400" dirty="0" smtClean="0"/>
              <a:t>SE / SWE </a:t>
            </a:r>
            <a:r>
              <a:rPr lang="de-AT" sz="1400" dirty="0" err="1" smtClean="0"/>
              <a:t>products</a:t>
            </a:r>
            <a:r>
              <a:rPr lang="de-AT" sz="1400" dirty="0" smtClean="0"/>
              <a:t/>
            </a:r>
            <a:br>
              <a:rPr lang="de-AT" sz="1400" dirty="0" smtClean="0"/>
            </a:br>
            <a:r>
              <a:rPr lang="de-AT" sz="1400" dirty="0" smtClean="0"/>
              <a:t>(1st </a:t>
            </a:r>
            <a:r>
              <a:rPr lang="de-AT" sz="1400" dirty="0" err="1" smtClean="0"/>
              <a:t>results</a:t>
            </a:r>
            <a:r>
              <a:rPr lang="de-AT" sz="1400" dirty="0" smtClean="0"/>
              <a:t>)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7388049" y="2691624"/>
            <a:ext cx="1528426" cy="846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smtClean="0"/>
              <a:t>SE &amp; SWE </a:t>
            </a:r>
            <a:r>
              <a:rPr lang="de-AT" sz="1400" dirty="0" err="1" smtClean="0"/>
              <a:t>Synergy</a:t>
            </a:r>
            <a:endParaRPr lang="de-AT" sz="1400" dirty="0"/>
          </a:p>
          <a:p>
            <a:pPr algn="ctr"/>
            <a:r>
              <a:rPr lang="de-AT" sz="1400" dirty="0" smtClean="0"/>
              <a:t>(1st </a:t>
            </a:r>
            <a:r>
              <a:rPr lang="de-AT" sz="1400" dirty="0" err="1" smtClean="0"/>
              <a:t>results</a:t>
            </a:r>
            <a:r>
              <a:rPr lang="de-AT" sz="1400" dirty="0" smtClean="0"/>
              <a:t>)</a:t>
            </a:r>
          </a:p>
        </p:txBody>
      </p:sp>
      <p:sp>
        <p:nvSpPr>
          <p:cNvPr id="20" name="Abgerundetes Rechteck 19"/>
          <p:cNvSpPr/>
          <p:nvPr/>
        </p:nvSpPr>
        <p:spPr>
          <a:xfrm>
            <a:off x="816645" y="5114219"/>
            <a:ext cx="2521257" cy="7416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smtClean="0"/>
              <a:t>Validation </a:t>
            </a:r>
            <a:r>
              <a:rPr lang="de-AT" sz="1400" dirty="0" err="1" smtClean="0"/>
              <a:t>and</a:t>
            </a:r>
            <a:r>
              <a:rPr lang="de-AT" sz="1400" dirty="0" smtClean="0"/>
              <a:t> </a:t>
            </a:r>
            <a:r>
              <a:rPr lang="de-AT" sz="1400" dirty="0" err="1" smtClean="0"/>
              <a:t>Intercomparison</a:t>
            </a:r>
            <a:r>
              <a:rPr lang="de-AT" sz="1400" dirty="0" smtClean="0"/>
              <a:t> </a:t>
            </a:r>
            <a:r>
              <a:rPr lang="de-AT" sz="1400" dirty="0" err="1" smtClean="0"/>
              <a:t>of</a:t>
            </a:r>
            <a:r>
              <a:rPr lang="de-AT" sz="1400" dirty="0" smtClean="0"/>
              <a:t> Products</a:t>
            </a:r>
            <a:br>
              <a:rPr lang="de-AT" sz="1400" dirty="0" smtClean="0"/>
            </a:br>
            <a:r>
              <a:rPr lang="de-AT" sz="1400" dirty="0" smtClean="0"/>
              <a:t>(Final </a:t>
            </a:r>
            <a:r>
              <a:rPr lang="de-AT" sz="1400" dirty="0" err="1" smtClean="0"/>
              <a:t>Results</a:t>
            </a:r>
            <a:r>
              <a:rPr lang="de-AT" sz="1400" dirty="0" smtClean="0"/>
              <a:t>)</a:t>
            </a:r>
          </a:p>
        </p:txBody>
      </p:sp>
      <p:sp>
        <p:nvSpPr>
          <p:cNvPr id="21" name="Abgerundetes Rechteck 20"/>
          <p:cNvSpPr/>
          <p:nvPr/>
        </p:nvSpPr>
        <p:spPr>
          <a:xfrm>
            <a:off x="3421203" y="5130781"/>
            <a:ext cx="1528426" cy="6987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smtClean="0"/>
              <a:t>Trend Analysis </a:t>
            </a:r>
          </a:p>
          <a:p>
            <a:pPr algn="ctr"/>
            <a:r>
              <a:rPr lang="de-AT" sz="1400" dirty="0" smtClean="0"/>
              <a:t>(Final)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5003402" y="5109347"/>
            <a:ext cx="1695742" cy="7416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smtClean="0"/>
              <a:t>SE &amp; SWE </a:t>
            </a:r>
            <a:r>
              <a:rPr lang="de-AT" sz="1400" dirty="0" err="1" smtClean="0"/>
              <a:t>Synergy</a:t>
            </a:r>
            <a:r>
              <a:rPr lang="de-AT" sz="1400" dirty="0" smtClean="0"/>
              <a:t> Products</a:t>
            </a:r>
            <a:br>
              <a:rPr lang="de-AT" sz="1400" dirty="0" smtClean="0"/>
            </a:br>
            <a:r>
              <a:rPr lang="de-AT" sz="1400" dirty="0" smtClean="0"/>
              <a:t>(Final)</a:t>
            </a:r>
          </a:p>
        </p:txBody>
      </p:sp>
      <p:sp>
        <p:nvSpPr>
          <p:cNvPr id="23" name="Rechteck 22"/>
          <p:cNvSpPr/>
          <p:nvPr/>
        </p:nvSpPr>
        <p:spPr>
          <a:xfrm>
            <a:off x="816646" y="6071317"/>
            <a:ext cx="5936272" cy="2763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smtClean="0"/>
              <a:t>Joint </a:t>
            </a:r>
            <a:r>
              <a:rPr lang="de-AT" sz="1400" dirty="0" err="1" smtClean="0"/>
              <a:t>Publication</a:t>
            </a:r>
            <a:r>
              <a:rPr lang="de-AT" sz="1400" dirty="0" smtClean="0"/>
              <a:t> </a:t>
            </a:r>
            <a:r>
              <a:rPr lang="de-AT" sz="1400" dirty="0" err="1" smtClean="0"/>
              <a:t>of</a:t>
            </a:r>
            <a:r>
              <a:rPr lang="de-AT" sz="1400" dirty="0" smtClean="0"/>
              <a:t> Project </a:t>
            </a:r>
            <a:r>
              <a:rPr lang="de-AT" sz="1400" dirty="0" err="1" smtClean="0"/>
              <a:t>Results</a:t>
            </a:r>
            <a:endParaRPr lang="en-GB" sz="1400" dirty="0"/>
          </a:p>
        </p:txBody>
      </p:sp>
      <p:sp>
        <p:nvSpPr>
          <p:cNvPr id="81" name="Flussdiagramm: Vorbereitung 80"/>
          <p:cNvSpPr/>
          <p:nvPr/>
        </p:nvSpPr>
        <p:spPr>
          <a:xfrm>
            <a:off x="3595217" y="1650727"/>
            <a:ext cx="2390334" cy="626145"/>
          </a:xfrm>
          <a:prstGeom prst="flowChartPreparat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/>
              <a:t>ISSPI </a:t>
            </a:r>
            <a:r>
              <a:rPr lang="de-AT" dirty="0" smtClean="0"/>
              <a:t>WS-1</a:t>
            </a:r>
            <a:br>
              <a:rPr lang="de-AT" dirty="0" smtClean="0"/>
            </a:br>
            <a:r>
              <a:rPr lang="de-AT" dirty="0" err="1" smtClean="0">
                <a:solidFill>
                  <a:srgbClr val="FF0000"/>
                </a:solidFill>
              </a:rPr>
              <a:t>July</a:t>
            </a:r>
            <a:r>
              <a:rPr lang="de-AT" dirty="0" smtClean="0">
                <a:solidFill>
                  <a:srgbClr val="FF0000"/>
                </a:solidFill>
              </a:rPr>
              <a:t> 2014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2" name="Flussdiagramm: Vorbereitung 81"/>
          <p:cNvSpPr/>
          <p:nvPr/>
        </p:nvSpPr>
        <p:spPr>
          <a:xfrm>
            <a:off x="3626816" y="4044189"/>
            <a:ext cx="2367319" cy="595131"/>
          </a:xfrm>
          <a:prstGeom prst="flowChartPreparat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/>
              <a:t>ISSPI </a:t>
            </a:r>
            <a:r>
              <a:rPr lang="de-AT" dirty="0" smtClean="0"/>
              <a:t>WS-2</a:t>
            </a:r>
            <a:br>
              <a:rPr lang="de-AT" dirty="0" smtClean="0"/>
            </a:br>
            <a:r>
              <a:rPr lang="de-AT" dirty="0" smtClean="0">
                <a:solidFill>
                  <a:srgbClr val="FF0000"/>
                </a:solidFill>
              </a:rPr>
              <a:t>Sep 2015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2" name="Abgerundetes Rechteck 91"/>
          <p:cNvSpPr/>
          <p:nvPr/>
        </p:nvSpPr>
        <p:spPr>
          <a:xfrm>
            <a:off x="971272" y="1772816"/>
            <a:ext cx="2166655" cy="45111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err="1" smtClean="0"/>
              <a:t>Identification</a:t>
            </a:r>
            <a:r>
              <a:rPr lang="de-AT" sz="1400" dirty="0" smtClean="0"/>
              <a:t> </a:t>
            </a:r>
            <a:r>
              <a:rPr lang="de-AT" sz="1400" dirty="0" err="1" smtClean="0"/>
              <a:t>of</a:t>
            </a:r>
            <a:r>
              <a:rPr lang="de-AT" sz="1400" dirty="0" smtClean="0"/>
              <a:t> </a:t>
            </a:r>
            <a:r>
              <a:rPr lang="de-AT" sz="1400" dirty="0" err="1" smtClean="0"/>
              <a:t>reference</a:t>
            </a:r>
            <a:r>
              <a:rPr lang="de-AT" sz="1400" dirty="0" smtClean="0"/>
              <a:t> </a:t>
            </a:r>
            <a:r>
              <a:rPr lang="de-AT" sz="1400" dirty="0" err="1" smtClean="0"/>
              <a:t>data</a:t>
            </a:r>
            <a:endParaRPr lang="en-GB" sz="1400" dirty="0"/>
          </a:p>
        </p:txBody>
      </p:sp>
      <p:sp>
        <p:nvSpPr>
          <p:cNvPr id="142" name="Pfeil nach unten 141"/>
          <p:cNvSpPr/>
          <p:nvPr/>
        </p:nvSpPr>
        <p:spPr>
          <a:xfrm>
            <a:off x="4602699" y="2361315"/>
            <a:ext cx="408450" cy="347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Pfeil nach unten 142"/>
          <p:cNvSpPr/>
          <p:nvPr/>
        </p:nvSpPr>
        <p:spPr>
          <a:xfrm>
            <a:off x="4602699" y="3657327"/>
            <a:ext cx="408450" cy="347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Pfeil nach unten 143"/>
          <p:cNvSpPr/>
          <p:nvPr/>
        </p:nvSpPr>
        <p:spPr>
          <a:xfrm>
            <a:off x="4602699" y="4740247"/>
            <a:ext cx="408450" cy="347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Gewinkelte Verbindung 2"/>
          <p:cNvCxnSpPr>
            <a:stCxn id="6" idx="2"/>
          </p:cNvCxnSpPr>
          <p:nvPr/>
        </p:nvCxnSpPr>
        <p:spPr>
          <a:xfrm rot="5400000">
            <a:off x="4831919" y="1590148"/>
            <a:ext cx="196027" cy="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winkelte Verbindung 23"/>
          <p:cNvCxnSpPr>
            <a:stCxn id="81" idx="3"/>
            <a:endCxn id="7" idx="1"/>
          </p:cNvCxnSpPr>
          <p:nvPr/>
        </p:nvCxnSpPr>
        <p:spPr>
          <a:xfrm flipV="1">
            <a:off x="5985551" y="1960989"/>
            <a:ext cx="491323" cy="281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winkelte Verbindung 26"/>
          <p:cNvCxnSpPr/>
          <p:nvPr/>
        </p:nvCxnSpPr>
        <p:spPr>
          <a:xfrm flipV="1">
            <a:off x="3103894" y="1954864"/>
            <a:ext cx="491323" cy="281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uppieren 68"/>
          <p:cNvGrpSpPr/>
          <p:nvPr/>
        </p:nvGrpSpPr>
        <p:grpSpPr>
          <a:xfrm>
            <a:off x="-22110" y="1268760"/>
            <a:ext cx="9141067" cy="5472608"/>
            <a:chOff x="-50111" y="1167781"/>
            <a:chExt cx="9141067" cy="5472608"/>
          </a:xfrm>
        </p:grpSpPr>
        <p:sp>
          <p:nvSpPr>
            <p:cNvPr id="2" name="Pfeil nach unten 1"/>
            <p:cNvSpPr/>
            <p:nvPr/>
          </p:nvSpPr>
          <p:spPr>
            <a:xfrm>
              <a:off x="-50111" y="1167781"/>
              <a:ext cx="895610" cy="5472608"/>
            </a:xfrm>
            <a:prstGeom prst="downArrow">
              <a:avLst/>
            </a:prstGeom>
            <a:solidFill>
              <a:schemeClr val="tx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de-AT" dirty="0" smtClean="0">
                  <a:solidFill>
                    <a:srgbClr val="FFFF00"/>
                  </a:solidFill>
                </a:rPr>
                <a:t>P</a:t>
              </a:r>
              <a:br>
                <a:rPr lang="de-AT" dirty="0" smtClean="0">
                  <a:solidFill>
                    <a:srgbClr val="FFFF00"/>
                  </a:solidFill>
                </a:rPr>
              </a:br>
              <a:r>
                <a:rPr lang="de-AT" dirty="0" smtClean="0">
                  <a:solidFill>
                    <a:srgbClr val="FFFF00"/>
                  </a:solidFill>
                </a:rPr>
                <a:t>R</a:t>
              </a:r>
              <a:br>
                <a:rPr lang="de-AT" dirty="0" smtClean="0">
                  <a:solidFill>
                    <a:srgbClr val="FFFF00"/>
                  </a:solidFill>
                </a:rPr>
              </a:br>
              <a:r>
                <a:rPr lang="de-AT" dirty="0" smtClean="0">
                  <a:solidFill>
                    <a:srgbClr val="FFFF00"/>
                  </a:solidFill>
                </a:rPr>
                <a:t>O</a:t>
              </a:r>
              <a:br>
                <a:rPr lang="de-AT" dirty="0" smtClean="0">
                  <a:solidFill>
                    <a:srgbClr val="FFFF00"/>
                  </a:solidFill>
                </a:rPr>
              </a:br>
              <a:r>
                <a:rPr lang="de-AT" dirty="0" smtClean="0">
                  <a:solidFill>
                    <a:srgbClr val="FFFF00"/>
                  </a:solidFill>
                </a:rPr>
                <a:t>G</a:t>
              </a:r>
              <a:br>
                <a:rPr lang="de-AT" dirty="0" smtClean="0">
                  <a:solidFill>
                    <a:srgbClr val="FFFF00"/>
                  </a:solidFill>
                </a:rPr>
              </a:br>
              <a:r>
                <a:rPr lang="de-AT" dirty="0" smtClean="0">
                  <a:solidFill>
                    <a:srgbClr val="FFFF00"/>
                  </a:solidFill>
                </a:rPr>
                <a:t>R</a:t>
              </a:r>
              <a:br>
                <a:rPr lang="de-AT" dirty="0" smtClean="0">
                  <a:solidFill>
                    <a:srgbClr val="FFFF00"/>
                  </a:solidFill>
                </a:rPr>
              </a:br>
              <a:r>
                <a:rPr lang="de-AT" dirty="0" smtClean="0">
                  <a:solidFill>
                    <a:srgbClr val="FFFF00"/>
                  </a:solidFill>
                </a:rPr>
                <a:t>E</a:t>
              </a:r>
              <a:br>
                <a:rPr lang="de-AT" dirty="0" smtClean="0">
                  <a:solidFill>
                    <a:srgbClr val="FFFF00"/>
                  </a:solidFill>
                </a:rPr>
              </a:br>
              <a:r>
                <a:rPr lang="de-AT" dirty="0" smtClean="0">
                  <a:solidFill>
                    <a:srgbClr val="FFFF00"/>
                  </a:solidFill>
                </a:rPr>
                <a:t>S</a:t>
              </a:r>
              <a:br>
                <a:rPr lang="de-AT" dirty="0" smtClean="0">
                  <a:solidFill>
                    <a:srgbClr val="FFFF00"/>
                  </a:solidFill>
                </a:rPr>
              </a:br>
              <a:r>
                <a:rPr lang="de-AT" dirty="0" err="1" smtClean="0">
                  <a:solidFill>
                    <a:srgbClr val="FFFF00"/>
                  </a:solidFill>
                </a:rPr>
                <a:t>S</a:t>
              </a:r>
              <a:r>
                <a:rPr lang="de-AT" dirty="0" smtClean="0">
                  <a:solidFill>
                    <a:srgbClr val="FFFF00"/>
                  </a:solidFill>
                </a:rPr>
                <a:t/>
              </a:r>
              <a:br>
                <a:rPr lang="de-AT" dirty="0" smtClean="0">
                  <a:solidFill>
                    <a:srgbClr val="FFFF00"/>
                  </a:solidFill>
                </a:rPr>
              </a:br>
              <a:endParaRPr lang="en-GB" dirty="0">
                <a:solidFill>
                  <a:srgbClr val="FFFF00"/>
                </a:solidFill>
              </a:endParaRPr>
            </a:p>
          </p:txBody>
        </p:sp>
        <p:cxnSp>
          <p:nvCxnSpPr>
            <p:cNvPr id="26" name="Gewinkelte Verbindung 25"/>
            <p:cNvCxnSpPr/>
            <p:nvPr/>
          </p:nvCxnSpPr>
          <p:spPr>
            <a:xfrm>
              <a:off x="490788" y="5704285"/>
              <a:ext cx="8600168" cy="3101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Pfeil nach unten 36"/>
          <p:cNvSpPr/>
          <p:nvPr/>
        </p:nvSpPr>
        <p:spPr>
          <a:xfrm>
            <a:off x="1873048" y="5862572"/>
            <a:ext cx="408450" cy="2203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feil nach unten 37"/>
          <p:cNvSpPr/>
          <p:nvPr/>
        </p:nvSpPr>
        <p:spPr>
          <a:xfrm>
            <a:off x="3981191" y="5862572"/>
            <a:ext cx="408450" cy="2203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Pfeil nach unten 38"/>
          <p:cNvSpPr/>
          <p:nvPr/>
        </p:nvSpPr>
        <p:spPr>
          <a:xfrm>
            <a:off x="5684002" y="5872370"/>
            <a:ext cx="408450" cy="2203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hteck 43"/>
          <p:cNvSpPr/>
          <p:nvPr/>
        </p:nvSpPr>
        <p:spPr>
          <a:xfrm>
            <a:off x="798306" y="6494254"/>
            <a:ext cx="5936272" cy="291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400" dirty="0" err="1" smtClean="0"/>
              <a:t>Conclusions</a:t>
            </a:r>
            <a:r>
              <a:rPr lang="de-AT" sz="1400" dirty="0" smtClean="0"/>
              <a:t>, </a:t>
            </a:r>
            <a:r>
              <a:rPr lang="de-AT" sz="1400" dirty="0" err="1" smtClean="0"/>
              <a:t>Recommendations</a:t>
            </a:r>
            <a:r>
              <a:rPr lang="de-AT" sz="1400" dirty="0" smtClean="0"/>
              <a:t> </a:t>
            </a:r>
            <a:r>
              <a:rPr lang="de-AT" sz="1400" dirty="0" err="1" smtClean="0"/>
              <a:t>for</a:t>
            </a:r>
            <a:r>
              <a:rPr lang="de-AT" sz="1400" dirty="0" smtClean="0"/>
              <a:t> </a:t>
            </a:r>
            <a:r>
              <a:rPr lang="de-AT" sz="1400" dirty="0" err="1" smtClean="0"/>
              <a:t>satellite</a:t>
            </a:r>
            <a:r>
              <a:rPr lang="de-AT" sz="1400" dirty="0" smtClean="0"/>
              <a:t> </a:t>
            </a:r>
            <a:r>
              <a:rPr lang="de-AT" sz="1400" dirty="0" err="1" smtClean="0"/>
              <a:t>snow</a:t>
            </a:r>
            <a:r>
              <a:rPr lang="de-AT" sz="1400" dirty="0" smtClean="0"/>
              <a:t> </a:t>
            </a:r>
            <a:r>
              <a:rPr lang="de-AT" sz="1400" dirty="0" err="1" smtClean="0"/>
              <a:t>monitoring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6408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0" y="142852"/>
            <a:ext cx="8748713" cy="981075"/>
          </a:xfrm>
        </p:spPr>
        <p:txBody>
          <a:bodyPr/>
          <a:lstStyle/>
          <a:p>
            <a:r>
              <a:rPr lang="de-AT" altLang="en-US" dirty="0" err="1">
                <a:latin typeface="Arial" charset="0"/>
                <a:cs typeface="Arial" charset="0"/>
              </a:rPr>
              <a:t>Overview</a:t>
            </a:r>
            <a:r>
              <a:rPr lang="de-AT" altLang="en-US" dirty="0">
                <a:latin typeface="Arial" charset="0"/>
                <a:cs typeface="Arial" charset="0"/>
              </a:rPr>
              <a:t> </a:t>
            </a:r>
            <a:r>
              <a:rPr lang="de-AT" altLang="en-US" dirty="0" err="1">
                <a:latin typeface="Arial" charset="0"/>
                <a:cs typeface="Arial" charset="0"/>
              </a:rPr>
              <a:t>of</a:t>
            </a:r>
            <a:r>
              <a:rPr lang="de-AT" altLang="en-US" dirty="0">
                <a:latin typeface="Arial" charset="0"/>
                <a:cs typeface="Arial" charset="0"/>
              </a:rPr>
              <a:t> </a:t>
            </a:r>
            <a:r>
              <a:rPr lang="de-AT" altLang="en-US" dirty="0" err="1">
                <a:latin typeface="Arial" charset="0"/>
                <a:cs typeface="Arial" charset="0"/>
              </a:rPr>
              <a:t>participating</a:t>
            </a:r>
            <a:r>
              <a:rPr lang="de-AT" altLang="en-US" dirty="0">
                <a:latin typeface="Arial" charset="0"/>
                <a:cs typeface="Arial" charset="0"/>
              </a:rPr>
              <a:t> Snow </a:t>
            </a:r>
            <a:r>
              <a:rPr lang="de-AT" altLang="en-US" dirty="0" err="1">
                <a:latin typeface="Arial" charset="0"/>
                <a:cs typeface="Arial" charset="0"/>
              </a:rPr>
              <a:t>Extent</a:t>
            </a:r>
            <a:r>
              <a:rPr lang="de-AT" altLang="en-US" dirty="0">
                <a:latin typeface="Arial" charset="0"/>
                <a:cs typeface="Arial" charset="0"/>
              </a:rPr>
              <a:t> </a:t>
            </a:r>
            <a:r>
              <a:rPr lang="de-AT" altLang="en-US" dirty="0" err="1">
                <a:latin typeface="Arial" charset="0"/>
                <a:cs typeface="Arial" charset="0"/>
              </a:rPr>
              <a:t>products</a:t>
            </a:r>
            <a:endParaRPr lang="en-GB" altLang="en-US" dirty="0">
              <a:latin typeface="Arial" charset="0"/>
              <a:cs typeface="Arial" charset="0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153375"/>
              </p:ext>
            </p:extLst>
          </p:nvPr>
        </p:nvGraphicFramePr>
        <p:xfrm>
          <a:off x="0" y="0"/>
          <a:ext cx="9144000" cy="6826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1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06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3164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0970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300" dirty="0"/>
                        <a:t>ID</a:t>
                      </a:r>
                      <a:endParaRPr lang="en-GB" sz="1300" b="1" i="1" dirty="0">
                        <a:solidFill>
                          <a:srgbClr val="FFFFFF"/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300" dirty="0"/>
                        <a:t>Product Name</a:t>
                      </a:r>
                      <a:endParaRPr lang="de-AT" sz="1300" b="1" i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300" dirty="0"/>
                        <a:t>Thematic </a:t>
                      </a:r>
                      <a:br>
                        <a:rPr lang="en-GB" sz="1300" dirty="0"/>
                      </a:br>
                      <a:r>
                        <a:rPr lang="en-GB" sz="1300" dirty="0"/>
                        <a:t>Parameter</a:t>
                      </a:r>
                      <a:endParaRPr lang="de-AT" sz="1300" b="1" i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300" dirty="0"/>
                        <a:t>Period</a:t>
                      </a:r>
                      <a:endParaRPr lang="de-AT" sz="1300" b="1" i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300" dirty="0"/>
                        <a:t>Projection</a:t>
                      </a:r>
                      <a:endParaRPr lang="de-AT" sz="1300" b="1" i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300" dirty="0"/>
                        <a:t>Pixel Size</a:t>
                      </a:r>
                      <a:endParaRPr lang="de-AT" sz="1300" b="1" i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3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Quantity</a:t>
                      </a:r>
                      <a:endParaRPr lang="de-AT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64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CRCLIM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CryoClim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Binary, Global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1982 - present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Ease-Grid 2.0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5km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Snow on </a:t>
                      </a: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Ground</a:t>
                      </a:r>
                      <a:endParaRPr lang="de-AT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664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GLSSE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GlobSnow v2.1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Fractional, NH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1996 - 2012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Geographic Coordinates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1 km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Snow on </a:t>
                      </a: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Ground</a:t>
                      </a:r>
                      <a:endParaRPr lang="de-AT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664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IMS01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IMS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Binary, NH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2014 - present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Polar Stereographic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1 km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Snow on </a:t>
                      </a: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Ground</a:t>
                      </a:r>
                      <a:endParaRPr lang="de-AT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664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IMS04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NOAA IMS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Binary, NH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2004 - present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Polar Stereographic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4 km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Snow on </a:t>
                      </a: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Ground</a:t>
                      </a:r>
                      <a:endParaRPr lang="de-AT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664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IMS24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NOAA IMS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Binary, NH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1997 - present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Polar Stereographic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24 km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Snow on </a:t>
                      </a: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Ground</a:t>
                      </a:r>
                      <a:endParaRPr lang="de-AT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MEASU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 err="1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MEaSUREs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Binary, Global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1999 - 2012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Ease-Grid 2.0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 km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Snow on </a:t>
                      </a:r>
                      <a:r>
                        <a:rPr lang="de-AT" sz="1200" kern="1200" dirty="0" err="1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Ground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PATHF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AVHRR Pathfinder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Binary, NH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1985 - 2004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Ease-Grid North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km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Snow on </a:t>
                      </a:r>
                      <a:r>
                        <a:rPr lang="de-AT" sz="1200" kern="1200" dirty="0" err="1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Ground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SCAG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SCAG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Fractional, US/</a:t>
                      </a:r>
                      <a:b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Himalaya/Andes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2000 - present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Sinusoidal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0.5 km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Snow on </a:t>
                      </a:r>
                      <a:r>
                        <a:rPr lang="de-AT" sz="1200" kern="1200" dirty="0" err="1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Ground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ASNOW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 err="1"/>
                        <a:t>Autosnow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Binary, NH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2006 - present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Geographic Coordinate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4 km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Viewable</a:t>
                      </a: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 Snow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JXAM5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JASMES</a:t>
                      </a:r>
                      <a:br>
                        <a:rPr lang="en-GB" sz="1200" dirty="0"/>
                      </a:br>
                      <a:r>
                        <a:rPr lang="en-GB" sz="1200" dirty="0"/>
                        <a:t>GHRM5C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Binary, NH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1979 – 2013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Geographic Coordinates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5 km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Viewable</a:t>
                      </a: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 Snow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JXM10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JASMES</a:t>
                      </a:r>
                      <a:br>
                        <a:rPr lang="en-GB" sz="1200" dirty="0"/>
                      </a:br>
                      <a:r>
                        <a:rPr lang="en-GB" sz="1200" dirty="0"/>
                        <a:t>MDS10C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Binary, NH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2000 – 2013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Geographic Coordinates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5 km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Viewable</a:t>
                      </a: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 Snow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M10C05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MOD10_C5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Fractional, Global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2000 -</a:t>
                      </a:r>
                      <a:r>
                        <a:rPr lang="en-GB" sz="1200" baseline="0" dirty="0"/>
                        <a:t> present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Sinusoidal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0.5 km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Viewable</a:t>
                      </a: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 Snow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683" marR="46683" marT="23342" marB="23342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40969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CRYOL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CryoLand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Fractional, </a:t>
                      </a:r>
                      <a:r>
                        <a:rPr lang="en-GB" sz="1200" dirty="0" err="1"/>
                        <a:t>PanEU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2000 - present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Geographic Coordinates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0.5 km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Snow on </a:t>
                      </a: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Ground</a:t>
                      </a:r>
                      <a:endParaRPr lang="de-AT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40969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EURAC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 err="1"/>
                        <a:t>EURACSnow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Binary, Alps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2002 - present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Geographic Coordinates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0.25 km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Snow on </a:t>
                      </a: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Ground</a:t>
                      </a:r>
                      <a:endParaRPr lang="de-AT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40969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HSAF10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HSAF H10</a:t>
                      </a:r>
                      <a:endParaRPr lang="de-AT" sz="1200" b="1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Binary, </a:t>
                      </a:r>
                      <a:r>
                        <a:rPr lang="en-GB" sz="1200" dirty="0" err="1"/>
                        <a:t>PanEU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/>
                        <a:t>2009-present</a:t>
                      </a:r>
                      <a:endParaRPr lang="de-AT" sz="120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Geostationary Projection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/>
                        <a:t>5 km</a:t>
                      </a:r>
                      <a:endParaRPr lang="de-AT" sz="1200" dirty="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Viewable</a:t>
                      </a: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 Snow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40969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HSAF31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HSAF H31</a:t>
                      </a: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Binary, </a:t>
                      </a:r>
                      <a:r>
                        <a:rPr lang="de-AT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PanEU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2009-present</a:t>
                      </a:r>
                    </a:p>
                  </a:txBody>
                  <a:tcPr marL="46683" marR="46683" marT="23342" marB="2334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Geostationary</a:t>
                      </a:r>
                      <a:r>
                        <a:rPr lang="de-A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Projection</a:t>
                      </a:r>
                      <a:endParaRPr lang="de-A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km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err="1">
                          <a:latin typeface="+mn-lt"/>
                          <a:ea typeface="Times New Roman"/>
                          <a:cs typeface="Times New Roman"/>
                        </a:rPr>
                        <a:t>Viewable</a:t>
                      </a:r>
                      <a:r>
                        <a:rPr lang="de-AT" sz="1200" dirty="0">
                          <a:latin typeface="+mn-lt"/>
                          <a:ea typeface="Times New Roman"/>
                          <a:cs typeface="Times New Roman"/>
                        </a:rPr>
                        <a:t> Snow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en-US" dirty="0" err="1">
                <a:latin typeface="Arial" charset="0"/>
                <a:cs typeface="Arial" charset="0"/>
              </a:rPr>
              <a:t>Product</a:t>
            </a:r>
            <a:r>
              <a:rPr lang="de-AT" altLang="en-US" dirty="0">
                <a:latin typeface="Arial" charset="0"/>
                <a:cs typeface="Arial" charset="0"/>
              </a:rPr>
              <a:t> </a:t>
            </a:r>
            <a:r>
              <a:rPr lang="de-AT" altLang="en-US" dirty="0" err="1">
                <a:latin typeface="Arial" charset="0"/>
                <a:cs typeface="Arial" charset="0"/>
              </a:rPr>
              <a:t>Availability</a:t>
            </a:r>
            <a:endParaRPr lang="de-AT" altLang="en-US" dirty="0">
              <a:latin typeface="Arial" charset="0"/>
              <a:cs typeface="Arial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5" y="2565400"/>
            <a:ext cx="864165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7544" y="1124744"/>
            <a:ext cx="8136904" cy="1338828"/>
          </a:xfrm>
          <a:prstGeom prst="rect">
            <a:avLst/>
          </a:prstGeom>
          <a:noFill/>
        </p:spPr>
        <p:txBody>
          <a:bodyPr numCol="2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de-AT" b="1" dirty="0" err="1"/>
              <a:t>Period</a:t>
            </a:r>
            <a:r>
              <a:rPr lang="de-AT" b="1" dirty="0"/>
              <a:t> #1: 1.10.2003 – 30.9.2004 </a:t>
            </a:r>
          </a:p>
          <a:p>
            <a:pPr>
              <a:lnSpc>
                <a:spcPct val="150000"/>
              </a:lnSpc>
              <a:defRPr/>
            </a:pPr>
            <a:r>
              <a:rPr lang="de-AT" b="1" dirty="0" err="1"/>
              <a:t>Period</a:t>
            </a:r>
            <a:r>
              <a:rPr lang="de-AT" b="1" dirty="0"/>
              <a:t> #2: 1.10.2011 – 30.9.2012</a:t>
            </a:r>
          </a:p>
          <a:p>
            <a:pPr>
              <a:lnSpc>
                <a:spcPct val="150000"/>
              </a:lnSpc>
              <a:defRPr/>
            </a:pPr>
            <a:r>
              <a:rPr lang="de-AT" b="1" dirty="0" err="1"/>
              <a:t>Period</a:t>
            </a:r>
            <a:r>
              <a:rPr lang="de-AT" b="1" dirty="0"/>
              <a:t> #3: 1.10.2000 – 30.9.2001</a:t>
            </a:r>
          </a:p>
          <a:p>
            <a:pPr>
              <a:lnSpc>
                <a:spcPct val="150000"/>
              </a:lnSpc>
              <a:defRPr/>
            </a:pPr>
            <a:r>
              <a:rPr lang="de-AT" b="1" dirty="0" err="1"/>
              <a:t>Period</a:t>
            </a:r>
            <a:r>
              <a:rPr lang="de-AT" b="1" dirty="0"/>
              <a:t> #4: 1.10.2005 – 30.9.2006</a:t>
            </a:r>
          </a:p>
          <a:p>
            <a:pPr>
              <a:lnSpc>
                <a:spcPct val="150000"/>
              </a:lnSpc>
              <a:defRPr/>
            </a:pPr>
            <a:r>
              <a:rPr lang="de-AT" b="1" dirty="0" err="1"/>
              <a:t>Period</a:t>
            </a:r>
            <a:r>
              <a:rPr lang="de-AT" b="1" dirty="0"/>
              <a:t> #5: 1.10.2007 – 30.9.2008</a:t>
            </a:r>
          </a:p>
          <a:p>
            <a:pPr>
              <a:buFont typeface="Arial" pitchFamily="34" charset="0"/>
              <a:buChar char="•"/>
              <a:defRPr/>
            </a:pPr>
            <a:endParaRPr lang="de-AT" b="1" dirty="0"/>
          </a:p>
        </p:txBody>
      </p:sp>
      <p:sp>
        <p:nvSpPr>
          <p:cNvPr id="2" name="Rectangle 1"/>
          <p:cNvSpPr/>
          <p:nvPr/>
        </p:nvSpPr>
        <p:spPr>
          <a:xfrm>
            <a:off x="7056000" y="2889352"/>
            <a:ext cx="134029" cy="36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336000" y="2889352"/>
            <a:ext cx="134029" cy="36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776000" y="2889352"/>
            <a:ext cx="134030" cy="36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696000" y="2889352"/>
            <a:ext cx="132557" cy="36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976000" y="2889352"/>
            <a:ext cx="134029" cy="36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7222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rafik 6" descr="xxnhtsd25e2_20120301_20120314_mergedsnowcover_fin_pi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530631"/>
            <a:ext cx="205422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Grafik 1" descr="xxJXAM5_V01_SEB_20120301_20120314_D01_MAX_ext_ease_pic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2" y="1530631"/>
            <a:ext cx="205422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rafik 3" descr="xxJXM10_V01_SEB_20120301_20120314_D01_MAX_ext_ease_pic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7" y="1530631"/>
            <a:ext cx="2055813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34924" y="565158"/>
            <a:ext cx="1911351" cy="10080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AT" b="1" dirty="0" err="1">
                <a:solidFill>
                  <a:prstClr val="white"/>
                </a:solidFill>
                <a:latin typeface="Arial"/>
              </a:rPr>
              <a:t>MEaSUREs</a:t>
            </a:r>
            <a:endParaRPr lang="de-AT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051050" y="565158"/>
            <a:ext cx="1384300" cy="10080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AT" b="1" dirty="0">
                <a:solidFill>
                  <a:prstClr val="white"/>
                </a:solidFill>
                <a:latin typeface="Arial"/>
              </a:rPr>
              <a:t>JASMES MDS10C</a:t>
            </a: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3917950" y="565158"/>
            <a:ext cx="1368425" cy="10080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AT" b="1" dirty="0">
                <a:solidFill>
                  <a:prstClr val="white"/>
                </a:solidFill>
                <a:latin typeface="Arial"/>
              </a:rPr>
              <a:t>JASMES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de-AT" b="1" dirty="0">
                <a:solidFill>
                  <a:prstClr val="white"/>
                </a:solidFill>
                <a:latin typeface="Arial"/>
              </a:rPr>
              <a:t>GHRM5C</a:t>
            </a:r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5589587" y="565158"/>
            <a:ext cx="1746250" cy="10080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AT" b="1" dirty="0">
                <a:solidFill>
                  <a:prstClr val="white"/>
                </a:solidFill>
                <a:latin typeface="Arial"/>
              </a:rPr>
              <a:t>AVHRR Pathfinder</a:t>
            </a:r>
          </a:p>
        </p:txBody>
      </p:sp>
      <p:pic>
        <p:nvPicPr>
          <p:cNvPr id="15369" name="Grafi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" r="-533"/>
          <a:stretch/>
        </p:blipFill>
        <p:spPr bwMode="auto">
          <a:xfrm>
            <a:off x="5547037" y="4113272"/>
            <a:ext cx="1783669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Grafik 3" descr="xxGlobSnow_0.01deg_20120301_20120314_MOD_panEU_ENVEOV2.1.00_MAXIMUM_ext_ease_pic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37" y="4113272"/>
            <a:ext cx="2054225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Grafik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r="-504"/>
          <a:stretch/>
        </p:blipFill>
        <p:spPr bwMode="auto">
          <a:xfrm>
            <a:off x="1907437" y="4113272"/>
            <a:ext cx="1783669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itel 1"/>
          <p:cNvSpPr txBox="1">
            <a:spLocks/>
          </p:cNvSpPr>
          <p:nvPr/>
        </p:nvSpPr>
        <p:spPr>
          <a:xfrm>
            <a:off x="1871662" y="3294394"/>
            <a:ext cx="1835150" cy="1008062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AT" b="1" dirty="0" err="1">
                <a:solidFill>
                  <a:prstClr val="white"/>
                </a:solidFill>
                <a:latin typeface="Arial"/>
              </a:rPr>
              <a:t>AutoSnow</a:t>
            </a:r>
            <a:endParaRPr lang="de-AT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Titel 1"/>
          <p:cNvSpPr txBox="1">
            <a:spLocks/>
          </p:cNvSpPr>
          <p:nvPr/>
        </p:nvSpPr>
        <p:spPr>
          <a:xfrm>
            <a:off x="5541962" y="3294394"/>
            <a:ext cx="1889125" cy="1008062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AT" b="1" dirty="0">
                <a:solidFill>
                  <a:prstClr val="white"/>
                </a:solidFill>
                <a:latin typeface="Arial"/>
              </a:rPr>
              <a:t>MOD10_C5</a:t>
            </a:r>
          </a:p>
        </p:txBody>
      </p:sp>
      <p:sp>
        <p:nvSpPr>
          <p:cNvPr id="33" name="Titel 1"/>
          <p:cNvSpPr txBox="1">
            <a:spLocks/>
          </p:cNvSpPr>
          <p:nvPr/>
        </p:nvSpPr>
        <p:spPr>
          <a:xfrm>
            <a:off x="3613150" y="3294394"/>
            <a:ext cx="1954212" cy="1008062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AT" b="1" dirty="0" err="1">
                <a:solidFill>
                  <a:prstClr val="white"/>
                </a:solidFill>
                <a:latin typeface="Arial"/>
              </a:rPr>
              <a:t>GlobSnow</a:t>
            </a:r>
            <a:endParaRPr lang="de-AT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Titel 1"/>
          <p:cNvSpPr txBox="1">
            <a:spLocks/>
          </p:cNvSpPr>
          <p:nvPr/>
        </p:nvSpPr>
        <p:spPr>
          <a:xfrm>
            <a:off x="7235825" y="3294394"/>
            <a:ext cx="1944687" cy="1008062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AT" b="1" dirty="0">
                <a:solidFill>
                  <a:prstClr val="white"/>
                </a:solidFill>
                <a:latin typeface="Arial"/>
              </a:rPr>
              <a:t>SCAG</a:t>
            </a:r>
          </a:p>
        </p:txBody>
      </p:sp>
      <p:pic>
        <p:nvPicPr>
          <p:cNvPr id="15376" name="Grafik 3" descr="xxims_20120301_20120314_4kmGIS_cod_MAXIMUM_ease_pic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113272"/>
            <a:ext cx="2055813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el 1"/>
          <p:cNvSpPr txBox="1">
            <a:spLocks/>
          </p:cNvSpPr>
          <p:nvPr/>
        </p:nvSpPr>
        <p:spPr>
          <a:xfrm>
            <a:off x="179387" y="3294394"/>
            <a:ext cx="1511300" cy="1008062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AT" b="1" dirty="0">
                <a:solidFill>
                  <a:prstClr val="white"/>
                </a:solidFill>
                <a:latin typeface="Arial"/>
              </a:rPr>
              <a:t>NOAA IMS</a:t>
            </a:r>
          </a:p>
        </p:txBody>
      </p:sp>
      <p:sp>
        <p:nvSpPr>
          <p:cNvPr id="37" name="Titel 1"/>
          <p:cNvSpPr txBox="1">
            <a:spLocks/>
          </p:cNvSpPr>
          <p:nvPr/>
        </p:nvSpPr>
        <p:spPr>
          <a:xfrm>
            <a:off x="7434262" y="565158"/>
            <a:ext cx="1746250" cy="10080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AT" b="1" dirty="0">
                <a:solidFill>
                  <a:prstClr val="white"/>
                </a:solidFill>
                <a:latin typeface="Arial"/>
              </a:rPr>
              <a:t>CryoClim</a:t>
            </a:r>
          </a:p>
        </p:txBody>
      </p:sp>
      <p:pic>
        <p:nvPicPr>
          <p:cNvPr id="15379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1530631"/>
            <a:ext cx="1757362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92" y="1530630"/>
            <a:ext cx="176212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92" y="4113272"/>
            <a:ext cx="1764000" cy="1764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267744" y="18234"/>
            <a:ext cx="76694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prstClr val="white"/>
                </a:solidFill>
              </a:rPr>
              <a:t>Snow Extent Products in EASE-GRID 2.0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175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77" y="1038618"/>
            <a:ext cx="5722012" cy="364953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55087" y="4698856"/>
            <a:ext cx="6048672" cy="3569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600" dirty="0"/>
              <a:t>Aggregation </a:t>
            </a:r>
            <a:r>
              <a:rPr lang="de-AT" sz="1600" dirty="0" err="1"/>
              <a:t>to</a:t>
            </a:r>
            <a:r>
              <a:rPr lang="de-AT" sz="1600" dirty="0"/>
              <a:t> 1 km </a:t>
            </a:r>
            <a:r>
              <a:rPr lang="de-AT" sz="1600" dirty="0" err="1"/>
              <a:t>and</a:t>
            </a:r>
            <a:r>
              <a:rPr lang="de-AT" sz="1600" dirty="0"/>
              <a:t> 5 km</a:t>
            </a:r>
            <a:endParaRPr lang="en-GB" sz="1600" dirty="0"/>
          </a:p>
        </p:txBody>
      </p:sp>
      <p:sp>
        <p:nvSpPr>
          <p:cNvPr id="4" name="Ecken des Rechtecks auf der gleichen Seite schneiden 3"/>
          <p:cNvSpPr/>
          <p:nvPr/>
        </p:nvSpPr>
        <p:spPr>
          <a:xfrm>
            <a:off x="340893" y="5157787"/>
            <a:ext cx="1395056" cy="1036749"/>
          </a:xfrm>
          <a:prstGeom prst="snip2SameRect">
            <a:avLst>
              <a:gd name="adj1" fmla="val 10829"/>
              <a:gd name="adj2" fmla="val 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Klein et al. (1998)</a:t>
            </a:r>
          </a:p>
          <a:p>
            <a:pPr algn="ctr"/>
            <a:endParaRPr lang="en-US" sz="1000" b="1" dirty="0">
              <a:solidFill>
                <a:schemeClr val="tx1"/>
              </a:solidFill>
            </a:endParaRP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BINARY</a:t>
            </a:r>
          </a:p>
          <a:p>
            <a:pPr algn="ctr"/>
            <a:endParaRPr lang="en-US" sz="300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NDSI, NDVI, NIR &amp; Green band thresholds</a:t>
            </a:r>
            <a:endParaRPr lang="de-AT" sz="900" dirty="0">
              <a:solidFill>
                <a:schemeClr val="tx1"/>
              </a:solidFill>
            </a:endParaRPr>
          </a:p>
        </p:txBody>
      </p:sp>
      <p:sp>
        <p:nvSpPr>
          <p:cNvPr id="5" name="Ecken des Rechtecks auf der gleichen Seite schneiden 4"/>
          <p:cNvSpPr/>
          <p:nvPr/>
        </p:nvSpPr>
        <p:spPr>
          <a:xfrm>
            <a:off x="1917108" y="5157788"/>
            <a:ext cx="1396038" cy="1036748"/>
          </a:xfrm>
          <a:prstGeom prst="snip2SameRect">
            <a:avLst>
              <a:gd name="adj1" fmla="val 12288"/>
              <a:gd name="adj2" fmla="val 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Dozier &amp; Painter (2004)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BINARY</a:t>
            </a:r>
          </a:p>
          <a:p>
            <a:pPr algn="ctr"/>
            <a:endParaRPr lang="en-US" sz="400" b="1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NDSI &amp; NIR threshold</a:t>
            </a:r>
          </a:p>
          <a:p>
            <a:pPr algn="ctr"/>
            <a:endParaRPr lang="de-AT" sz="900" dirty="0">
              <a:solidFill>
                <a:schemeClr val="tx1"/>
              </a:solidFill>
            </a:endParaRPr>
          </a:p>
        </p:txBody>
      </p:sp>
      <p:sp>
        <p:nvSpPr>
          <p:cNvPr id="6" name="Ecken des Rechtecks auf der gleichen Seite schneiden 5"/>
          <p:cNvSpPr/>
          <p:nvPr/>
        </p:nvSpPr>
        <p:spPr>
          <a:xfrm>
            <a:off x="3501879" y="5157792"/>
            <a:ext cx="1395056" cy="1036744"/>
          </a:xfrm>
          <a:prstGeom prst="snip2SameRect">
            <a:avLst>
              <a:gd name="adj1" fmla="val 11557"/>
              <a:gd name="adj2" fmla="val 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</a:endParaRPr>
          </a:p>
          <a:p>
            <a:pPr algn="ctr"/>
            <a:r>
              <a:rPr lang="en-US" sz="1000" b="1" dirty="0" err="1">
                <a:solidFill>
                  <a:schemeClr val="tx1"/>
                </a:solidFill>
              </a:rPr>
              <a:t>Salomonson</a:t>
            </a:r>
            <a:r>
              <a:rPr lang="en-US" sz="1000" b="1" dirty="0">
                <a:solidFill>
                  <a:schemeClr val="tx1"/>
                </a:solidFill>
              </a:rPr>
              <a:t> &amp; Appel (2006)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FRACTIONAL</a:t>
            </a:r>
          </a:p>
          <a:p>
            <a:pPr algn="ctr"/>
            <a:endParaRPr lang="en-US" sz="400" b="1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NDSI based, linear model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de-AT" sz="1000" dirty="0">
              <a:solidFill>
                <a:schemeClr val="tx1"/>
              </a:solidFill>
            </a:endParaRPr>
          </a:p>
        </p:txBody>
      </p:sp>
      <p:sp>
        <p:nvSpPr>
          <p:cNvPr id="7" name="Ecken des Rechtecks auf der gleichen Seite schneiden 6"/>
          <p:cNvSpPr/>
          <p:nvPr/>
        </p:nvSpPr>
        <p:spPr>
          <a:xfrm>
            <a:off x="5085668" y="5172812"/>
            <a:ext cx="1395056" cy="1036749"/>
          </a:xfrm>
          <a:prstGeom prst="snip2SameRect">
            <a:avLst>
              <a:gd name="adj1" fmla="val 11557"/>
              <a:gd name="adj2" fmla="val 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Painter et al. (2009)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TMSCAG 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FRACTIONAL</a:t>
            </a:r>
          </a:p>
          <a:p>
            <a:pPr algn="ctr"/>
            <a:endParaRPr lang="en-US" sz="1000" b="1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MS </a:t>
            </a:r>
            <a:r>
              <a:rPr lang="en-US" sz="900" dirty="0" err="1">
                <a:solidFill>
                  <a:schemeClr val="tx1"/>
                </a:solidFill>
              </a:rPr>
              <a:t>unmixing</a:t>
            </a:r>
            <a:endParaRPr lang="en-US" sz="900" dirty="0">
              <a:solidFill>
                <a:schemeClr val="tx1"/>
              </a:solidFill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de-AT" sz="1000" dirty="0">
              <a:solidFill>
                <a:schemeClr val="tx1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Processing Line </a:t>
            </a:r>
            <a:r>
              <a:rPr lang="de-AT" dirty="0" err="1"/>
              <a:t>for</a:t>
            </a:r>
            <a:r>
              <a:rPr lang="de-AT" dirty="0"/>
              <a:t> Generation </a:t>
            </a:r>
            <a:r>
              <a:rPr lang="de-AT" dirty="0" err="1"/>
              <a:t>of</a:t>
            </a:r>
            <a:r>
              <a:rPr lang="de-AT" dirty="0"/>
              <a:t> LS Reference Data 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2825" y="5756867"/>
            <a:ext cx="1368033" cy="107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5967" y="4623779"/>
            <a:ext cx="1368033" cy="107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2825" y="3490412"/>
            <a:ext cx="1368033" cy="107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5967" y="2357045"/>
            <a:ext cx="1368033" cy="107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2825" y="1229056"/>
            <a:ext cx="1361175" cy="106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7668344" y="576101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TMSCAG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668344" y="4592799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>
                <a:solidFill>
                  <a:schemeClr val="bg1"/>
                </a:solidFill>
              </a:rPr>
              <a:t>Salomonson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782825" y="3494281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Dozier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729463" y="235704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Klein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756183" y="122905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>
                <a:solidFill>
                  <a:schemeClr val="bg1"/>
                </a:solidFill>
              </a:rPr>
              <a:t>FalseColor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729385" y="1219809"/>
            <a:ext cx="1088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 dirty="0"/>
              <a:t>6 Feb 2003</a:t>
            </a:r>
            <a:endParaRPr lang="en-GB" sz="1400" dirty="0"/>
          </a:p>
        </p:txBody>
      </p:sp>
      <p:sp>
        <p:nvSpPr>
          <p:cNvPr id="24" name="Rechteck 23"/>
          <p:cNvSpPr/>
          <p:nvPr/>
        </p:nvSpPr>
        <p:spPr>
          <a:xfrm>
            <a:off x="6672848" y="952143"/>
            <a:ext cx="1539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 dirty="0"/>
              <a:t>North Dakota/US</a:t>
            </a:r>
            <a:endParaRPr lang="en-GB" sz="1400" dirty="0"/>
          </a:p>
        </p:txBody>
      </p:sp>
      <p:sp>
        <p:nvSpPr>
          <p:cNvPr id="25" name="Textfeld 24"/>
          <p:cNvSpPr txBox="1"/>
          <p:nvPr/>
        </p:nvSpPr>
        <p:spPr>
          <a:xfrm>
            <a:off x="3630836" y="6224086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SNOW ON </a:t>
            </a:r>
            <a:br>
              <a:rPr lang="en-US" dirty="0"/>
            </a:br>
            <a:r>
              <a:rPr lang="en-US" dirty="0"/>
              <a:t>GROUND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253814" y="629319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VS + </a:t>
            </a:r>
            <a:r>
              <a:rPr lang="en-US" dirty="0" err="1"/>
              <a:t>SoG</a:t>
            </a:r>
            <a:endParaRPr lang="en-US" dirty="0"/>
          </a:p>
        </p:txBody>
      </p:sp>
      <p:sp>
        <p:nvSpPr>
          <p:cNvPr id="27" name="Textfeld 26"/>
          <p:cNvSpPr txBox="1"/>
          <p:nvPr/>
        </p:nvSpPr>
        <p:spPr>
          <a:xfrm>
            <a:off x="849157" y="6293190"/>
            <a:ext cx="220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VIEWABLE SNOW </a:t>
            </a:r>
          </a:p>
        </p:txBody>
      </p:sp>
    </p:spTree>
    <p:extLst>
      <p:ext uri="{BB962C8B-B14F-4D97-AF65-F5344CB8AC3E}">
        <p14:creationId xmlns:p14="http://schemas.microsoft.com/office/powerpoint/2010/main" val="92469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2145</Words>
  <Application>Microsoft Office PowerPoint</Application>
  <PresentationFormat>Bildschirmpräsentation (4:3)</PresentationFormat>
  <Paragraphs>533</Paragraphs>
  <Slides>39</Slides>
  <Notes>12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6" baseType="lpstr">
      <vt:lpstr>Arial Unicode MS</vt:lpstr>
      <vt:lpstr>Arial</vt:lpstr>
      <vt:lpstr>Arial Narrow</vt:lpstr>
      <vt:lpstr>Calibri</vt:lpstr>
      <vt:lpstr>Times New Roman</vt:lpstr>
      <vt:lpstr>Verdana</vt:lpstr>
      <vt:lpstr>Benutzerdefiniertes Design</vt:lpstr>
      <vt:lpstr> THE Satellite Snow Products Intercomparison and Evaluation exercise SnowPEx  overview and update</vt:lpstr>
      <vt:lpstr>SnowPEx – Participating Organisations</vt:lpstr>
      <vt:lpstr>Outline</vt:lpstr>
      <vt:lpstr>SnowPEx Objectives</vt:lpstr>
      <vt:lpstr>Study Logic - Status</vt:lpstr>
      <vt:lpstr>Overview of participating Snow Extent products</vt:lpstr>
      <vt:lpstr>Product Availability</vt:lpstr>
      <vt:lpstr>PowerPoint-Präsentation</vt:lpstr>
      <vt:lpstr>Processing Line for Generation of LS Reference Data </vt:lpstr>
      <vt:lpstr>High resolution Snow Reference Scenes</vt:lpstr>
      <vt:lpstr>Landsat Snow Reference Data Versus Snow Products:     Months:   Apr-May-Jun</vt:lpstr>
      <vt:lpstr>In-situ Validation of Snow Products </vt:lpstr>
      <vt:lpstr>Protocols for Intercomparison of SE Products</vt:lpstr>
      <vt:lpstr>NH Product intercomparisons 2007/08</vt:lpstr>
      <vt:lpstr>NH Product intercomparisons 2007/08</vt:lpstr>
      <vt:lpstr>NH Product intercomparisons, Snow pixels, Unforested area, Jan-Feb-Mar</vt:lpstr>
      <vt:lpstr>Product intercomparison Jan-Feb-Mar 2008, Snow pixels, different surface classes, unforested area</vt:lpstr>
      <vt:lpstr>PowerPoint-Präsentation</vt:lpstr>
      <vt:lpstr>Intercomparison of monthly averaged SE Products – NH (preliminary)</vt:lpstr>
      <vt:lpstr>Long term trend of June (average) SE (preliminary)</vt:lpstr>
      <vt:lpstr>Spatial Diff Maps June 2009</vt:lpstr>
      <vt:lpstr>Spatial Diff Maps June 2006</vt:lpstr>
      <vt:lpstr>Gridded SWE Data sets</vt:lpstr>
      <vt:lpstr>Comparison of Gridded SWE products</vt:lpstr>
      <vt:lpstr>Summary – All SWE products</vt:lpstr>
      <vt:lpstr>SnowPEx - Summary</vt:lpstr>
      <vt:lpstr>SnowPEx – the way forward … </vt:lpstr>
      <vt:lpstr>System for Snow Monitoring with ongoing quality assessment by S2/LS</vt:lpstr>
      <vt:lpstr>PowerPoint-Präsentation</vt:lpstr>
      <vt:lpstr>NH Product intercomparisons, Unforested area, Jan-Feb-Mar</vt:lpstr>
      <vt:lpstr>NH Product intercomparisons, Unforested area, Apr-May-Jun</vt:lpstr>
      <vt:lpstr>NH Product intercomparisons, Unforested area, Oct-Nov-Dec</vt:lpstr>
      <vt:lpstr>Intercomparison of Products vs Climate data from Rutgers University</vt:lpstr>
      <vt:lpstr>PowerPoint-Präsentation</vt:lpstr>
      <vt:lpstr>Intercomparison of Products vs Climate data from Rutgers University</vt:lpstr>
      <vt:lpstr>PowerPoint-Präsentation</vt:lpstr>
      <vt:lpstr> SWE product validation</vt:lpstr>
      <vt:lpstr>Monthly Accuracy Assessment of SWE products</vt:lpstr>
      <vt:lpstr>Product intercomparison Jan-Feb-Mar 2008,  All valid pixels, unforested area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Thomas Nagler</dc:creator>
  <cp:lastModifiedBy>tommy</cp:lastModifiedBy>
  <cp:revision>972</cp:revision>
  <dcterms:created xsi:type="dcterms:W3CDTF">2011-03-02T14:56:03Z</dcterms:created>
  <dcterms:modified xsi:type="dcterms:W3CDTF">2016-06-13T15:51:29Z</dcterms:modified>
</cp:coreProperties>
</file>