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0" r:id="rId2"/>
  </p:sldMasterIdLst>
  <p:notesMasterIdLst>
    <p:notesMasterId r:id="rId19"/>
  </p:notesMasterIdLst>
  <p:handoutMasterIdLst>
    <p:handoutMasterId r:id="rId20"/>
  </p:handoutMasterIdLst>
  <p:sldIdLst>
    <p:sldId id="263" r:id="rId3"/>
    <p:sldId id="267" r:id="rId4"/>
    <p:sldId id="270" r:id="rId5"/>
    <p:sldId id="274" r:id="rId6"/>
    <p:sldId id="272" r:id="rId7"/>
    <p:sldId id="271" r:id="rId8"/>
    <p:sldId id="273" r:id="rId9"/>
    <p:sldId id="276" r:id="rId10"/>
    <p:sldId id="277" r:id="rId11"/>
    <p:sldId id="278" r:id="rId12"/>
    <p:sldId id="279" r:id="rId13"/>
    <p:sldId id="280" r:id="rId14"/>
    <p:sldId id="275" r:id="rId15"/>
    <p:sldId id="283" r:id="rId16"/>
    <p:sldId id="282" r:id="rId17"/>
    <p:sldId id="262"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24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24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Arial" charset="0"/>
      </a:defRPr>
    </a:lvl5pPr>
    <a:lvl6pPr marL="2286000" algn="l" defTabSz="457200" rtl="0" eaLnBrk="1" latinLnBrk="0" hangingPunct="1">
      <a:defRPr sz="2400" kern="1200">
        <a:solidFill>
          <a:schemeClr val="tx1"/>
        </a:solidFill>
        <a:latin typeface="Arial" charset="0"/>
        <a:ea typeface="ＭＳ Ｐゴシック" charset="0"/>
        <a:cs typeface="Arial" charset="0"/>
      </a:defRPr>
    </a:lvl6pPr>
    <a:lvl7pPr marL="2743200" algn="l" defTabSz="457200" rtl="0" eaLnBrk="1" latinLnBrk="0" hangingPunct="1">
      <a:defRPr sz="2400" kern="1200">
        <a:solidFill>
          <a:schemeClr val="tx1"/>
        </a:solidFill>
        <a:latin typeface="Arial" charset="0"/>
        <a:ea typeface="ＭＳ Ｐゴシック" charset="0"/>
        <a:cs typeface="Arial" charset="0"/>
      </a:defRPr>
    </a:lvl7pPr>
    <a:lvl8pPr marL="3200400" algn="l" defTabSz="457200" rtl="0" eaLnBrk="1" latinLnBrk="0" hangingPunct="1">
      <a:defRPr sz="2400" kern="1200">
        <a:solidFill>
          <a:schemeClr val="tx1"/>
        </a:solidFill>
        <a:latin typeface="Arial" charset="0"/>
        <a:ea typeface="ＭＳ Ｐゴシック" charset="0"/>
        <a:cs typeface="Arial" charset="0"/>
      </a:defRPr>
    </a:lvl8pPr>
    <a:lvl9pPr marL="3657600" algn="l" defTabSz="457200" rtl="0" eaLnBrk="1" latinLnBrk="0" hangingPunct="1">
      <a:defRPr sz="2400" kern="1200">
        <a:solidFill>
          <a:schemeClr val="tx1"/>
        </a:solidFill>
        <a:latin typeface="Arial"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00FF"/>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autoAdjust="0"/>
    <p:restoredTop sz="94617" autoAdjust="0"/>
  </p:normalViewPr>
  <p:slideViewPr>
    <p:cSldViewPr showGuides="1">
      <p:cViewPr>
        <p:scale>
          <a:sx n="70" d="100"/>
          <a:sy n="70" d="100"/>
        </p:scale>
        <p:origin x="-1386" y="-96"/>
      </p:cViewPr>
      <p:guideLst>
        <p:guide orient="horz" pos="1968"/>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charset="0"/>
              </a:defRPr>
            </a:lvl1pPr>
          </a:lstStyle>
          <a:p>
            <a:endParaRPr lang="en-US"/>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charset="0"/>
              </a:defRPr>
            </a:lvl1pPr>
          </a:lstStyle>
          <a:p>
            <a:endParaRPr lang="en-US"/>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charset="0"/>
              </a:defRPr>
            </a:lvl1pPr>
          </a:lstStyle>
          <a:p>
            <a:endParaRPr lang="en-US"/>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charset="0"/>
              </a:defRPr>
            </a:lvl1pPr>
          </a:lstStyle>
          <a:p>
            <a:fld id="{B8C6C071-8728-4D40-A385-3DC9E49B7CFA}" type="slidenum">
              <a:rPr lang="en-US"/>
              <a:pPr/>
              <a:t>‹#›</a:t>
            </a:fld>
            <a:endParaRPr lang="en-US"/>
          </a:p>
        </p:txBody>
      </p:sp>
    </p:spTree>
    <p:extLst>
      <p:ext uri="{BB962C8B-B14F-4D97-AF65-F5344CB8AC3E}">
        <p14:creationId xmlns:p14="http://schemas.microsoft.com/office/powerpoint/2010/main" xmlns="" val="181933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charset="0"/>
              </a:defRPr>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charset="0"/>
              </a:defRPr>
            </a:lvl1pPr>
          </a:lstStyle>
          <a:p>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charset="0"/>
              </a:defRPr>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charset="0"/>
              </a:defRPr>
            </a:lvl1pPr>
          </a:lstStyle>
          <a:p>
            <a:fld id="{AF62E4DC-920F-374A-937B-1D3F3C1F0E07}" type="slidenum">
              <a:rPr lang="en-US"/>
              <a:pPr/>
              <a:t>‹#›</a:t>
            </a:fld>
            <a:endParaRPr lang="en-US"/>
          </a:p>
        </p:txBody>
      </p:sp>
    </p:spTree>
    <p:extLst>
      <p:ext uri="{BB962C8B-B14F-4D97-AF65-F5344CB8AC3E}">
        <p14:creationId xmlns:p14="http://schemas.microsoft.com/office/powerpoint/2010/main" xmlns="" val="2804396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11" descr="wmo_ppt_2012.psd"/>
          <p:cNvPicPr>
            <a:picLocks noChangeAspect="1"/>
          </p:cNvPicPr>
          <p:nvPr userDrawn="1"/>
        </p:nvPicPr>
        <p:blipFill>
          <a:blip r:embed="rId2" cstate="email">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8916" name="Rectangle 3"/>
          <p:cNvSpPr>
            <a:spLocks noGrp="1" noChangeArrowheads="1"/>
          </p:cNvSpPr>
          <p:nvPr>
            <p:ph type="ctrTitle"/>
          </p:nvPr>
        </p:nvSpPr>
        <p:spPr>
          <a:xfrm>
            <a:off x="611188" y="3211513"/>
            <a:ext cx="7921625" cy="1730375"/>
          </a:xfrm>
        </p:spPr>
        <p:txBody>
          <a:bodyPr/>
          <a:lstStyle>
            <a:lvl1pPr algn="ctr">
              <a:defRPr sz="4000" smtClean="0">
                <a:solidFill>
                  <a:schemeClr val="bg1"/>
                </a:solidFill>
              </a:defRPr>
            </a:lvl1pPr>
          </a:lstStyle>
          <a:p>
            <a:pPr lvl="0"/>
            <a:r>
              <a:rPr lang="en-US" altLang="en-US" noProof="0" smtClean="0"/>
              <a:t>Click to edit Master title style</a:t>
            </a:r>
            <a:endParaRPr lang="en-US" altLang="en-US" noProof="0" dirty="0" smtClean="0"/>
          </a:p>
        </p:txBody>
      </p:sp>
      <p:sp>
        <p:nvSpPr>
          <p:cNvPr id="38917" name="Rectangle 4"/>
          <p:cNvSpPr>
            <a:spLocks noGrp="1" noChangeArrowheads="1"/>
          </p:cNvSpPr>
          <p:nvPr>
            <p:ph type="subTitle" idx="1"/>
          </p:nvPr>
        </p:nvSpPr>
        <p:spPr>
          <a:xfrm>
            <a:off x="611188" y="5106988"/>
            <a:ext cx="7921625" cy="914400"/>
          </a:xfrm>
        </p:spPr>
        <p:txBody>
          <a:bodyPr/>
          <a:lstStyle>
            <a:lvl1pPr marL="0" indent="0" algn="ctr">
              <a:buFont typeface="Wingdings" pitchFamily="2" charset="2"/>
              <a:buNone/>
              <a:defRPr smtClean="0">
                <a:solidFill>
                  <a:schemeClr val="bg1"/>
                </a:solidFill>
              </a:defRPr>
            </a:lvl1pPr>
          </a:lstStyle>
          <a:p>
            <a:pPr lvl="0"/>
            <a:r>
              <a:rPr lang="en-US" altLang="en-US" noProof="0" smtClean="0"/>
              <a:t>Click to edit Master subtitle style</a:t>
            </a:r>
            <a:endParaRPr lang="en-US" altLang="en-US" noProof="0" dirty="0" smtClean="0"/>
          </a:p>
        </p:txBody>
      </p:sp>
      <p:sp>
        <p:nvSpPr>
          <p:cNvPr id="5" name="Rectangle 6"/>
          <p:cNvSpPr>
            <a:spLocks noGrp="1" noChangeArrowheads="1"/>
          </p:cNvSpPr>
          <p:nvPr>
            <p:ph type="ftr" sz="quarter" idx="10"/>
          </p:nvPr>
        </p:nvSpPr>
        <p:spPr>
          <a:xfrm>
            <a:off x="2843213" y="6467475"/>
            <a:ext cx="2520950" cy="331788"/>
          </a:xfrm>
        </p:spPr>
        <p:txBody>
          <a:bodyPr/>
          <a:lstStyle>
            <a:lvl1pPr>
              <a:defRPr>
                <a:ea typeface="ＭＳ Ｐゴシック" charset="0"/>
              </a:defRPr>
            </a:lvl1pPr>
          </a:lstStyle>
          <a:p>
            <a:endParaRPr lang="en-US"/>
          </a:p>
        </p:txBody>
      </p:sp>
      <p:sp>
        <p:nvSpPr>
          <p:cNvPr id="6" name="Rectangle 7"/>
          <p:cNvSpPr>
            <a:spLocks noGrp="1" noChangeArrowheads="1"/>
          </p:cNvSpPr>
          <p:nvPr>
            <p:ph type="sldNum" sz="quarter" idx="11"/>
          </p:nvPr>
        </p:nvSpPr>
        <p:spPr>
          <a:xfrm>
            <a:off x="5795963" y="6467475"/>
            <a:ext cx="1152525" cy="331788"/>
          </a:xfrm>
        </p:spPr>
        <p:txBody>
          <a:bodyPr/>
          <a:lstStyle>
            <a:lvl1pPr>
              <a:defRPr/>
            </a:lvl1pPr>
          </a:lstStyle>
          <a:p>
            <a:fld id="{4C46A915-8354-2C4F-AEA4-24D88D6E2FCD}" type="slidenum">
              <a:rPr lang="en-US"/>
              <a:pPr/>
              <a:t>‹#›</a:t>
            </a:fld>
            <a:endParaRPr lang="en-US"/>
          </a:p>
        </p:txBody>
      </p:sp>
    </p:spTree>
    <p:extLst>
      <p:ext uri="{BB962C8B-B14F-4D97-AF65-F5344CB8AC3E}">
        <p14:creationId xmlns:p14="http://schemas.microsoft.com/office/powerpoint/2010/main" xmlns="" val="3296400361"/>
      </p:ext>
    </p:extLst>
  </p:cSld>
  <p:clrMapOvr>
    <a:masterClrMapping/>
  </p:clrMapOvr>
  <p:transition spd="slow"/>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5488" y="188913"/>
            <a:ext cx="1889125" cy="5907087"/>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1403350" y="188913"/>
            <a:ext cx="5519738" cy="59070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3"/>
          <p:cNvSpPr>
            <a:spLocks noGrp="1" noChangeArrowheads="1"/>
          </p:cNvSpPr>
          <p:nvPr>
            <p:ph type="ftr" sz="quarter" idx="10"/>
          </p:nvPr>
        </p:nvSpPr>
        <p:spPr/>
        <p:txBody>
          <a:bodyPr/>
          <a:lstStyle>
            <a:lvl1pPr>
              <a:defRPr>
                <a:ea typeface="ＭＳ Ｐゴシック" charset="0"/>
              </a:defRPr>
            </a:lvl1pPr>
          </a:lstStyle>
          <a:p>
            <a:endParaRPr lang="en-US"/>
          </a:p>
        </p:txBody>
      </p:sp>
      <p:sp>
        <p:nvSpPr>
          <p:cNvPr id="5" name="Rectangle 4"/>
          <p:cNvSpPr>
            <a:spLocks noGrp="1" noChangeArrowheads="1"/>
          </p:cNvSpPr>
          <p:nvPr>
            <p:ph type="sldNum" sz="quarter" idx="11"/>
          </p:nvPr>
        </p:nvSpPr>
        <p:spPr/>
        <p:txBody>
          <a:bodyPr/>
          <a:lstStyle>
            <a:lvl1pPr>
              <a:defRPr/>
            </a:lvl1pPr>
          </a:lstStyle>
          <a:p>
            <a:fld id="{D79D7C18-E313-0545-82A6-7D851854F62A}" type="slidenum">
              <a:rPr lang="en-US"/>
              <a:pPr/>
              <a:t>‹#›</a:t>
            </a:fld>
            <a:endParaRPr lang="en-US"/>
          </a:p>
        </p:txBody>
      </p:sp>
    </p:spTree>
    <p:extLst>
      <p:ext uri="{BB962C8B-B14F-4D97-AF65-F5344CB8AC3E}">
        <p14:creationId xmlns:p14="http://schemas.microsoft.com/office/powerpoint/2010/main" xmlns="" val="2634611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713788" cy="792162"/>
          </a:xfrm>
        </p:spPr>
        <p:txBody>
          <a:bodyPr/>
          <a:lstStyle/>
          <a:p>
            <a:r>
              <a:rPr lang="en-US" smtClean="0"/>
              <a:t>Click to edit Master title style</a:t>
            </a:r>
            <a:endParaRPr lang="en-US" dirty="0"/>
          </a:p>
        </p:txBody>
      </p:sp>
      <p:sp>
        <p:nvSpPr>
          <p:cNvPr id="4" name="Content Placeholder 3"/>
          <p:cNvSpPr>
            <a:spLocks noGrp="1"/>
          </p:cNvSpPr>
          <p:nvPr>
            <p:ph sz="half" idx="2"/>
          </p:nvPr>
        </p:nvSpPr>
        <p:spPr>
          <a:xfrm>
            <a:off x="4683125" y="1052513"/>
            <a:ext cx="4281488" cy="4897437"/>
          </a:xfrm>
        </p:spPr>
        <p:txBody>
          <a:bodyPr/>
          <a:lstStyle>
            <a:lvl1pPr>
              <a:defRPr sz="2400"/>
            </a:lvl1pPr>
            <a:lvl2pPr>
              <a:defRPr sz="240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7"/>
          <p:cNvSpPr>
            <a:spLocks noGrp="1"/>
          </p:cNvSpPr>
          <p:nvPr>
            <p:ph sz="quarter" idx="12"/>
          </p:nvPr>
        </p:nvSpPr>
        <p:spPr>
          <a:xfrm>
            <a:off x="260405" y="1054127"/>
            <a:ext cx="4279790" cy="4905375"/>
          </a:xfrm>
        </p:spPr>
        <p:txBody>
          <a:bodyPr/>
          <a:lstStyle>
            <a:lvl1pPr>
              <a:defRPr sz="2400"/>
            </a:lvl1pPr>
            <a:lvl2pPr>
              <a:defRPr sz="240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3"/>
          </p:nvPr>
        </p:nvSpPr>
        <p:spPr/>
        <p:txBody>
          <a:bodyPr/>
          <a:lstStyle>
            <a:lvl1pPr>
              <a:defRPr>
                <a:ea typeface="ＭＳ Ｐゴシック" charset="0"/>
              </a:defRPr>
            </a:lvl1pPr>
          </a:lstStyle>
          <a:p>
            <a:endParaRPr lang="en-US"/>
          </a:p>
        </p:txBody>
      </p:sp>
      <p:sp>
        <p:nvSpPr>
          <p:cNvPr id="6" name="Slide Number Placeholder 5"/>
          <p:cNvSpPr>
            <a:spLocks noGrp="1"/>
          </p:cNvSpPr>
          <p:nvPr>
            <p:ph type="sldNum" sz="quarter" idx="14"/>
          </p:nvPr>
        </p:nvSpPr>
        <p:spPr/>
        <p:txBody>
          <a:bodyPr/>
          <a:lstStyle>
            <a:lvl1pPr>
              <a:defRPr/>
            </a:lvl1pPr>
          </a:lstStyle>
          <a:p>
            <a:fld id="{329C922E-D138-B746-92F4-DCA25630E29C}" type="slidenum">
              <a:rPr lang="en-US"/>
              <a:pPr/>
              <a:t>‹#›</a:t>
            </a:fld>
            <a:endParaRPr lang="en-US"/>
          </a:p>
        </p:txBody>
      </p:sp>
    </p:spTree>
    <p:extLst>
      <p:ext uri="{BB962C8B-B14F-4D97-AF65-F5344CB8AC3E}">
        <p14:creationId xmlns:p14="http://schemas.microsoft.com/office/powerpoint/2010/main" xmlns="" val="3306437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4" name="Rectangle 10"/>
          <p:cNvSpPr>
            <a:spLocks noGrp="1" noChangeArrowheads="1"/>
          </p:cNvSpPr>
          <p:nvPr>
            <p:ph type="ftr" sz="quarter" idx="10"/>
          </p:nvPr>
        </p:nvSpPr>
        <p:spPr>
          <a:ln/>
        </p:spPr>
        <p:txBody>
          <a:bodyPr/>
          <a:lstStyle>
            <a:lvl1pPr>
              <a:defRPr/>
            </a:lvl1pPr>
          </a:lstStyle>
          <a:p>
            <a:endParaRPr lang="en-US"/>
          </a:p>
        </p:txBody>
      </p:sp>
      <p:sp>
        <p:nvSpPr>
          <p:cNvPr id="5" name="Rectangle 11"/>
          <p:cNvSpPr>
            <a:spLocks noGrp="1" noChangeArrowheads="1"/>
          </p:cNvSpPr>
          <p:nvPr>
            <p:ph type="sldNum" sz="quarter" idx="11"/>
          </p:nvPr>
        </p:nvSpPr>
        <p:spPr>
          <a:ln/>
        </p:spPr>
        <p:txBody>
          <a:bodyPr/>
          <a:lstStyle>
            <a:lvl1pPr>
              <a:defRPr/>
            </a:lvl1pPr>
          </a:lstStyle>
          <a:p>
            <a:fld id="{4FD080DD-3C39-BD49-A6F9-B5A3711CEBF9}" type="slidenum">
              <a:rPr lang="en-US"/>
              <a:pPr/>
              <a:t>‹#›</a:t>
            </a:fld>
            <a:endParaRPr lang="en-US"/>
          </a:p>
        </p:txBody>
      </p:sp>
    </p:spTree>
    <p:extLst>
      <p:ext uri="{BB962C8B-B14F-4D97-AF65-F5344CB8AC3E}">
        <p14:creationId xmlns:p14="http://schemas.microsoft.com/office/powerpoint/2010/main" xmlns="" val="536086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ftr" sz="quarter" idx="10"/>
          </p:nvPr>
        </p:nvSpPr>
        <p:spPr>
          <a:ln/>
        </p:spPr>
        <p:txBody>
          <a:bodyPr/>
          <a:lstStyle>
            <a:lvl1pPr>
              <a:defRPr/>
            </a:lvl1pPr>
          </a:lstStyle>
          <a:p>
            <a:endParaRPr lang="en-US"/>
          </a:p>
        </p:txBody>
      </p:sp>
      <p:sp>
        <p:nvSpPr>
          <p:cNvPr id="5" name="Rectangle 11"/>
          <p:cNvSpPr>
            <a:spLocks noGrp="1" noChangeArrowheads="1"/>
          </p:cNvSpPr>
          <p:nvPr>
            <p:ph type="sldNum" sz="quarter" idx="11"/>
          </p:nvPr>
        </p:nvSpPr>
        <p:spPr>
          <a:ln/>
        </p:spPr>
        <p:txBody>
          <a:bodyPr/>
          <a:lstStyle>
            <a:lvl1pPr>
              <a:defRPr/>
            </a:lvl1pPr>
          </a:lstStyle>
          <a:p>
            <a:fld id="{3B3C60AB-4EDC-2A48-B313-3A3BE594773E}" type="slidenum">
              <a:rPr lang="en-US"/>
              <a:pPr/>
              <a:t>‹#›</a:t>
            </a:fld>
            <a:endParaRPr lang="en-US"/>
          </a:p>
        </p:txBody>
      </p:sp>
    </p:spTree>
    <p:extLst>
      <p:ext uri="{BB962C8B-B14F-4D97-AF65-F5344CB8AC3E}">
        <p14:creationId xmlns:p14="http://schemas.microsoft.com/office/powerpoint/2010/main" xmlns="" val="1420136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a:ln/>
        </p:spPr>
        <p:txBody>
          <a:bodyPr/>
          <a:lstStyle>
            <a:lvl1pPr>
              <a:defRPr/>
            </a:lvl1pPr>
          </a:lstStyle>
          <a:p>
            <a:endParaRPr lang="en-US"/>
          </a:p>
        </p:txBody>
      </p:sp>
      <p:sp>
        <p:nvSpPr>
          <p:cNvPr id="5" name="Rectangle 11"/>
          <p:cNvSpPr>
            <a:spLocks noGrp="1" noChangeArrowheads="1"/>
          </p:cNvSpPr>
          <p:nvPr>
            <p:ph type="sldNum" sz="quarter" idx="11"/>
          </p:nvPr>
        </p:nvSpPr>
        <p:spPr>
          <a:ln/>
        </p:spPr>
        <p:txBody>
          <a:bodyPr/>
          <a:lstStyle>
            <a:lvl1pPr>
              <a:defRPr/>
            </a:lvl1pPr>
          </a:lstStyle>
          <a:p>
            <a:fld id="{44EFB62A-ABFE-EA49-B005-974CDAF104C2}" type="slidenum">
              <a:rPr lang="en-US"/>
              <a:pPr/>
              <a:t>‹#›</a:t>
            </a:fld>
            <a:endParaRPr lang="en-US"/>
          </a:p>
        </p:txBody>
      </p:sp>
    </p:spTree>
    <p:extLst>
      <p:ext uri="{BB962C8B-B14F-4D97-AF65-F5344CB8AC3E}">
        <p14:creationId xmlns:p14="http://schemas.microsoft.com/office/powerpoint/2010/main" xmlns="" val="4275312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79388" y="981075"/>
            <a:ext cx="4316412"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81075"/>
            <a:ext cx="4316413"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0"/>
          <p:cNvSpPr>
            <a:spLocks noGrp="1" noChangeArrowheads="1"/>
          </p:cNvSpPr>
          <p:nvPr>
            <p:ph type="ftr" sz="quarter" idx="10"/>
          </p:nvPr>
        </p:nvSpPr>
        <p:spPr>
          <a:ln/>
        </p:spPr>
        <p:txBody>
          <a:bodyPr/>
          <a:lstStyle>
            <a:lvl1pPr>
              <a:defRPr/>
            </a:lvl1pPr>
          </a:lstStyle>
          <a:p>
            <a:endParaRPr lang="en-US"/>
          </a:p>
        </p:txBody>
      </p:sp>
      <p:sp>
        <p:nvSpPr>
          <p:cNvPr id="6" name="Rectangle 11"/>
          <p:cNvSpPr>
            <a:spLocks noGrp="1" noChangeArrowheads="1"/>
          </p:cNvSpPr>
          <p:nvPr>
            <p:ph type="sldNum" sz="quarter" idx="11"/>
          </p:nvPr>
        </p:nvSpPr>
        <p:spPr>
          <a:ln/>
        </p:spPr>
        <p:txBody>
          <a:bodyPr/>
          <a:lstStyle>
            <a:lvl1pPr>
              <a:defRPr/>
            </a:lvl1pPr>
          </a:lstStyle>
          <a:p>
            <a:fld id="{D5C7CD20-9A04-C845-9163-FDAD22538BD4}" type="slidenum">
              <a:rPr lang="en-US"/>
              <a:pPr/>
              <a:t>‹#›</a:t>
            </a:fld>
            <a:endParaRPr lang="en-US"/>
          </a:p>
        </p:txBody>
      </p:sp>
    </p:spTree>
    <p:extLst>
      <p:ext uri="{BB962C8B-B14F-4D97-AF65-F5344CB8AC3E}">
        <p14:creationId xmlns:p14="http://schemas.microsoft.com/office/powerpoint/2010/main" xmlns="" val="33810392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0"/>
          <p:cNvSpPr>
            <a:spLocks noGrp="1" noChangeArrowheads="1"/>
          </p:cNvSpPr>
          <p:nvPr>
            <p:ph type="ftr" sz="quarter" idx="10"/>
          </p:nvPr>
        </p:nvSpPr>
        <p:spPr>
          <a:ln/>
        </p:spPr>
        <p:txBody>
          <a:bodyPr/>
          <a:lstStyle>
            <a:lvl1pPr>
              <a:defRPr/>
            </a:lvl1pPr>
          </a:lstStyle>
          <a:p>
            <a:endParaRPr lang="en-US"/>
          </a:p>
        </p:txBody>
      </p:sp>
      <p:sp>
        <p:nvSpPr>
          <p:cNvPr id="8" name="Rectangle 11"/>
          <p:cNvSpPr>
            <a:spLocks noGrp="1" noChangeArrowheads="1"/>
          </p:cNvSpPr>
          <p:nvPr>
            <p:ph type="sldNum" sz="quarter" idx="11"/>
          </p:nvPr>
        </p:nvSpPr>
        <p:spPr>
          <a:ln/>
        </p:spPr>
        <p:txBody>
          <a:bodyPr/>
          <a:lstStyle>
            <a:lvl1pPr>
              <a:defRPr/>
            </a:lvl1pPr>
          </a:lstStyle>
          <a:p>
            <a:fld id="{E6552DCF-0BB5-FE4D-995D-4EE2617AE3EA}" type="slidenum">
              <a:rPr lang="en-US"/>
              <a:pPr/>
              <a:t>‹#›</a:t>
            </a:fld>
            <a:endParaRPr lang="en-US"/>
          </a:p>
        </p:txBody>
      </p:sp>
    </p:spTree>
    <p:extLst>
      <p:ext uri="{BB962C8B-B14F-4D97-AF65-F5344CB8AC3E}">
        <p14:creationId xmlns:p14="http://schemas.microsoft.com/office/powerpoint/2010/main" xmlns="" val="7868041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Rectangle 10"/>
          <p:cNvSpPr>
            <a:spLocks noGrp="1" noChangeArrowheads="1"/>
          </p:cNvSpPr>
          <p:nvPr>
            <p:ph type="ftr" sz="quarter" idx="10"/>
          </p:nvPr>
        </p:nvSpPr>
        <p:spPr>
          <a:ln/>
        </p:spPr>
        <p:txBody>
          <a:bodyPr/>
          <a:lstStyle>
            <a:lvl1pPr>
              <a:defRPr/>
            </a:lvl1pPr>
          </a:lstStyle>
          <a:p>
            <a:endParaRPr lang="en-US"/>
          </a:p>
        </p:txBody>
      </p:sp>
      <p:sp>
        <p:nvSpPr>
          <p:cNvPr id="4" name="Rectangle 11"/>
          <p:cNvSpPr>
            <a:spLocks noGrp="1" noChangeArrowheads="1"/>
          </p:cNvSpPr>
          <p:nvPr>
            <p:ph type="sldNum" sz="quarter" idx="11"/>
          </p:nvPr>
        </p:nvSpPr>
        <p:spPr>
          <a:ln/>
        </p:spPr>
        <p:txBody>
          <a:bodyPr/>
          <a:lstStyle>
            <a:lvl1pPr>
              <a:defRPr/>
            </a:lvl1pPr>
          </a:lstStyle>
          <a:p>
            <a:fld id="{FB461472-684C-3B4E-BF12-337404BBB3F3}" type="slidenum">
              <a:rPr lang="en-US"/>
              <a:pPr/>
              <a:t>‹#›</a:t>
            </a:fld>
            <a:endParaRPr lang="en-US"/>
          </a:p>
        </p:txBody>
      </p:sp>
    </p:spTree>
    <p:extLst>
      <p:ext uri="{BB962C8B-B14F-4D97-AF65-F5344CB8AC3E}">
        <p14:creationId xmlns:p14="http://schemas.microsoft.com/office/powerpoint/2010/main" xmlns="" val="647911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endParaRPr lang="en-US"/>
          </a:p>
        </p:txBody>
      </p:sp>
      <p:sp>
        <p:nvSpPr>
          <p:cNvPr id="3" name="Rectangle 11"/>
          <p:cNvSpPr>
            <a:spLocks noGrp="1" noChangeArrowheads="1"/>
          </p:cNvSpPr>
          <p:nvPr>
            <p:ph type="sldNum" sz="quarter" idx="11"/>
          </p:nvPr>
        </p:nvSpPr>
        <p:spPr>
          <a:ln/>
        </p:spPr>
        <p:txBody>
          <a:bodyPr/>
          <a:lstStyle>
            <a:lvl1pPr>
              <a:defRPr/>
            </a:lvl1pPr>
          </a:lstStyle>
          <a:p>
            <a:fld id="{B4F400C7-C8E7-1649-9408-E14CDB5732BA}" type="slidenum">
              <a:rPr lang="en-US"/>
              <a:pPr/>
              <a:t>‹#›</a:t>
            </a:fld>
            <a:endParaRPr lang="en-US"/>
          </a:p>
        </p:txBody>
      </p:sp>
    </p:spTree>
    <p:extLst>
      <p:ext uri="{BB962C8B-B14F-4D97-AF65-F5344CB8AC3E}">
        <p14:creationId xmlns:p14="http://schemas.microsoft.com/office/powerpoint/2010/main" xmlns="" val="4009718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endParaRPr lang="en-US"/>
          </a:p>
        </p:txBody>
      </p:sp>
      <p:sp>
        <p:nvSpPr>
          <p:cNvPr id="6" name="Rectangle 11"/>
          <p:cNvSpPr>
            <a:spLocks noGrp="1" noChangeArrowheads="1"/>
          </p:cNvSpPr>
          <p:nvPr>
            <p:ph type="sldNum" sz="quarter" idx="11"/>
          </p:nvPr>
        </p:nvSpPr>
        <p:spPr>
          <a:ln/>
        </p:spPr>
        <p:txBody>
          <a:bodyPr/>
          <a:lstStyle>
            <a:lvl1pPr>
              <a:defRPr/>
            </a:lvl1pPr>
          </a:lstStyle>
          <a:p>
            <a:fld id="{4C531BB8-5675-F048-BEC3-DD7F40D47200}" type="slidenum">
              <a:rPr lang="en-US"/>
              <a:pPr/>
              <a:t>‹#›</a:t>
            </a:fld>
            <a:endParaRPr lang="en-US"/>
          </a:p>
        </p:txBody>
      </p:sp>
    </p:spTree>
    <p:extLst>
      <p:ext uri="{BB962C8B-B14F-4D97-AF65-F5344CB8AC3E}">
        <p14:creationId xmlns:p14="http://schemas.microsoft.com/office/powerpoint/2010/main" xmlns="" val="3229766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3"/>
          <p:cNvSpPr>
            <a:spLocks noGrp="1" noChangeArrowheads="1"/>
          </p:cNvSpPr>
          <p:nvPr>
            <p:ph type="ftr" sz="quarter" idx="10"/>
          </p:nvPr>
        </p:nvSpPr>
        <p:spPr/>
        <p:txBody>
          <a:bodyPr/>
          <a:lstStyle>
            <a:lvl1pPr>
              <a:defRPr>
                <a:ea typeface="ＭＳ Ｐゴシック" charset="0"/>
              </a:defRPr>
            </a:lvl1pPr>
          </a:lstStyle>
          <a:p>
            <a:r>
              <a:rPr lang="en-US" dirty="0" smtClean="0">
                <a:latin typeface="Arial"/>
                <a:cs typeface="Arial"/>
              </a:rPr>
              <a:t>GCW, Best Practices Team, Boulder, CO, Dec 2015</a:t>
            </a:r>
            <a:endParaRPr lang="en-US" dirty="0">
              <a:latin typeface="Arial"/>
              <a:cs typeface="Arial"/>
            </a:endParaRPr>
          </a:p>
        </p:txBody>
      </p:sp>
      <p:sp>
        <p:nvSpPr>
          <p:cNvPr id="5" name="Rectangle 4"/>
          <p:cNvSpPr>
            <a:spLocks noGrp="1" noChangeArrowheads="1"/>
          </p:cNvSpPr>
          <p:nvPr>
            <p:ph type="sldNum" sz="quarter" idx="11"/>
          </p:nvPr>
        </p:nvSpPr>
        <p:spPr/>
        <p:txBody>
          <a:bodyPr/>
          <a:lstStyle>
            <a:lvl1pPr>
              <a:defRPr/>
            </a:lvl1pPr>
          </a:lstStyle>
          <a:p>
            <a:fld id="{3ED0E081-8495-3A42-A285-1F11916F25DF}" type="slidenum">
              <a:rPr lang="en-US"/>
              <a:pPr/>
              <a:t>‹#›</a:t>
            </a:fld>
            <a:endParaRPr lang="en-US"/>
          </a:p>
        </p:txBody>
      </p:sp>
    </p:spTree>
    <p:extLst>
      <p:ext uri="{BB962C8B-B14F-4D97-AF65-F5344CB8AC3E}">
        <p14:creationId xmlns:p14="http://schemas.microsoft.com/office/powerpoint/2010/main" xmlns="" val="13057694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endParaRPr lang="en-US"/>
          </a:p>
        </p:txBody>
      </p:sp>
      <p:sp>
        <p:nvSpPr>
          <p:cNvPr id="6" name="Rectangle 11"/>
          <p:cNvSpPr>
            <a:spLocks noGrp="1" noChangeArrowheads="1"/>
          </p:cNvSpPr>
          <p:nvPr>
            <p:ph type="sldNum" sz="quarter" idx="11"/>
          </p:nvPr>
        </p:nvSpPr>
        <p:spPr>
          <a:ln/>
        </p:spPr>
        <p:txBody>
          <a:bodyPr/>
          <a:lstStyle>
            <a:lvl1pPr>
              <a:defRPr/>
            </a:lvl1pPr>
          </a:lstStyle>
          <a:p>
            <a:fld id="{F6F36399-C2FC-5344-B70C-A8D33FD9012F}" type="slidenum">
              <a:rPr lang="en-US"/>
              <a:pPr/>
              <a:t>‹#›</a:t>
            </a:fld>
            <a:endParaRPr lang="en-US"/>
          </a:p>
        </p:txBody>
      </p:sp>
    </p:spTree>
    <p:extLst>
      <p:ext uri="{BB962C8B-B14F-4D97-AF65-F5344CB8AC3E}">
        <p14:creationId xmlns:p14="http://schemas.microsoft.com/office/powerpoint/2010/main" xmlns="" val="40422929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ftr" sz="quarter" idx="10"/>
          </p:nvPr>
        </p:nvSpPr>
        <p:spPr>
          <a:ln/>
        </p:spPr>
        <p:txBody>
          <a:bodyPr/>
          <a:lstStyle>
            <a:lvl1pPr>
              <a:defRPr/>
            </a:lvl1pPr>
          </a:lstStyle>
          <a:p>
            <a:endParaRPr lang="en-US"/>
          </a:p>
        </p:txBody>
      </p:sp>
      <p:sp>
        <p:nvSpPr>
          <p:cNvPr id="5" name="Rectangle 11"/>
          <p:cNvSpPr>
            <a:spLocks noGrp="1" noChangeArrowheads="1"/>
          </p:cNvSpPr>
          <p:nvPr>
            <p:ph type="sldNum" sz="quarter" idx="11"/>
          </p:nvPr>
        </p:nvSpPr>
        <p:spPr>
          <a:ln/>
        </p:spPr>
        <p:txBody>
          <a:bodyPr/>
          <a:lstStyle>
            <a:lvl1pPr>
              <a:defRPr/>
            </a:lvl1pPr>
          </a:lstStyle>
          <a:p>
            <a:fld id="{C776F4D8-F673-0841-BF6D-4BC68E5F3AB4}" type="slidenum">
              <a:rPr lang="en-US"/>
              <a:pPr/>
              <a:t>‹#›</a:t>
            </a:fld>
            <a:endParaRPr lang="en-US"/>
          </a:p>
        </p:txBody>
      </p:sp>
    </p:spTree>
    <p:extLst>
      <p:ext uri="{BB962C8B-B14F-4D97-AF65-F5344CB8AC3E}">
        <p14:creationId xmlns:p14="http://schemas.microsoft.com/office/powerpoint/2010/main" xmlns="" val="28970341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188913"/>
            <a:ext cx="2195513" cy="62642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79388" y="188913"/>
            <a:ext cx="6437312" cy="6264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ftr" sz="quarter" idx="10"/>
          </p:nvPr>
        </p:nvSpPr>
        <p:spPr>
          <a:ln/>
        </p:spPr>
        <p:txBody>
          <a:bodyPr/>
          <a:lstStyle>
            <a:lvl1pPr>
              <a:defRPr/>
            </a:lvl1pPr>
          </a:lstStyle>
          <a:p>
            <a:endParaRPr lang="en-US"/>
          </a:p>
        </p:txBody>
      </p:sp>
      <p:sp>
        <p:nvSpPr>
          <p:cNvPr id="5" name="Rectangle 11"/>
          <p:cNvSpPr>
            <a:spLocks noGrp="1" noChangeArrowheads="1"/>
          </p:cNvSpPr>
          <p:nvPr>
            <p:ph type="sldNum" sz="quarter" idx="11"/>
          </p:nvPr>
        </p:nvSpPr>
        <p:spPr>
          <a:ln/>
        </p:spPr>
        <p:txBody>
          <a:bodyPr/>
          <a:lstStyle>
            <a:lvl1pPr>
              <a:defRPr/>
            </a:lvl1pPr>
          </a:lstStyle>
          <a:p>
            <a:fld id="{FA91B6F7-D79F-7544-854A-C4EE6ADA02C9}" type="slidenum">
              <a:rPr lang="en-US"/>
              <a:pPr/>
              <a:t>‹#›</a:t>
            </a:fld>
            <a:endParaRPr lang="en-US"/>
          </a:p>
        </p:txBody>
      </p:sp>
    </p:spTree>
    <p:extLst>
      <p:ext uri="{BB962C8B-B14F-4D97-AF65-F5344CB8AC3E}">
        <p14:creationId xmlns:p14="http://schemas.microsoft.com/office/powerpoint/2010/main" xmlns="" val="3474412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p:txBody>
          <a:bodyPr/>
          <a:lstStyle>
            <a:lvl1pPr>
              <a:defRPr>
                <a:ea typeface="ＭＳ Ｐゴシック" charset="0"/>
              </a:defRPr>
            </a:lvl1pPr>
          </a:lstStyle>
          <a:p>
            <a:r>
              <a:rPr lang="en-US" dirty="0" smtClean="0">
                <a:latin typeface="Arial"/>
                <a:cs typeface="Arial"/>
              </a:rPr>
              <a:t>GCW, Best Practices Team, Boulder, CO, Dec 2015</a:t>
            </a:r>
          </a:p>
          <a:p>
            <a:endParaRPr lang="en-US" dirty="0"/>
          </a:p>
        </p:txBody>
      </p:sp>
      <p:sp>
        <p:nvSpPr>
          <p:cNvPr id="5" name="Rectangle 4"/>
          <p:cNvSpPr>
            <a:spLocks noGrp="1" noChangeArrowheads="1"/>
          </p:cNvSpPr>
          <p:nvPr>
            <p:ph type="sldNum" sz="quarter" idx="11"/>
          </p:nvPr>
        </p:nvSpPr>
        <p:spPr/>
        <p:txBody>
          <a:bodyPr/>
          <a:lstStyle>
            <a:lvl1pPr>
              <a:defRPr/>
            </a:lvl1pPr>
          </a:lstStyle>
          <a:p>
            <a:fld id="{3E6D4B4E-399C-DA44-887C-983753C598C8}" type="slidenum">
              <a:rPr lang="en-US"/>
              <a:pPr/>
              <a:t>‹#›</a:t>
            </a:fld>
            <a:endParaRPr lang="en-US"/>
          </a:p>
        </p:txBody>
      </p:sp>
    </p:spTree>
    <p:extLst>
      <p:ext uri="{BB962C8B-B14F-4D97-AF65-F5344CB8AC3E}">
        <p14:creationId xmlns:p14="http://schemas.microsoft.com/office/powerpoint/2010/main" xmlns="" val="960863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1403350" y="1412875"/>
            <a:ext cx="3703638" cy="4683125"/>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5259388" y="1412875"/>
            <a:ext cx="3705225" cy="4683125"/>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Rectangle 4"/>
          <p:cNvSpPr>
            <a:spLocks noGrp="1" noChangeArrowheads="1"/>
          </p:cNvSpPr>
          <p:nvPr>
            <p:ph type="ftr" sz="quarter" idx="10"/>
          </p:nvPr>
        </p:nvSpPr>
        <p:spPr/>
        <p:txBody>
          <a:bodyPr/>
          <a:lstStyle>
            <a:lvl1pPr>
              <a:defRPr>
                <a:ea typeface="ＭＳ Ｐゴシック" charset="0"/>
              </a:defRPr>
            </a:lvl1pPr>
          </a:lstStyle>
          <a:p>
            <a:r>
              <a:rPr lang="en-US" dirty="0" smtClean="0">
                <a:latin typeface="Arial"/>
                <a:cs typeface="Arial"/>
              </a:rPr>
              <a:t>GCW, Best Practices Team, Boulder, CO, Dec 2015</a:t>
            </a:r>
          </a:p>
          <a:p>
            <a:endParaRPr lang="en-US" dirty="0"/>
          </a:p>
        </p:txBody>
      </p:sp>
      <p:sp>
        <p:nvSpPr>
          <p:cNvPr id="6" name="Rectangle 5"/>
          <p:cNvSpPr>
            <a:spLocks noGrp="1" noChangeArrowheads="1"/>
          </p:cNvSpPr>
          <p:nvPr>
            <p:ph type="sldNum" sz="quarter" idx="11"/>
          </p:nvPr>
        </p:nvSpPr>
        <p:spPr/>
        <p:txBody>
          <a:bodyPr/>
          <a:lstStyle>
            <a:lvl1pPr>
              <a:defRPr/>
            </a:lvl1pPr>
          </a:lstStyle>
          <a:p>
            <a:fld id="{E36AF2D3-8088-7F49-991F-CD09DE28569D}" type="slidenum">
              <a:rPr lang="en-US"/>
              <a:pPr/>
              <a:t>‹#›</a:t>
            </a:fld>
            <a:endParaRPr lang="en-US"/>
          </a:p>
        </p:txBody>
      </p:sp>
    </p:spTree>
    <p:extLst>
      <p:ext uri="{BB962C8B-B14F-4D97-AF65-F5344CB8AC3E}">
        <p14:creationId xmlns:p14="http://schemas.microsoft.com/office/powerpoint/2010/main" xmlns="" val="201487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7355160" cy="108012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Rectangle 6"/>
          <p:cNvSpPr>
            <a:spLocks noGrp="1" noChangeArrowheads="1"/>
          </p:cNvSpPr>
          <p:nvPr>
            <p:ph type="ftr" sz="quarter" idx="10"/>
          </p:nvPr>
        </p:nvSpPr>
        <p:spPr/>
        <p:txBody>
          <a:bodyPr/>
          <a:lstStyle>
            <a:lvl1pPr>
              <a:defRPr>
                <a:ea typeface="ＭＳ Ｐゴシック" charset="0"/>
              </a:defRPr>
            </a:lvl1pPr>
          </a:lstStyle>
          <a:p>
            <a:r>
              <a:rPr lang="en-US" dirty="0" smtClean="0">
                <a:latin typeface="Arial"/>
                <a:cs typeface="Arial"/>
              </a:rPr>
              <a:t>GCW, Best Practices Team, Boulder, CO, Dec 2015</a:t>
            </a:r>
          </a:p>
          <a:p>
            <a:endParaRPr lang="en-US" dirty="0"/>
          </a:p>
        </p:txBody>
      </p:sp>
      <p:sp>
        <p:nvSpPr>
          <p:cNvPr id="8" name="Rectangle 7"/>
          <p:cNvSpPr>
            <a:spLocks noGrp="1" noChangeArrowheads="1"/>
          </p:cNvSpPr>
          <p:nvPr>
            <p:ph type="sldNum" sz="quarter" idx="11"/>
          </p:nvPr>
        </p:nvSpPr>
        <p:spPr/>
        <p:txBody>
          <a:bodyPr/>
          <a:lstStyle>
            <a:lvl1pPr>
              <a:defRPr/>
            </a:lvl1pPr>
          </a:lstStyle>
          <a:p>
            <a:fld id="{26ED3297-4644-954B-9949-3CF008FB8DF1}" type="slidenum">
              <a:rPr lang="en-US"/>
              <a:pPr/>
              <a:t>‹#›</a:t>
            </a:fld>
            <a:endParaRPr lang="en-US"/>
          </a:p>
        </p:txBody>
      </p:sp>
    </p:spTree>
    <p:extLst>
      <p:ext uri="{BB962C8B-B14F-4D97-AF65-F5344CB8AC3E}">
        <p14:creationId xmlns:p14="http://schemas.microsoft.com/office/powerpoint/2010/main" xmlns="" val="1459319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Rectangle 2"/>
          <p:cNvSpPr>
            <a:spLocks noGrp="1" noChangeArrowheads="1"/>
          </p:cNvSpPr>
          <p:nvPr>
            <p:ph type="ftr" sz="quarter" idx="10"/>
          </p:nvPr>
        </p:nvSpPr>
        <p:spPr/>
        <p:txBody>
          <a:bodyPr/>
          <a:lstStyle>
            <a:lvl1pPr>
              <a:defRPr>
                <a:ea typeface="ＭＳ Ｐゴシック" charset="0"/>
              </a:defRPr>
            </a:lvl1pPr>
          </a:lstStyle>
          <a:p>
            <a:r>
              <a:rPr lang="en-US" dirty="0" smtClean="0">
                <a:latin typeface="Arial"/>
                <a:cs typeface="Arial"/>
              </a:rPr>
              <a:t>GCW, Best Practices Team, Boulder, CO, Dec 2015</a:t>
            </a:r>
            <a:endParaRPr lang="en-US" dirty="0">
              <a:latin typeface="Arial"/>
              <a:cs typeface="Arial"/>
            </a:endParaRPr>
          </a:p>
        </p:txBody>
      </p:sp>
      <p:sp>
        <p:nvSpPr>
          <p:cNvPr id="4" name="Rectangle 3"/>
          <p:cNvSpPr>
            <a:spLocks noGrp="1" noChangeArrowheads="1"/>
          </p:cNvSpPr>
          <p:nvPr>
            <p:ph type="sldNum" sz="quarter" idx="11"/>
          </p:nvPr>
        </p:nvSpPr>
        <p:spPr/>
        <p:txBody>
          <a:bodyPr/>
          <a:lstStyle>
            <a:lvl1pPr>
              <a:defRPr/>
            </a:lvl1pPr>
          </a:lstStyle>
          <a:p>
            <a:fld id="{D5F33557-D531-C741-BF6C-52098432BCB8}" type="slidenum">
              <a:rPr lang="en-US"/>
              <a:pPr/>
              <a:t>‹#›</a:t>
            </a:fld>
            <a:endParaRPr lang="en-US"/>
          </a:p>
        </p:txBody>
      </p:sp>
    </p:spTree>
    <p:extLst>
      <p:ext uri="{BB962C8B-B14F-4D97-AF65-F5344CB8AC3E}">
        <p14:creationId xmlns:p14="http://schemas.microsoft.com/office/powerpoint/2010/main" xmlns="" val="1035638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7344816" cy="1008112"/>
          </a:xfrm>
        </p:spPr>
        <p:txBody>
          <a:bodyPr/>
          <a:lstStyle>
            <a:lvl1pPr algn="l">
              <a:defRPr sz="3000" b="0"/>
            </a:lvl1pPr>
          </a:lstStyle>
          <a:p>
            <a:r>
              <a:rPr lang="en-US" smtClean="0"/>
              <a:t>Click to edit Master title style</a:t>
            </a:r>
            <a:endParaRPr lang="en-GB" dirty="0"/>
          </a:p>
        </p:txBody>
      </p:sp>
      <p:sp>
        <p:nvSpPr>
          <p:cNvPr id="3" name="Content Placeholder 2"/>
          <p:cNvSpPr>
            <a:spLocks noGrp="1"/>
          </p:cNvSpPr>
          <p:nvPr>
            <p:ph idx="1"/>
          </p:nvPr>
        </p:nvSpPr>
        <p:spPr>
          <a:xfrm>
            <a:off x="3575050" y="1412776"/>
            <a:ext cx="5111750" cy="4713387"/>
          </a:xfrm>
        </p:spPr>
        <p:txBody>
          <a:bodyPr/>
          <a:lstStyle>
            <a:lvl1pPr>
              <a:defRPr sz="2800"/>
            </a:lvl1pPr>
            <a:lvl2pPr>
              <a:defRPr sz="2800"/>
            </a:lvl2pPr>
            <a:lvl3pPr>
              <a:defRPr sz="2800"/>
            </a:lvl3pPr>
            <a:lvl4pPr>
              <a:defRPr sz="2800"/>
            </a:lvl4pPr>
            <a:lvl5pPr>
              <a:defRPr sz="2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ea typeface="ＭＳ Ｐゴシック" charset="0"/>
              </a:defRPr>
            </a:lvl1pPr>
          </a:lstStyle>
          <a:p>
            <a:endParaRPr lang="en-US"/>
          </a:p>
        </p:txBody>
      </p:sp>
      <p:sp>
        <p:nvSpPr>
          <p:cNvPr id="6" name="Rectangle 5"/>
          <p:cNvSpPr>
            <a:spLocks noGrp="1" noChangeArrowheads="1"/>
          </p:cNvSpPr>
          <p:nvPr>
            <p:ph type="sldNum" sz="quarter" idx="11"/>
          </p:nvPr>
        </p:nvSpPr>
        <p:spPr/>
        <p:txBody>
          <a:bodyPr/>
          <a:lstStyle>
            <a:lvl1pPr>
              <a:defRPr/>
            </a:lvl1pPr>
          </a:lstStyle>
          <a:p>
            <a:fld id="{804EEF1F-7947-344D-BDCE-D72A68BC8422}" type="slidenum">
              <a:rPr lang="en-US"/>
              <a:pPr/>
              <a:t>‹#›</a:t>
            </a:fld>
            <a:endParaRPr lang="en-US"/>
          </a:p>
        </p:txBody>
      </p:sp>
    </p:spTree>
    <p:extLst>
      <p:ext uri="{BB962C8B-B14F-4D97-AF65-F5344CB8AC3E}">
        <p14:creationId xmlns:p14="http://schemas.microsoft.com/office/powerpoint/2010/main" xmlns="" val="2329884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ea typeface="ＭＳ Ｐゴシック" charset="0"/>
              </a:defRPr>
            </a:lvl1pPr>
          </a:lstStyle>
          <a:p>
            <a:endParaRPr lang="en-US"/>
          </a:p>
        </p:txBody>
      </p:sp>
      <p:sp>
        <p:nvSpPr>
          <p:cNvPr id="6" name="Rectangle 5"/>
          <p:cNvSpPr>
            <a:spLocks noGrp="1" noChangeArrowheads="1"/>
          </p:cNvSpPr>
          <p:nvPr>
            <p:ph type="sldNum" sz="quarter" idx="11"/>
          </p:nvPr>
        </p:nvSpPr>
        <p:spPr/>
        <p:txBody>
          <a:bodyPr/>
          <a:lstStyle>
            <a:lvl1pPr>
              <a:defRPr/>
            </a:lvl1pPr>
          </a:lstStyle>
          <a:p>
            <a:fld id="{EC88B0B6-349B-5748-A4C4-511EF86FA3BB}" type="slidenum">
              <a:rPr lang="en-US"/>
              <a:pPr/>
              <a:t>‹#›</a:t>
            </a:fld>
            <a:endParaRPr lang="en-US"/>
          </a:p>
        </p:txBody>
      </p:sp>
    </p:spTree>
    <p:extLst>
      <p:ext uri="{BB962C8B-B14F-4D97-AF65-F5344CB8AC3E}">
        <p14:creationId xmlns:p14="http://schemas.microsoft.com/office/powerpoint/2010/main" xmlns="" val="1920106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3"/>
          <p:cNvSpPr>
            <a:spLocks noGrp="1" noChangeArrowheads="1"/>
          </p:cNvSpPr>
          <p:nvPr>
            <p:ph type="ftr" sz="quarter" idx="10"/>
          </p:nvPr>
        </p:nvSpPr>
        <p:spPr/>
        <p:txBody>
          <a:bodyPr/>
          <a:lstStyle>
            <a:lvl1pPr>
              <a:defRPr>
                <a:ea typeface="ＭＳ Ｐゴシック" charset="0"/>
              </a:defRPr>
            </a:lvl1pPr>
          </a:lstStyle>
          <a:p>
            <a:endParaRPr lang="en-US"/>
          </a:p>
        </p:txBody>
      </p:sp>
      <p:sp>
        <p:nvSpPr>
          <p:cNvPr id="5" name="Rectangle 4"/>
          <p:cNvSpPr>
            <a:spLocks noGrp="1" noChangeArrowheads="1"/>
          </p:cNvSpPr>
          <p:nvPr>
            <p:ph type="sldNum" sz="quarter" idx="11"/>
          </p:nvPr>
        </p:nvSpPr>
        <p:spPr/>
        <p:txBody>
          <a:bodyPr/>
          <a:lstStyle>
            <a:lvl1pPr>
              <a:defRPr/>
            </a:lvl1pPr>
          </a:lstStyle>
          <a:p>
            <a:fld id="{37E6976F-ABCE-7C44-B7BD-C07A86ABC7C4}" type="slidenum">
              <a:rPr lang="en-US"/>
              <a:pPr/>
              <a:t>‹#›</a:t>
            </a:fld>
            <a:endParaRPr lang="en-US"/>
          </a:p>
        </p:txBody>
      </p:sp>
    </p:spTree>
    <p:extLst>
      <p:ext uri="{BB962C8B-B14F-4D97-AF65-F5344CB8AC3E}">
        <p14:creationId xmlns:p14="http://schemas.microsoft.com/office/powerpoint/2010/main" xmlns="" val="452150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hyperlink" Target="http://www.wmo.in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wmo_ppt_2012.jpg"/>
          <p:cNvPicPr>
            <a:picLocks noChangeAspect="1"/>
          </p:cNvPicPr>
          <p:nvPr/>
        </p:nvPicPr>
        <p:blipFill>
          <a:blip r:embed="rId13" cstate="email">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250825" y="188913"/>
            <a:ext cx="8713788"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250825" y="1052513"/>
            <a:ext cx="8713788" cy="4897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0"/>
            <a:r>
              <a:rPr lang="en-US"/>
              <a:t>First level</a:t>
            </a:r>
          </a:p>
          <a:p>
            <a:pPr lvl="1"/>
            <a:r>
              <a:rPr lang="en-US"/>
              <a:t>Second level</a:t>
            </a:r>
          </a:p>
          <a:p>
            <a:pPr lvl="2"/>
            <a:r>
              <a:rPr lang="en-US"/>
              <a:t>Third level</a:t>
            </a:r>
          </a:p>
          <a:p>
            <a:pPr lvl="3"/>
            <a:r>
              <a:rPr lang="en-US"/>
              <a:t>Fourth level</a:t>
            </a:r>
          </a:p>
          <a:p>
            <a:pPr lvl="4"/>
            <a:r>
              <a:rPr lang="en-US"/>
              <a:t>Fifth level</a:t>
            </a:r>
          </a:p>
        </p:txBody>
      </p:sp>
      <p:sp>
        <p:nvSpPr>
          <p:cNvPr id="24582" name="Rectangle 6"/>
          <p:cNvSpPr>
            <a:spLocks noGrp="1" noChangeArrowheads="1"/>
          </p:cNvSpPr>
          <p:nvPr>
            <p:ph type="ftr" sz="quarter" idx="3"/>
          </p:nvPr>
        </p:nvSpPr>
        <p:spPr bwMode="auto">
          <a:xfrm>
            <a:off x="1042988" y="6453188"/>
            <a:ext cx="4465637"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buClrTx/>
              <a:buFontTx/>
              <a:buNone/>
              <a:defRPr sz="1200">
                <a:ea typeface="+mn-ea"/>
                <a:cs typeface="+mn-cs"/>
              </a:defRPr>
            </a:lvl1pPr>
          </a:lstStyle>
          <a:p>
            <a:r>
              <a:rPr lang="en-US" dirty="0" smtClean="0">
                <a:latin typeface="Arial"/>
                <a:cs typeface="Arial"/>
              </a:rPr>
              <a:t>GCW, Best Practices Team, Boulder, CO, Dec 2015</a:t>
            </a:r>
            <a:endParaRPr lang="en-US" dirty="0">
              <a:latin typeface="Arial"/>
              <a:cs typeface="Arial"/>
            </a:endParaRPr>
          </a:p>
        </p:txBody>
      </p:sp>
      <p:sp>
        <p:nvSpPr>
          <p:cNvPr id="24583" name="Rectangle 7"/>
          <p:cNvSpPr>
            <a:spLocks noGrp="1" noChangeArrowheads="1"/>
          </p:cNvSpPr>
          <p:nvPr>
            <p:ph type="sldNum" sz="quarter" idx="4"/>
          </p:nvPr>
        </p:nvSpPr>
        <p:spPr bwMode="auto">
          <a:xfrm>
            <a:off x="5867400" y="6478588"/>
            <a:ext cx="1152525"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2123796C-E855-9040-ADB8-BD2797E9C67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dt="0"/>
  <p:txStyles>
    <p:titleStyle>
      <a:lvl1pPr algn="l" rtl="0" fontAlgn="base">
        <a:spcBef>
          <a:spcPct val="0"/>
        </a:spcBef>
        <a:spcAft>
          <a:spcPct val="0"/>
        </a:spcAft>
        <a:defRPr sz="3000">
          <a:solidFill>
            <a:schemeClr val="tx2"/>
          </a:solidFill>
          <a:latin typeface="Arial" charset="0"/>
          <a:ea typeface="ＭＳ Ｐゴシック" charset="0"/>
          <a:cs typeface="+mj-cs"/>
        </a:defRPr>
      </a:lvl1pPr>
      <a:lvl2pPr algn="l" rtl="0" fontAlgn="base">
        <a:spcBef>
          <a:spcPct val="0"/>
        </a:spcBef>
        <a:spcAft>
          <a:spcPct val="0"/>
        </a:spcAft>
        <a:defRPr sz="3000">
          <a:solidFill>
            <a:schemeClr val="tx2"/>
          </a:solidFill>
          <a:latin typeface="Arial" charset="0"/>
          <a:ea typeface="ＭＳ Ｐゴシック" charset="0"/>
        </a:defRPr>
      </a:lvl2pPr>
      <a:lvl3pPr algn="l" rtl="0" fontAlgn="base">
        <a:spcBef>
          <a:spcPct val="0"/>
        </a:spcBef>
        <a:spcAft>
          <a:spcPct val="0"/>
        </a:spcAft>
        <a:defRPr sz="3000">
          <a:solidFill>
            <a:schemeClr val="tx2"/>
          </a:solidFill>
          <a:latin typeface="Arial" charset="0"/>
          <a:ea typeface="ＭＳ Ｐゴシック" charset="0"/>
        </a:defRPr>
      </a:lvl3pPr>
      <a:lvl4pPr algn="l" rtl="0" fontAlgn="base">
        <a:spcBef>
          <a:spcPct val="0"/>
        </a:spcBef>
        <a:spcAft>
          <a:spcPct val="0"/>
        </a:spcAft>
        <a:defRPr sz="3000">
          <a:solidFill>
            <a:schemeClr val="tx2"/>
          </a:solidFill>
          <a:latin typeface="Arial" charset="0"/>
          <a:ea typeface="ＭＳ Ｐゴシック" charset="0"/>
        </a:defRPr>
      </a:lvl4pPr>
      <a:lvl5pPr algn="l" rtl="0" fontAlgn="base">
        <a:spcBef>
          <a:spcPct val="0"/>
        </a:spcBef>
        <a:spcAft>
          <a:spcPct val="0"/>
        </a:spcAft>
        <a:defRPr sz="3000">
          <a:solidFill>
            <a:schemeClr val="tx2"/>
          </a:solidFill>
          <a:latin typeface="Arial" charset="0"/>
          <a:ea typeface="ＭＳ Ｐゴシック" charset="0"/>
        </a:defRPr>
      </a:lvl5pPr>
      <a:lvl6pPr marL="457200" algn="l" rtl="0" eaLnBrk="1" fontAlgn="base" hangingPunct="1">
        <a:spcBef>
          <a:spcPct val="0"/>
        </a:spcBef>
        <a:spcAft>
          <a:spcPct val="0"/>
        </a:spcAft>
        <a:defRPr sz="3200">
          <a:solidFill>
            <a:schemeClr val="tx2"/>
          </a:solidFill>
          <a:latin typeface="Arial Narrow" pitchFamily="34" charset="0"/>
        </a:defRPr>
      </a:lvl6pPr>
      <a:lvl7pPr marL="914400" algn="l" rtl="0" eaLnBrk="1" fontAlgn="base" hangingPunct="1">
        <a:spcBef>
          <a:spcPct val="0"/>
        </a:spcBef>
        <a:spcAft>
          <a:spcPct val="0"/>
        </a:spcAft>
        <a:defRPr sz="3200">
          <a:solidFill>
            <a:schemeClr val="tx2"/>
          </a:solidFill>
          <a:latin typeface="Arial Narrow" pitchFamily="34" charset="0"/>
        </a:defRPr>
      </a:lvl7pPr>
      <a:lvl8pPr marL="1371600" algn="l" rtl="0" eaLnBrk="1" fontAlgn="base" hangingPunct="1">
        <a:spcBef>
          <a:spcPct val="0"/>
        </a:spcBef>
        <a:spcAft>
          <a:spcPct val="0"/>
        </a:spcAft>
        <a:defRPr sz="3200">
          <a:solidFill>
            <a:schemeClr val="tx2"/>
          </a:solidFill>
          <a:latin typeface="Arial Narrow" pitchFamily="34" charset="0"/>
        </a:defRPr>
      </a:lvl8pPr>
      <a:lvl9pPr marL="1828800" algn="l" rtl="0" eaLnBrk="1" fontAlgn="base" hangingPunct="1">
        <a:spcBef>
          <a:spcPct val="0"/>
        </a:spcBef>
        <a:spcAft>
          <a:spcPct val="0"/>
        </a:spcAft>
        <a:defRPr sz="3200">
          <a:solidFill>
            <a:schemeClr val="tx2"/>
          </a:solidFill>
          <a:latin typeface="Arial Narrow" pitchFamily="34" charset="0"/>
        </a:defRPr>
      </a:lvl9pPr>
    </p:titleStyle>
    <p:bodyStyle>
      <a:lvl1pPr marL="533400" indent="-533400" algn="l" rtl="0" fontAlgn="base">
        <a:spcBef>
          <a:spcPct val="20000"/>
        </a:spcBef>
        <a:spcAft>
          <a:spcPct val="0"/>
        </a:spcAft>
        <a:buClr>
          <a:srgbClr val="FF9900"/>
        </a:buClr>
        <a:buFont typeface="Wingdings" charset="0"/>
        <a:buChar char="§"/>
        <a:defRPr sz="2800">
          <a:solidFill>
            <a:schemeClr val="tx1"/>
          </a:solidFill>
          <a:latin typeface="Arial" charset="0"/>
          <a:ea typeface="ＭＳ Ｐゴシック" charset="0"/>
          <a:cs typeface="+mn-cs"/>
        </a:defRPr>
      </a:lvl1pPr>
      <a:lvl2pPr marL="990600" indent="-533400" algn="l" rtl="0" fontAlgn="base">
        <a:spcBef>
          <a:spcPct val="20000"/>
        </a:spcBef>
        <a:spcAft>
          <a:spcPct val="0"/>
        </a:spcAft>
        <a:buClr>
          <a:srgbClr val="FF9900"/>
        </a:buClr>
        <a:buFont typeface="Wingdings" charset="0"/>
        <a:buChar char="§"/>
        <a:defRPr sz="2800">
          <a:solidFill>
            <a:schemeClr val="tx1"/>
          </a:solidFill>
          <a:latin typeface="Arial" charset="0"/>
          <a:ea typeface="ＭＳ Ｐゴシック" charset="0"/>
        </a:defRPr>
      </a:lvl2pPr>
      <a:lvl3pPr marL="1371600" indent="-457200" algn="l" rtl="0" fontAlgn="base">
        <a:spcBef>
          <a:spcPct val="20000"/>
        </a:spcBef>
        <a:spcAft>
          <a:spcPct val="0"/>
        </a:spcAft>
        <a:buClr>
          <a:srgbClr val="FF9900"/>
        </a:buClr>
        <a:buFont typeface="Wingdings" charset="0"/>
        <a:buChar char="§"/>
        <a:defRPr sz="2400">
          <a:solidFill>
            <a:schemeClr val="tx1"/>
          </a:solidFill>
          <a:latin typeface="Arial" charset="0"/>
          <a:ea typeface="ＭＳ Ｐゴシック" charset="0"/>
        </a:defRPr>
      </a:lvl3pPr>
      <a:lvl4pPr marL="1752600" indent="-381000" algn="l" rtl="0" fontAlgn="base">
        <a:spcBef>
          <a:spcPct val="20000"/>
        </a:spcBef>
        <a:spcAft>
          <a:spcPct val="0"/>
        </a:spcAft>
        <a:buClr>
          <a:srgbClr val="FF9900"/>
        </a:buClr>
        <a:buFont typeface="Wingdings" charset="0"/>
        <a:buChar char="§"/>
        <a:defRPr sz="2000">
          <a:solidFill>
            <a:schemeClr val="tx1"/>
          </a:solidFill>
          <a:latin typeface="Arial" charset="0"/>
          <a:ea typeface="ＭＳ Ｐゴシック" charset="0"/>
        </a:defRPr>
      </a:lvl4pPr>
      <a:lvl5pPr marL="2209800" indent="-381000" algn="l" rtl="0" fontAlgn="base">
        <a:spcBef>
          <a:spcPct val="20000"/>
        </a:spcBef>
        <a:spcAft>
          <a:spcPct val="0"/>
        </a:spcAft>
        <a:buClr>
          <a:srgbClr val="FF9900"/>
        </a:buClr>
        <a:buFont typeface="Wingdings" charset="0"/>
        <a:buChar char="§"/>
        <a:defRPr sz="2000">
          <a:solidFill>
            <a:schemeClr val="tx1"/>
          </a:solidFill>
          <a:latin typeface="Arial" charset="0"/>
          <a:ea typeface="ＭＳ Ｐゴシック" charset="0"/>
        </a:defRPr>
      </a:lvl5pPr>
      <a:lvl6pPr marL="2667000" indent="-381000" algn="l" rtl="0" eaLnBrk="1" fontAlgn="base" hangingPunct="1">
        <a:spcBef>
          <a:spcPct val="20000"/>
        </a:spcBef>
        <a:spcAft>
          <a:spcPct val="0"/>
        </a:spcAft>
        <a:buClr>
          <a:srgbClr val="FF9900"/>
        </a:buClr>
        <a:buFont typeface="Wingdings" pitchFamily="2" charset="2"/>
        <a:buChar char="§"/>
        <a:defRPr sz="2000">
          <a:solidFill>
            <a:schemeClr val="tx1"/>
          </a:solidFill>
          <a:latin typeface="+mn-lt"/>
        </a:defRPr>
      </a:lvl6pPr>
      <a:lvl7pPr marL="3124200" indent="-381000" algn="l" rtl="0" eaLnBrk="1" fontAlgn="base" hangingPunct="1">
        <a:spcBef>
          <a:spcPct val="20000"/>
        </a:spcBef>
        <a:spcAft>
          <a:spcPct val="0"/>
        </a:spcAft>
        <a:buClr>
          <a:srgbClr val="FF9900"/>
        </a:buClr>
        <a:buFont typeface="Wingdings" pitchFamily="2" charset="2"/>
        <a:buChar char="§"/>
        <a:defRPr sz="2000">
          <a:solidFill>
            <a:schemeClr val="tx1"/>
          </a:solidFill>
          <a:latin typeface="+mn-lt"/>
        </a:defRPr>
      </a:lvl7pPr>
      <a:lvl8pPr marL="3581400" indent="-381000" algn="l" rtl="0" eaLnBrk="1" fontAlgn="base" hangingPunct="1">
        <a:spcBef>
          <a:spcPct val="20000"/>
        </a:spcBef>
        <a:spcAft>
          <a:spcPct val="0"/>
        </a:spcAft>
        <a:buClr>
          <a:srgbClr val="FF9900"/>
        </a:buClr>
        <a:buFont typeface="Wingdings" pitchFamily="2" charset="2"/>
        <a:buChar char="§"/>
        <a:defRPr sz="2000">
          <a:solidFill>
            <a:schemeClr val="tx1"/>
          </a:solidFill>
          <a:latin typeface="+mn-lt"/>
        </a:defRPr>
      </a:lvl8pPr>
      <a:lvl9pPr marL="4038600" indent="-381000" algn="l" rtl="0" eaLnBrk="1" fontAlgn="base" hangingPunct="1">
        <a:spcBef>
          <a:spcPct val="20000"/>
        </a:spcBef>
        <a:spcAft>
          <a:spcPct val="0"/>
        </a:spcAft>
        <a:buClr>
          <a:srgbClr val="FF9900"/>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3" descr="wmo_ppt_2012_last.jpg"/>
          <p:cNvPicPr>
            <a:picLocks noChangeAspect="1"/>
          </p:cNvPicPr>
          <p:nvPr/>
        </p:nvPicPr>
        <p:blipFill>
          <a:blip r:embed="rId13" cstate="email">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1" name="Rectangle 8"/>
          <p:cNvSpPr>
            <a:spLocks noGrp="1" noChangeArrowheads="1"/>
          </p:cNvSpPr>
          <p:nvPr>
            <p:ph type="body" idx="1"/>
          </p:nvPr>
        </p:nvSpPr>
        <p:spPr bwMode="auto">
          <a:xfrm>
            <a:off x="179388" y="4365625"/>
            <a:ext cx="8785225" cy="172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This space can be used for contact information</a:t>
            </a:r>
          </a:p>
          <a:p>
            <a:pPr lvl="1"/>
            <a:r>
              <a:rPr lang="en-US"/>
              <a:t>Second level</a:t>
            </a:r>
          </a:p>
          <a:p>
            <a:pPr lvl="2"/>
            <a:r>
              <a:rPr lang="en-US"/>
              <a:t>Third level</a:t>
            </a:r>
          </a:p>
          <a:p>
            <a:pPr lvl="3"/>
            <a:r>
              <a:rPr lang="en-US"/>
              <a:t>Fourth level</a:t>
            </a:r>
          </a:p>
          <a:p>
            <a:pPr lvl="4"/>
            <a:r>
              <a:rPr lang="en-US"/>
              <a:t>Fifth level</a:t>
            </a:r>
          </a:p>
        </p:txBody>
      </p:sp>
      <p:sp>
        <p:nvSpPr>
          <p:cNvPr id="9226" name="Rectangle 10"/>
          <p:cNvSpPr>
            <a:spLocks noGrp="1" noChangeArrowheads="1"/>
          </p:cNvSpPr>
          <p:nvPr>
            <p:ph type="ftr" sz="quarter" idx="3"/>
          </p:nvPr>
        </p:nvSpPr>
        <p:spPr bwMode="auto">
          <a:xfrm>
            <a:off x="2484438" y="6462713"/>
            <a:ext cx="2447925"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9227" name="Rectangle 11"/>
          <p:cNvSpPr>
            <a:spLocks noGrp="1" noChangeArrowheads="1"/>
          </p:cNvSpPr>
          <p:nvPr>
            <p:ph type="sldNum" sz="quarter" idx="4"/>
          </p:nvPr>
        </p:nvSpPr>
        <p:spPr bwMode="auto">
          <a:xfrm>
            <a:off x="5148263" y="6462713"/>
            <a:ext cx="190500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CE7A146D-8C45-FC40-8AE4-21CC106B98C1}" type="slidenum">
              <a:rPr lang="en-US"/>
              <a:pPr/>
              <a:t>‹#›</a:t>
            </a:fld>
            <a:endParaRPr lang="en-US"/>
          </a:p>
        </p:txBody>
      </p:sp>
      <p:sp>
        <p:nvSpPr>
          <p:cNvPr id="2054" name="Rectangle 13"/>
          <p:cNvSpPr>
            <a:spLocks noGrp="1" noChangeArrowheads="1"/>
          </p:cNvSpPr>
          <p:nvPr>
            <p:ph type="title"/>
          </p:nvPr>
        </p:nvSpPr>
        <p:spPr bwMode="auto">
          <a:xfrm>
            <a:off x="250825" y="3573463"/>
            <a:ext cx="8713788"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Thank you for your attention</a:t>
            </a:r>
          </a:p>
        </p:txBody>
      </p:sp>
      <p:sp>
        <p:nvSpPr>
          <p:cNvPr id="2055" name="Title 9"/>
          <p:cNvSpPr txBox="1">
            <a:spLocks/>
          </p:cNvSpPr>
          <p:nvPr/>
        </p:nvSpPr>
        <p:spPr bwMode="auto">
          <a:xfrm>
            <a:off x="117475" y="6380163"/>
            <a:ext cx="1141413" cy="477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defTabSz="457200" eaLnBrk="0" hangingPunct="0">
              <a:spcBef>
                <a:spcPct val="50000"/>
              </a:spcBef>
              <a:buClr>
                <a:srgbClr val="FF9900"/>
              </a:buClr>
              <a:buFont typeface="Wingdings" charset="0"/>
              <a:defRPr sz="2400">
                <a:solidFill>
                  <a:schemeClr val="tx1"/>
                </a:solidFill>
                <a:latin typeface="Arial" charset="0"/>
                <a:ea typeface="ＭＳ Ｐゴシック" charset="0"/>
              </a:defRPr>
            </a:lvl1pPr>
            <a:lvl2pPr marL="742950" indent="-285750" defTabSz="457200" eaLnBrk="0" hangingPunct="0">
              <a:spcBef>
                <a:spcPct val="50000"/>
              </a:spcBef>
              <a:buClr>
                <a:srgbClr val="FF9900"/>
              </a:buClr>
              <a:buFont typeface="Wingdings" charset="0"/>
              <a:defRPr sz="2400">
                <a:solidFill>
                  <a:schemeClr val="tx1"/>
                </a:solidFill>
                <a:latin typeface="Arial" charset="0"/>
                <a:ea typeface="ＭＳ Ｐゴシック" charset="0"/>
              </a:defRPr>
            </a:lvl2pPr>
            <a:lvl3pPr marL="1143000" indent="-228600" defTabSz="457200" eaLnBrk="0" hangingPunct="0">
              <a:spcBef>
                <a:spcPct val="50000"/>
              </a:spcBef>
              <a:buClr>
                <a:srgbClr val="FF9900"/>
              </a:buClr>
              <a:buFont typeface="Wingdings" charset="0"/>
              <a:defRPr sz="2400">
                <a:solidFill>
                  <a:schemeClr val="tx1"/>
                </a:solidFill>
                <a:latin typeface="Arial" charset="0"/>
                <a:ea typeface="ＭＳ Ｐゴシック" charset="0"/>
              </a:defRPr>
            </a:lvl3pPr>
            <a:lvl4pPr marL="1600200" indent="-228600" defTabSz="457200" eaLnBrk="0" hangingPunct="0">
              <a:spcBef>
                <a:spcPct val="50000"/>
              </a:spcBef>
              <a:buClr>
                <a:srgbClr val="FF9900"/>
              </a:buClr>
              <a:buFont typeface="Wingdings" charset="0"/>
              <a:defRPr sz="2400">
                <a:solidFill>
                  <a:schemeClr val="tx1"/>
                </a:solidFill>
                <a:latin typeface="Arial" charset="0"/>
                <a:ea typeface="ＭＳ Ｐゴシック" charset="0"/>
              </a:defRPr>
            </a:lvl4pPr>
            <a:lvl5pPr marL="2057400" indent="-228600" defTabSz="457200" eaLnBrk="0" hangingPunct="0">
              <a:spcBef>
                <a:spcPct val="50000"/>
              </a:spcBef>
              <a:buClr>
                <a:srgbClr val="FF9900"/>
              </a:buClr>
              <a:buFont typeface="Wingdings" charset="0"/>
              <a:defRPr sz="2400">
                <a:solidFill>
                  <a:schemeClr val="tx1"/>
                </a:solidFill>
                <a:latin typeface="Arial" charset="0"/>
                <a:ea typeface="ＭＳ Ｐゴシック" charset="0"/>
              </a:defRPr>
            </a:lvl5pPr>
            <a:lvl6pPr marL="2514600" indent="-228600" eaLnBrk="0" fontAlgn="base" hangingPunct="0">
              <a:spcBef>
                <a:spcPct val="50000"/>
              </a:spcBef>
              <a:spcAft>
                <a:spcPct val="0"/>
              </a:spcAft>
              <a:buClr>
                <a:srgbClr val="FF9900"/>
              </a:buClr>
              <a:buFont typeface="Wingdings" charset="0"/>
              <a:defRPr sz="2400">
                <a:solidFill>
                  <a:schemeClr val="tx1"/>
                </a:solidFill>
                <a:latin typeface="Arial" charset="0"/>
                <a:ea typeface="ＭＳ Ｐゴシック" charset="0"/>
              </a:defRPr>
            </a:lvl6pPr>
            <a:lvl7pPr marL="2971800" indent="-228600" eaLnBrk="0" fontAlgn="base" hangingPunct="0">
              <a:spcBef>
                <a:spcPct val="50000"/>
              </a:spcBef>
              <a:spcAft>
                <a:spcPct val="0"/>
              </a:spcAft>
              <a:buClr>
                <a:srgbClr val="FF9900"/>
              </a:buClr>
              <a:buFont typeface="Wingdings" charset="0"/>
              <a:defRPr sz="2400">
                <a:solidFill>
                  <a:schemeClr val="tx1"/>
                </a:solidFill>
                <a:latin typeface="Arial" charset="0"/>
                <a:ea typeface="ＭＳ Ｐゴシック" charset="0"/>
              </a:defRPr>
            </a:lvl7pPr>
            <a:lvl8pPr marL="3429000" indent="-228600" eaLnBrk="0" fontAlgn="base" hangingPunct="0">
              <a:spcBef>
                <a:spcPct val="50000"/>
              </a:spcBef>
              <a:spcAft>
                <a:spcPct val="0"/>
              </a:spcAft>
              <a:buClr>
                <a:srgbClr val="FF9900"/>
              </a:buClr>
              <a:buFont typeface="Wingdings" charset="0"/>
              <a:defRPr sz="2400">
                <a:solidFill>
                  <a:schemeClr val="tx1"/>
                </a:solidFill>
                <a:latin typeface="Arial" charset="0"/>
                <a:ea typeface="ＭＳ Ｐゴシック" charset="0"/>
              </a:defRPr>
            </a:lvl8pPr>
            <a:lvl9pPr marL="3886200" indent="-228600" eaLnBrk="0" fontAlgn="base" hangingPunct="0">
              <a:spcBef>
                <a:spcPct val="50000"/>
              </a:spcBef>
              <a:spcAft>
                <a:spcPct val="0"/>
              </a:spcAft>
              <a:buClr>
                <a:srgbClr val="FF9900"/>
              </a:buClr>
              <a:buFont typeface="Wingdings" charset="0"/>
              <a:defRPr sz="2400">
                <a:solidFill>
                  <a:schemeClr val="tx1"/>
                </a:solidFill>
                <a:latin typeface="Arial" charset="0"/>
                <a:ea typeface="ＭＳ Ｐゴシック" charset="0"/>
              </a:defRPr>
            </a:lvl9pPr>
          </a:lstStyle>
          <a:p>
            <a:pPr eaLnBrk="1" hangingPunct="1">
              <a:spcBef>
                <a:spcPct val="0"/>
              </a:spcBef>
              <a:buClrTx/>
              <a:buFontTx/>
              <a:buNone/>
            </a:pPr>
            <a:r>
              <a:rPr lang="en-US" sz="1200">
                <a:solidFill>
                  <a:srgbClr val="0070C0"/>
                </a:solidFill>
                <a:hlinkClick r:id="rId14"/>
              </a:rPr>
              <a:t>www.wmo.int</a:t>
            </a:r>
            <a:endParaRPr lang="en-US" sz="1200">
              <a:solidFill>
                <a:srgbClr val="0070C0"/>
              </a:solidFil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ctr" rtl="0" eaLnBrk="0" fontAlgn="base" hangingPunct="0">
        <a:spcBef>
          <a:spcPct val="0"/>
        </a:spcBef>
        <a:spcAft>
          <a:spcPct val="0"/>
        </a:spcAft>
        <a:defRPr sz="4000">
          <a:solidFill>
            <a:schemeClr val="bg1"/>
          </a:solidFill>
          <a:latin typeface="+mj-lt"/>
          <a:ea typeface="ＭＳ Ｐゴシック" charset="0"/>
          <a:cs typeface="+mj-cs"/>
        </a:defRPr>
      </a:lvl1pPr>
      <a:lvl2pPr algn="ctr" rtl="0" eaLnBrk="0" fontAlgn="base" hangingPunct="0">
        <a:spcBef>
          <a:spcPct val="0"/>
        </a:spcBef>
        <a:spcAft>
          <a:spcPct val="0"/>
        </a:spcAft>
        <a:defRPr sz="4000">
          <a:solidFill>
            <a:schemeClr val="bg1"/>
          </a:solidFill>
          <a:latin typeface="Arial Narrow" pitchFamily="34" charset="0"/>
          <a:ea typeface="ＭＳ Ｐゴシック" charset="0"/>
        </a:defRPr>
      </a:lvl2pPr>
      <a:lvl3pPr algn="ctr" rtl="0" eaLnBrk="0" fontAlgn="base" hangingPunct="0">
        <a:spcBef>
          <a:spcPct val="0"/>
        </a:spcBef>
        <a:spcAft>
          <a:spcPct val="0"/>
        </a:spcAft>
        <a:defRPr sz="4000">
          <a:solidFill>
            <a:schemeClr val="bg1"/>
          </a:solidFill>
          <a:latin typeface="Arial Narrow" pitchFamily="34" charset="0"/>
          <a:ea typeface="ＭＳ Ｐゴシック" charset="0"/>
        </a:defRPr>
      </a:lvl3pPr>
      <a:lvl4pPr algn="ctr" rtl="0" eaLnBrk="0" fontAlgn="base" hangingPunct="0">
        <a:spcBef>
          <a:spcPct val="0"/>
        </a:spcBef>
        <a:spcAft>
          <a:spcPct val="0"/>
        </a:spcAft>
        <a:defRPr sz="4000">
          <a:solidFill>
            <a:schemeClr val="bg1"/>
          </a:solidFill>
          <a:latin typeface="Arial Narrow" pitchFamily="34" charset="0"/>
          <a:ea typeface="ＭＳ Ｐゴシック" charset="0"/>
        </a:defRPr>
      </a:lvl4pPr>
      <a:lvl5pPr algn="ctr" rtl="0" eaLnBrk="0" fontAlgn="base" hangingPunct="0">
        <a:spcBef>
          <a:spcPct val="0"/>
        </a:spcBef>
        <a:spcAft>
          <a:spcPct val="0"/>
        </a:spcAft>
        <a:defRPr sz="4000">
          <a:solidFill>
            <a:schemeClr val="bg1"/>
          </a:solidFill>
          <a:latin typeface="Arial Narrow" pitchFamily="34" charset="0"/>
          <a:ea typeface="ＭＳ Ｐゴシック" charset="0"/>
        </a:defRPr>
      </a:lvl5pPr>
      <a:lvl6pPr marL="457200" algn="l" rtl="0" fontAlgn="base">
        <a:spcBef>
          <a:spcPct val="0"/>
        </a:spcBef>
        <a:spcAft>
          <a:spcPct val="0"/>
        </a:spcAft>
        <a:defRPr sz="3200">
          <a:solidFill>
            <a:schemeClr val="tx2"/>
          </a:solidFill>
          <a:latin typeface="Arial Narrow" pitchFamily="34" charset="0"/>
        </a:defRPr>
      </a:lvl6pPr>
      <a:lvl7pPr marL="914400" algn="l" rtl="0" fontAlgn="base">
        <a:spcBef>
          <a:spcPct val="0"/>
        </a:spcBef>
        <a:spcAft>
          <a:spcPct val="0"/>
        </a:spcAft>
        <a:defRPr sz="3200">
          <a:solidFill>
            <a:schemeClr val="tx2"/>
          </a:solidFill>
          <a:latin typeface="Arial Narrow" pitchFamily="34" charset="0"/>
        </a:defRPr>
      </a:lvl7pPr>
      <a:lvl8pPr marL="1371600" algn="l" rtl="0" fontAlgn="base">
        <a:spcBef>
          <a:spcPct val="0"/>
        </a:spcBef>
        <a:spcAft>
          <a:spcPct val="0"/>
        </a:spcAft>
        <a:defRPr sz="3200">
          <a:solidFill>
            <a:schemeClr val="tx2"/>
          </a:solidFill>
          <a:latin typeface="Arial Narrow" pitchFamily="34" charset="0"/>
        </a:defRPr>
      </a:lvl8pPr>
      <a:lvl9pPr marL="1828800" algn="l" rtl="0" fontAlgn="base">
        <a:spcBef>
          <a:spcPct val="0"/>
        </a:spcBef>
        <a:spcAft>
          <a:spcPct val="0"/>
        </a:spcAft>
        <a:defRPr sz="3200">
          <a:solidFill>
            <a:schemeClr val="tx2"/>
          </a:solidFill>
          <a:latin typeface="Arial Narrow" pitchFamily="34" charset="0"/>
        </a:defRPr>
      </a:lvl9pPr>
    </p:titleStyle>
    <p:bodyStyle>
      <a:lvl1pPr marL="342900" indent="-342900" algn="ctr" rtl="0" eaLnBrk="0" fontAlgn="base" hangingPunct="0">
        <a:spcBef>
          <a:spcPct val="20000"/>
        </a:spcBef>
        <a:spcAft>
          <a:spcPct val="0"/>
        </a:spcAft>
        <a:defRPr sz="2000">
          <a:solidFill>
            <a:schemeClr val="bg1"/>
          </a:solidFill>
          <a:latin typeface="Arial" charset="0"/>
          <a:ea typeface="ＭＳ Ｐゴシック" charset="0"/>
          <a:cs typeface="+mn-cs"/>
        </a:defRPr>
      </a:lvl1pPr>
      <a:lvl2pPr marL="742950" indent="-285750" algn="ctr" rtl="0" eaLnBrk="0" fontAlgn="base" hangingPunct="0">
        <a:spcBef>
          <a:spcPct val="20000"/>
        </a:spcBef>
        <a:spcAft>
          <a:spcPct val="0"/>
        </a:spcAft>
        <a:buClr>
          <a:srgbClr val="FF9900"/>
        </a:buClr>
        <a:buFont typeface="Wingdings" charset="0"/>
        <a:buChar char="§"/>
        <a:defRPr sz="2000">
          <a:solidFill>
            <a:schemeClr val="bg1"/>
          </a:solidFill>
          <a:latin typeface="Arial" charset="0"/>
          <a:ea typeface="ＭＳ Ｐゴシック" charset="0"/>
        </a:defRPr>
      </a:lvl2pPr>
      <a:lvl3pPr marL="1143000" indent="-228600" algn="ctr" rtl="0" eaLnBrk="0" fontAlgn="base" hangingPunct="0">
        <a:spcBef>
          <a:spcPct val="20000"/>
        </a:spcBef>
        <a:spcAft>
          <a:spcPct val="0"/>
        </a:spcAft>
        <a:buClr>
          <a:srgbClr val="FF9900"/>
        </a:buClr>
        <a:buFont typeface="Wingdings" charset="0"/>
        <a:buChar char="§"/>
        <a:defRPr sz="2000">
          <a:solidFill>
            <a:schemeClr val="bg1"/>
          </a:solidFill>
          <a:latin typeface="Arial" charset="0"/>
          <a:ea typeface="ＭＳ Ｐゴシック" charset="0"/>
        </a:defRPr>
      </a:lvl3pPr>
      <a:lvl4pPr marL="1600200" indent="-228600" algn="ctr" rtl="0" eaLnBrk="0" fontAlgn="base" hangingPunct="0">
        <a:spcBef>
          <a:spcPct val="20000"/>
        </a:spcBef>
        <a:spcAft>
          <a:spcPct val="0"/>
        </a:spcAft>
        <a:buClr>
          <a:srgbClr val="FF9900"/>
        </a:buClr>
        <a:buFont typeface="Wingdings" charset="0"/>
        <a:buChar char="§"/>
        <a:defRPr sz="2000">
          <a:solidFill>
            <a:schemeClr val="bg1"/>
          </a:solidFill>
          <a:latin typeface="Arial" charset="0"/>
          <a:ea typeface="ＭＳ Ｐゴシック" charset="0"/>
        </a:defRPr>
      </a:lvl4pPr>
      <a:lvl5pPr marL="2057400" indent="-228600" algn="ctr" rtl="0" eaLnBrk="0" fontAlgn="base" hangingPunct="0">
        <a:spcBef>
          <a:spcPct val="20000"/>
        </a:spcBef>
        <a:spcAft>
          <a:spcPct val="0"/>
        </a:spcAft>
        <a:buClr>
          <a:srgbClr val="FF9900"/>
        </a:buClr>
        <a:buFont typeface="Wingdings" charset="0"/>
        <a:buChar char="§"/>
        <a:defRPr sz="2000">
          <a:solidFill>
            <a:schemeClr val="bg1"/>
          </a:solidFill>
          <a:latin typeface="Arial" charset="0"/>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ctrTitle"/>
          </p:nvPr>
        </p:nvSpPr>
        <p:spPr>
          <a:xfrm>
            <a:off x="685800" y="2133600"/>
            <a:ext cx="7921625" cy="1219200"/>
          </a:xfrm>
        </p:spPr>
        <p:txBody>
          <a:bodyPr/>
          <a:lstStyle/>
          <a:p>
            <a:r>
              <a:rPr lang="en-GB" dirty="0"/>
              <a:t>Review of available and </a:t>
            </a:r>
            <a:r>
              <a:rPr lang="en-GB" dirty="0" smtClean="0"/>
              <a:t>proposed </a:t>
            </a:r>
            <a:r>
              <a:rPr lang="en-GB" dirty="0"/>
              <a:t>GCW agreed </a:t>
            </a:r>
            <a:r>
              <a:rPr lang="en-GB" dirty="0" smtClean="0"/>
              <a:t>practices</a:t>
            </a:r>
            <a:endParaRPr lang="en-US" dirty="0"/>
          </a:p>
        </p:txBody>
      </p:sp>
      <p:sp>
        <p:nvSpPr>
          <p:cNvPr id="14339" name="Rectangle 6"/>
          <p:cNvSpPr>
            <a:spLocks noGrp="1" noChangeArrowheads="1"/>
          </p:cNvSpPr>
          <p:nvPr>
            <p:ph type="subTitle" idx="1"/>
          </p:nvPr>
        </p:nvSpPr>
        <p:spPr>
          <a:xfrm>
            <a:off x="685800" y="3810000"/>
            <a:ext cx="7921625" cy="914400"/>
          </a:xfrm>
        </p:spPr>
        <p:txBody>
          <a:bodyPr/>
          <a:lstStyle/>
          <a:p>
            <a:r>
              <a:rPr lang="en-US" sz="2600" dirty="0"/>
              <a:t>Þ. </a:t>
            </a:r>
            <a:r>
              <a:rPr lang="en-US" sz="2600" dirty="0" smtClean="0"/>
              <a:t>Þorsteinsson (Iceland) &amp; C. Fierz (Switzerland)</a:t>
            </a:r>
          </a:p>
          <a:p>
            <a:r>
              <a:rPr lang="en-US" sz="2600" dirty="0" smtClean="0"/>
              <a:t>Co-chairs, GCW Best Practices Team</a:t>
            </a:r>
          </a:p>
          <a:p>
            <a:endParaRPr lang="en-US" sz="2000" dirty="0" smtClean="0"/>
          </a:p>
          <a:p>
            <a:r>
              <a:rPr lang="en-US" sz="2000" dirty="0" smtClean="0"/>
              <a:t>GCW CryoNet Team Meeting,</a:t>
            </a:r>
          </a:p>
          <a:p>
            <a:r>
              <a:rPr lang="en-US" sz="2000" dirty="0" smtClean="0"/>
              <a:t>Boulder, CO – December 2015</a:t>
            </a:r>
            <a:endParaRPr lang="en-US" sz="2000" dirty="0"/>
          </a:p>
        </p:txBody>
      </p:sp>
      <p:sp>
        <p:nvSpPr>
          <p:cNvPr id="15" name="Title 9"/>
          <p:cNvSpPr txBox="1">
            <a:spLocks/>
          </p:cNvSpPr>
          <p:nvPr/>
        </p:nvSpPr>
        <p:spPr>
          <a:xfrm>
            <a:off x="117475" y="6453188"/>
            <a:ext cx="2438400" cy="288925"/>
          </a:xfrm>
          <a:prstGeom prst="rect">
            <a:avLst/>
          </a:prstGeom>
        </p:spPr>
        <p:txBody>
          <a:bodyPr anchor="ctr">
            <a:normAutofit/>
          </a:bodyPr>
          <a:lstStyle/>
          <a:p>
            <a:pPr defTabSz="457200" fontAlgn="auto">
              <a:spcAft>
                <a:spcPts val="0"/>
              </a:spcAft>
              <a:defRPr/>
            </a:pPr>
            <a:r>
              <a:rPr lang="en-US" sz="1200" dirty="0" smtClean="0">
                <a:latin typeface="Arial"/>
                <a:ea typeface="+mj-ea"/>
                <a:cs typeface="Arial"/>
              </a:rPr>
              <a:t>Best Practices Team</a:t>
            </a:r>
            <a:endParaRPr lang="en-US" sz="1200" dirty="0">
              <a:latin typeface="Arial"/>
              <a:ea typeface="+mj-ea"/>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latin typeface="Arial"/>
                <a:cs typeface="Arial"/>
              </a:rPr>
              <a:t>GCW, Best Practices Team, Boulder, CO, Dec 2015</a:t>
            </a:r>
            <a:endParaRPr lang="en-US" dirty="0">
              <a:latin typeface="Arial"/>
              <a:cs typeface="Arial"/>
            </a:endParaRPr>
          </a:p>
        </p:txBody>
      </p:sp>
      <p:sp>
        <p:nvSpPr>
          <p:cNvPr id="5" name="Slide Number Placeholder 4"/>
          <p:cNvSpPr>
            <a:spLocks noGrp="1"/>
          </p:cNvSpPr>
          <p:nvPr>
            <p:ph type="sldNum" sz="quarter" idx="11"/>
          </p:nvPr>
        </p:nvSpPr>
        <p:spPr/>
        <p:txBody>
          <a:bodyPr/>
          <a:lstStyle/>
          <a:p>
            <a:fld id="{3ED0E081-8495-3A42-A285-1F11916F25DF}" type="slidenum">
              <a:rPr lang="en-US" smtClean="0"/>
              <a:pPr/>
              <a:t>10</a:t>
            </a:fld>
            <a:endParaRPr lang="en-US"/>
          </a:p>
        </p:txBody>
      </p:sp>
      <p:sp>
        <p:nvSpPr>
          <p:cNvPr id="6" name="TextBox 5"/>
          <p:cNvSpPr txBox="1"/>
          <p:nvPr/>
        </p:nvSpPr>
        <p:spPr>
          <a:xfrm>
            <a:off x="381000" y="685800"/>
            <a:ext cx="7931980" cy="4154984"/>
          </a:xfrm>
          <a:prstGeom prst="rect">
            <a:avLst/>
          </a:prstGeom>
          <a:noFill/>
        </p:spPr>
        <p:txBody>
          <a:bodyPr wrap="none" rtlCol="0">
            <a:spAutoFit/>
          </a:bodyPr>
          <a:lstStyle/>
          <a:p>
            <a:r>
              <a:rPr lang="is-IS" b="1" dirty="0" smtClean="0">
                <a:solidFill>
                  <a:srgbClr val="0000FF"/>
                </a:solidFill>
              </a:rPr>
              <a:t>Glaciers, Ice Caps and Ice Sheets - continued</a:t>
            </a:r>
            <a:endParaRPr lang="en-US" b="1" dirty="0" smtClean="0">
              <a:solidFill>
                <a:srgbClr val="0000FF"/>
              </a:solidFill>
            </a:endParaRPr>
          </a:p>
          <a:p>
            <a:endParaRPr lang="en-US" sz="1600" b="1" dirty="0"/>
          </a:p>
          <a:p>
            <a:r>
              <a:rPr lang="en-US" sz="1600" b="1" i="1" dirty="0"/>
              <a:t>WGMS, GLIMS &amp; GLOBGLACIER </a:t>
            </a:r>
            <a:r>
              <a:rPr lang="en-US" sz="1600" b="1" i="1" dirty="0" smtClean="0"/>
              <a:t>2010</a:t>
            </a:r>
          </a:p>
          <a:p>
            <a:r>
              <a:rPr lang="en-US" sz="1600" dirty="0" smtClean="0"/>
              <a:t>Guidelines </a:t>
            </a:r>
            <a:r>
              <a:rPr lang="en-US" sz="1600" dirty="0"/>
              <a:t>for the compilation of glacier inventory data from digital </a:t>
            </a:r>
            <a:r>
              <a:rPr lang="en-US" sz="1600" dirty="0" smtClean="0"/>
              <a:t>sources.</a:t>
            </a:r>
            <a:endParaRPr lang="en-US" sz="1600" dirty="0"/>
          </a:p>
          <a:p>
            <a:r>
              <a:rPr lang="en-US" sz="1600" dirty="0"/>
              <a:t>Guide on the creation of detailed glacier-inventory data from glacier </a:t>
            </a:r>
            <a:r>
              <a:rPr lang="en-US" sz="1600" dirty="0" smtClean="0"/>
              <a:t>outlines</a:t>
            </a:r>
          </a:p>
          <a:p>
            <a:r>
              <a:rPr lang="en-US" sz="1600" dirty="0" smtClean="0"/>
              <a:t>and </a:t>
            </a:r>
            <a:r>
              <a:rPr lang="en-US" sz="1600" dirty="0"/>
              <a:t>DTMs, </a:t>
            </a:r>
            <a:r>
              <a:rPr lang="en-US" sz="1600" dirty="0" smtClean="0"/>
              <a:t>using </a:t>
            </a:r>
            <a:r>
              <a:rPr lang="en-US" sz="1600" dirty="0"/>
              <a:t>modern </a:t>
            </a:r>
            <a:r>
              <a:rPr lang="en-US" sz="1600" dirty="0" err="1"/>
              <a:t>geoinformatic</a:t>
            </a:r>
            <a:r>
              <a:rPr lang="en-US" sz="1600" dirty="0"/>
              <a:t> techniques.</a:t>
            </a:r>
          </a:p>
          <a:p>
            <a:endParaRPr lang="en-US" sz="1600" dirty="0"/>
          </a:p>
          <a:p>
            <a:r>
              <a:rPr lang="en-US" sz="1600" u="sng" dirty="0"/>
              <a:t>Parameters</a:t>
            </a:r>
            <a:r>
              <a:rPr lang="en-US" sz="1600" dirty="0"/>
              <a:t>: Name, Identification code, coordinates, date (for outlines), total </a:t>
            </a:r>
            <a:endParaRPr lang="en-US" sz="1600" dirty="0" smtClean="0"/>
          </a:p>
          <a:p>
            <a:r>
              <a:rPr lang="en-US" sz="1600" dirty="0" smtClean="0"/>
              <a:t>surface </a:t>
            </a:r>
            <a:r>
              <a:rPr lang="en-US" sz="1600" dirty="0"/>
              <a:t>area, </a:t>
            </a:r>
            <a:r>
              <a:rPr lang="en-US" sz="1600" dirty="0" smtClean="0"/>
              <a:t>length</a:t>
            </a:r>
            <a:r>
              <a:rPr lang="en-US" sz="1600" dirty="0"/>
              <a:t>, elevation (max, min, mean, median), mean aspect, mean </a:t>
            </a:r>
            <a:endParaRPr lang="en-US" sz="1600" dirty="0" smtClean="0"/>
          </a:p>
          <a:p>
            <a:r>
              <a:rPr lang="en-US" sz="1600" dirty="0" smtClean="0"/>
              <a:t>slope </a:t>
            </a:r>
            <a:r>
              <a:rPr lang="en-US" sz="1600" dirty="0"/>
              <a:t>from DTM, various </a:t>
            </a:r>
            <a:r>
              <a:rPr lang="en-US" sz="1600" dirty="0" smtClean="0"/>
              <a:t>derived </a:t>
            </a:r>
            <a:r>
              <a:rPr lang="en-US" sz="1600" dirty="0"/>
              <a:t>quantities.</a:t>
            </a:r>
          </a:p>
          <a:p>
            <a:endParaRPr lang="en-US" sz="1600" dirty="0"/>
          </a:p>
          <a:p>
            <a:r>
              <a:rPr lang="en-US" sz="1600" b="1" i="1" dirty="0"/>
              <a:t>IHP/IACS/UNESCO 2011: Glossary of glacier mass balance and related terms</a:t>
            </a:r>
          </a:p>
          <a:p>
            <a:r>
              <a:rPr lang="en-US" sz="1600" dirty="0"/>
              <a:t>Includes overviews of: Mass balance terminology, formulations of mass balance </a:t>
            </a:r>
            <a:endParaRPr lang="en-US" sz="1600" dirty="0" smtClean="0"/>
          </a:p>
          <a:p>
            <a:r>
              <a:rPr lang="en-US" sz="1600" dirty="0"/>
              <a:t>a</a:t>
            </a:r>
            <a:r>
              <a:rPr lang="en-US" sz="1600" dirty="0" smtClean="0"/>
              <a:t>nd reporting </a:t>
            </a:r>
            <a:r>
              <a:rPr lang="en-US" sz="1600" dirty="0"/>
              <a:t>of mass balance data. Presents the most up-to-date glossary available </a:t>
            </a:r>
            <a:endParaRPr lang="en-US" sz="1600" dirty="0" smtClean="0"/>
          </a:p>
          <a:p>
            <a:r>
              <a:rPr lang="en-US" sz="1600" dirty="0" smtClean="0"/>
              <a:t>on </a:t>
            </a:r>
            <a:r>
              <a:rPr lang="en-US" sz="1600" dirty="0"/>
              <a:t>the </a:t>
            </a:r>
            <a:r>
              <a:rPr lang="en-US" sz="1600" dirty="0" smtClean="0"/>
              <a:t>subject</a:t>
            </a:r>
            <a:r>
              <a:rPr lang="en-US" sz="1600" dirty="0"/>
              <a:t>.</a:t>
            </a:r>
          </a:p>
          <a:p>
            <a:endParaRPr lang="en-US" sz="1600" b="1" i="1" dirty="0"/>
          </a:p>
        </p:txBody>
      </p:sp>
    </p:spTree>
    <p:extLst>
      <p:ext uri="{BB962C8B-B14F-4D97-AF65-F5344CB8AC3E}">
        <p14:creationId xmlns:p14="http://schemas.microsoft.com/office/powerpoint/2010/main" xmlns="" val="160757923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latin typeface="Arial"/>
                <a:cs typeface="Arial"/>
              </a:rPr>
              <a:t>GCW, Best Practices Team, Boulder, CO, Dec 2015</a:t>
            </a:r>
            <a:endParaRPr lang="en-US" dirty="0">
              <a:latin typeface="Arial"/>
              <a:cs typeface="Arial"/>
            </a:endParaRPr>
          </a:p>
        </p:txBody>
      </p:sp>
      <p:sp>
        <p:nvSpPr>
          <p:cNvPr id="5" name="Slide Number Placeholder 4"/>
          <p:cNvSpPr>
            <a:spLocks noGrp="1"/>
          </p:cNvSpPr>
          <p:nvPr>
            <p:ph type="sldNum" sz="quarter" idx="11"/>
          </p:nvPr>
        </p:nvSpPr>
        <p:spPr/>
        <p:txBody>
          <a:bodyPr/>
          <a:lstStyle/>
          <a:p>
            <a:fld id="{3ED0E081-8495-3A42-A285-1F11916F25DF}" type="slidenum">
              <a:rPr lang="en-US" smtClean="0"/>
              <a:pPr/>
              <a:t>11</a:t>
            </a:fld>
            <a:endParaRPr lang="en-US"/>
          </a:p>
        </p:txBody>
      </p:sp>
      <p:sp>
        <p:nvSpPr>
          <p:cNvPr id="6" name="TextBox 5"/>
          <p:cNvSpPr txBox="1"/>
          <p:nvPr/>
        </p:nvSpPr>
        <p:spPr>
          <a:xfrm>
            <a:off x="509561" y="469880"/>
            <a:ext cx="8177239" cy="5509200"/>
          </a:xfrm>
          <a:prstGeom prst="rect">
            <a:avLst/>
          </a:prstGeom>
          <a:noFill/>
        </p:spPr>
        <p:txBody>
          <a:bodyPr wrap="none" rtlCol="0">
            <a:spAutoFit/>
          </a:bodyPr>
          <a:lstStyle/>
          <a:p>
            <a:r>
              <a:rPr lang="is-IS" b="1" dirty="0" smtClean="0">
                <a:solidFill>
                  <a:srgbClr val="0000FF"/>
                </a:solidFill>
              </a:rPr>
              <a:t>Sea Ice</a:t>
            </a:r>
            <a:endParaRPr lang="en-US" b="1" dirty="0" smtClean="0">
              <a:solidFill>
                <a:srgbClr val="0000FF"/>
              </a:solidFill>
            </a:endParaRPr>
          </a:p>
          <a:p>
            <a:endParaRPr lang="en-US" sz="1600" b="1" dirty="0"/>
          </a:p>
          <a:p>
            <a:r>
              <a:rPr lang="en-US" sz="1600" dirty="0"/>
              <a:t>WMO has published a report on sea-ice nomenclature. Year of publication not given, </a:t>
            </a:r>
            <a:endParaRPr lang="en-US" sz="1600" dirty="0" smtClean="0"/>
          </a:p>
          <a:p>
            <a:r>
              <a:rPr lang="en-US" sz="1600" dirty="0" smtClean="0"/>
              <a:t>seems </a:t>
            </a:r>
            <a:r>
              <a:rPr lang="en-US" sz="1600" dirty="0"/>
              <a:t>quite old.</a:t>
            </a:r>
          </a:p>
          <a:p>
            <a:endParaRPr lang="en-US" sz="1600" dirty="0"/>
          </a:p>
          <a:p>
            <a:r>
              <a:rPr lang="en-US" sz="1600" b="1" i="1" dirty="0"/>
              <a:t>MANICE 2005: Manual of Standard Procedures For Observing and Reporting Ice </a:t>
            </a:r>
            <a:endParaRPr lang="en-US" sz="1600" b="1" i="1" dirty="0" smtClean="0"/>
          </a:p>
          <a:p>
            <a:r>
              <a:rPr lang="en-US" sz="1600" b="1" i="1" dirty="0" smtClean="0"/>
              <a:t>Conditions</a:t>
            </a:r>
            <a:r>
              <a:rPr lang="en-US" sz="1600" b="1" i="1" dirty="0"/>
              <a:t>. </a:t>
            </a:r>
          </a:p>
          <a:p>
            <a:r>
              <a:rPr lang="en-US" sz="1600" dirty="0"/>
              <a:t>Canadian Ice Service - Environment Canada 2005.</a:t>
            </a:r>
          </a:p>
          <a:p>
            <a:endParaRPr lang="en-US" sz="1600" dirty="0"/>
          </a:p>
          <a:p>
            <a:r>
              <a:rPr lang="en-US" sz="1600" dirty="0"/>
              <a:t>A thorough document including terminology, development of lake ice, river ice, ice of </a:t>
            </a:r>
            <a:endParaRPr lang="en-US" sz="1600" dirty="0" smtClean="0"/>
          </a:p>
          <a:p>
            <a:r>
              <a:rPr lang="en-US" sz="1600" dirty="0" smtClean="0"/>
              <a:t>land </a:t>
            </a:r>
            <a:r>
              <a:rPr lang="en-US" sz="1600" dirty="0"/>
              <a:t>origin and sea ice, forms and arrangement of sea ice, ice surface features. </a:t>
            </a:r>
            <a:endParaRPr lang="en-US" sz="1600" dirty="0" smtClean="0"/>
          </a:p>
          <a:p>
            <a:r>
              <a:rPr lang="en-US" sz="1600" dirty="0" smtClean="0"/>
              <a:t>Covers </a:t>
            </a:r>
            <a:r>
              <a:rPr lang="en-US" sz="1600" dirty="0"/>
              <a:t>ice observations, messaging on ice conditions, ice analysis charts and reporting.</a:t>
            </a:r>
          </a:p>
          <a:p>
            <a:endParaRPr lang="is-IS" sz="1600" b="1" i="1" dirty="0" smtClean="0"/>
          </a:p>
          <a:p>
            <a:pPr lvl="0"/>
            <a:r>
              <a:rPr lang="is-IS" b="1" dirty="0" smtClean="0">
                <a:solidFill>
                  <a:srgbClr val="0000FF"/>
                </a:solidFill>
              </a:rPr>
              <a:t>Permafrost</a:t>
            </a:r>
            <a:endParaRPr lang="en-US" b="1" dirty="0">
              <a:solidFill>
                <a:srgbClr val="0000FF"/>
              </a:solidFill>
            </a:endParaRPr>
          </a:p>
          <a:p>
            <a:endParaRPr lang="is-IS" sz="1600" b="1" i="1" dirty="0" smtClean="0"/>
          </a:p>
          <a:p>
            <a:endParaRPr lang="is-IS" sz="1600" b="1" i="1" dirty="0"/>
          </a:p>
          <a:p>
            <a:r>
              <a:rPr lang="en-US" sz="1600" b="1" i="1" dirty="0"/>
              <a:t>UNESCO-GTN-P 2012:  </a:t>
            </a:r>
            <a:r>
              <a:rPr lang="en-US" sz="1600" b="1" i="1" dirty="0" smtClean="0"/>
              <a:t>Global </a:t>
            </a:r>
            <a:r>
              <a:rPr lang="en-US" sz="1600" b="1" i="1" dirty="0"/>
              <a:t>Terrestrial Network on Permafrost. </a:t>
            </a:r>
            <a:endParaRPr lang="en-US" sz="1600" b="1" i="1" dirty="0" smtClean="0"/>
          </a:p>
          <a:p>
            <a:r>
              <a:rPr lang="en-US" sz="1600" b="1" i="1" dirty="0" smtClean="0"/>
              <a:t>Strategy </a:t>
            </a:r>
            <a:r>
              <a:rPr lang="en-US" sz="1600" b="1" i="1" dirty="0"/>
              <a:t>and Implementation Plan 2012-2016.</a:t>
            </a:r>
          </a:p>
          <a:p>
            <a:r>
              <a:rPr lang="en-US" sz="1600" dirty="0" smtClean="0"/>
              <a:t>Document outlining rationale and objectives, process management and reporting, </a:t>
            </a:r>
          </a:p>
          <a:p>
            <a:r>
              <a:rPr lang="en-US" sz="1600" dirty="0" smtClean="0"/>
              <a:t>technical </a:t>
            </a:r>
            <a:r>
              <a:rPr lang="en-US" sz="1600" dirty="0"/>
              <a:t>standards, data management, implementing actions and timeline.</a:t>
            </a:r>
          </a:p>
          <a:p>
            <a:endParaRPr lang="en-US" sz="1600" b="1" i="1" dirty="0"/>
          </a:p>
        </p:txBody>
      </p:sp>
    </p:spTree>
    <p:extLst>
      <p:ext uri="{BB962C8B-B14F-4D97-AF65-F5344CB8AC3E}">
        <p14:creationId xmlns:p14="http://schemas.microsoft.com/office/powerpoint/2010/main" xmlns="" val="421006053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latin typeface="Arial"/>
                <a:cs typeface="Arial"/>
              </a:rPr>
              <a:t>GCW, Best Practices Team, Boulder, CO, Dec 2015</a:t>
            </a:r>
            <a:endParaRPr lang="en-US" dirty="0">
              <a:latin typeface="Arial"/>
              <a:cs typeface="Arial"/>
            </a:endParaRPr>
          </a:p>
        </p:txBody>
      </p:sp>
      <p:sp>
        <p:nvSpPr>
          <p:cNvPr id="5" name="Slide Number Placeholder 4"/>
          <p:cNvSpPr>
            <a:spLocks noGrp="1"/>
          </p:cNvSpPr>
          <p:nvPr>
            <p:ph type="sldNum" sz="quarter" idx="11"/>
          </p:nvPr>
        </p:nvSpPr>
        <p:spPr/>
        <p:txBody>
          <a:bodyPr/>
          <a:lstStyle/>
          <a:p>
            <a:fld id="{3ED0E081-8495-3A42-A285-1F11916F25DF}" type="slidenum">
              <a:rPr lang="en-US" smtClean="0"/>
              <a:pPr/>
              <a:t>12</a:t>
            </a:fld>
            <a:endParaRPr lang="en-US"/>
          </a:p>
        </p:txBody>
      </p:sp>
      <p:sp>
        <p:nvSpPr>
          <p:cNvPr id="6" name="TextBox 5"/>
          <p:cNvSpPr txBox="1"/>
          <p:nvPr/>
        </p:nvSpPr>
        <p:spPr>
          <a:xfrm>
            <a:off x="509561" y="604659"/>
            <a:ext cx="7870937" cy="3662541"/>
          </a:xfrm>
          <a:prstGeom prst="rect">
            <a:avLst/>
          </a:prstGeom>
          <a:noFill/>
        </p:spPr>
        <p:txBody>
          <a:bodyPr wrap="none" rtlCol="0">
            <a:spAutoFit/>
          </a:bodyPr>
          <a:lstStyle/>
          <a:p>
            <a:r>
              <a:rPr lang="is-IS" b="1" dirty="0" smtClean="0">
                <a:solidFill>
                  <a:srgbClr val="0000FF"/>
                </a:solidFill>
              </a:rPr>
              <a:t>Additional documents</a:t>
            </a:r>
            <a:endParaRPr lang="en-US" b="1" dirty="0" smtClean="0">
              <a:solidFill>
                <a:srgbClr val="0000FF"/>
              </a:solidFill>
            </a:endParaRPr>
          </a:p>
          <a:p>
            <a:endParaRPr lang="is-IS" sz="1600" b="1" i="1" dirty="0" smtClean="0"/>
          </a:p>
          <a:p>
            <a:endParaRPr lang="is-IS" sz="1600" b="1" i="1" dirty="0" smtClean="0"/>
          </a:p>
          <a:p>
            <a:r>
              <a:rPr lang="en-US" sz="1600" b="1" i="1" dirty="0" smtClean="0"/>
              <a:t>UNESCO GTOS </a:t>
            </a:r>
            <a:r>
              <a:rPr lang="en-US" sz="1600" b="1" i="1" dirty="0"/>
              <a:t>T05 Report: Snow cover</a:t>
            </a:r>
          </a:p>
          <a:p>
            <a:r>
              <a:rPr lang="en-US" sz="1600" dirty="0"/>
              <a:t>Readable overview in plain language on: Existing measurement methods, </a:t>
            </a:r>
            <a:r>
              <a:rPr lang="en-US" sz="1600" dirty="0" smtClean="0"/>
              <a:t>protocols </a:t>
            </a:r>
          </a:p>
          <a:p>
            <a:r>
              <a:rPr lang="en-US" sz="1600" dirty="0" smtClean="0"/>
              <a:t>and </a:t>
            </a:r>
            <a:r>
              <a:rPr lang="en-US" sz="1600" dirty="0"/>
              <a:t>standards, contributing networks and agencies, available data and products.</a:t>
            </a:r>
          </a:p>
          <a:p>
            <a:endParaRPr lang="is-IS" sz="1600" b="1" i="1" dirty="0" smtClean="0"/>
          </a:p>
          <a:p>
            <a:r>
              <a:rPr lang="en-US" sz="1600" b="1" i="1" dirty="0"/>
              <a:t>UNESCO-GTOS 2009: Glaciers and Ice Caps</a:t>
            </a:r>
          </a:p>
          <a:p>
            <a:r>
              <a:rPr lang="en-US" sz="1600" dirty="0"/>
              <a:t>Readable summary on the status of worldwide glacier monitoring.</a:t>
            </a:r>
          </a:p>
          <a:p>
            <a:endParaRPr lang="is-IS" sz="1600" b="1" i="1" dirty="0" smtClean="0"/>
          </a:p>
          <a:p>
            <a:r>
              <a:rPr lang="en-US" sz="1600" b="1" i="1" dirty="0"/>
              <a:t>UNESCO-GTOS 2009: Permafrost</a:t>
            </a:r>
          </a:p>
          <a:p>
            <a:r>
              <a:rPr lang="en-US" sz="1600" dirty="0"/>
              <a:t>A readable overview on: Definitions, existing measurement protocols and standards, </a:t>
            </a:r>
          </a:p>
          <a:p>
            <a:r>
              <a:rPr lang="en-US" sz="1600" dirty="0"/>
              <a:t>contributing networks and agencies, available data and products.</a:t>
            </a:r>
          </a:p>
          <a:p>
            <a:endParaRPr lang="en-US" sz="1600" b="1" i="1" dirty="0"/>
          </a:p>
        </p:txBody>
      </p:sp>
    </p:spTree>
    <p:extLst>
      <p:ext uri="{BB962C8B-B14F-4D97-AF65-F5344CB8AC3E}">
        <p14:creationId xmlns:p14="http://schemas.microsoft.com/office/powerpoint/2010/main" xmlns="" val="230362834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latin typeface="Arial"/>
                <a:cs typeface="Arial"/>
              </a:rPr>
              <a:t>GCW, Best Practices Team, Boulder, CO, Dec 2015</a:t>
            </a:r>
          </a:p>
          <a:p>
            <a:endParaRPr lang="en-US" dirty="0"/>
          </a:p>
        </p:txBody>
      </p:sp>
      <p:sp>
        <p:nvSpPr>
          <p:cNvPr id="5" name="Slide Number Placeholder 4"/>
          <p:cNvSpPr>
            <a:spLocks noGrp="1"/>
          </p:cNvSpPr>
          <p:nvPr>
            <p:ph type="sldNum" sz="quarter" idx="11"/>
          </p:nvPr>
        </p:nvSpPr>
        <p:spPr/>
        <p:txBody>
          <a:bodyPr/>
          <a:lstStyle/>
          <a:p>
            <a:fld id="{3ED0E081-8495-3A42-A285-1F11916F25DF}" type="slidenum">
              <a:rPr lang="en-US" smtClean="0"/>
              <a:pPr/>
              <a:t>13</a:t>
            </a:fld>
            <a:endParaRPr lang="en-US"/>
          </a:p>
        </p:txBody>
      </p:sp>
      <p:sp>
        <p:nvSpPr>
          <p:cNvPr id="6" name="TextBox 5"/>
          <p:cNvSpPr txBox="1"/>
          <p:nvPr/>
        </p:nvSpPr>
        <p:spPr>
          <a:xfrm>
            <a:off x="609600" y="304800"/>
            <a:ext cx="8011937" cy="5632311"/>
          </a:xfrm>
          <a:prstGeom prst="rect">
            <a:avLst/>
          </a:prstGeom>
          <a:noFill/>
        </p:spPr>
        <p:txBody>
          <a:bodyPr wrap="none" rtlCol="0">
            <a:spAutoFit/>
          </a:bodyPr>
          <a:lstStyle/>
          <a:p>
            <a:r>
              <a:rPr lang="is-IS" b="1" dirty="0" smtClean="0">
                <a:solidFill>
                  <a:srgbClr val="0000FF"/>
                </a:solidFill>
              </a:rPr>
              <a:t>A GCW Guide/Manual will have to put focus on recent</a:t>
            </a:r>
          </a:p>
          <a:p>
            <a:r>
              <a:rPr lang="is-IS" b="1" dirty="0">
                <a:solidFill>
                  <a:srgbClr val="0000FF"/>
                </a:solidFill>
              </a:rPr>
              <a:t>d</a:t>
            </a:r>
            <a:r>
              <a:rPr lang="is-IS" b="1" dirty="0" smtClean="0">
                <a:solidFill>
                  <a:srgbClr val="0000FF"/>
                </a:solidFill>
              </a:rPr>
              <a:t>evelopments. </a:t>
            </a:r>
          </a:p>
          <a:p>
            <a:endParaRPr lang="is-IS" b="1" dirty="0">
              <a:solidFill>
                <a:srgbClr val="0000FF"/>
              </a:solidFill>
            </a:endParaRPr>
          </a:p>
          <a:p>
            <a:r>
              <a:rPr lang="is-IS" sz="1600" b="1" dirty="0" smtClean="0"/>
              <a:t>Example from glacier mass balance studies:</a:t>
            </a:r>
            <a:endParaRPr lang="is-IS" b="1" dirty="0"/>
          </a:p>
          <a:p>
            <a:endParaRPr lang="is-IS" sz="1600" b="1" dirty="0" smtClean="0"/>
          </a:p>
          <a:p>
            <a:r>
              <a:rPr lang="is-IS" sz="1600" b="1" dirty="0" smtClean="0"/>
              <a:t>In recent years many comparisons have been made between mass balance </a:t>
            </a:r>
          </a:p>
          <a:p>
            <a:r>
              <a:rPr lang="is-IS" sz="1600" b="1" dirty="0" smtClean="0"/>
              <a:t>results derived using the</a:t>
            </a:r>
          </a:p>
          <a:p>
            <a:endParaRPr lang="is-IS" sz="1600" b="1" dirty="0" smtClean="0">
              <a:solidFill>
                <a:srgbClr val="FF0000"/>
              </a:solidFill>
            </a:endParaRPr>
          </a:p>
          <a:p>
            <a:r>
              <a:rPr lang="is-IS" sz="1600" b="1" dirty="0" smtClean="0">
                <a:solidFill>
                  <a:srgbClr val="FF0000"/>
                </a:solidFill>
              </a:rPr>
              <a:t>- glaciological method</a:t>
            </a:r>
            <a:r>
              <a:rPr lang="is-IS" sz="1600" b="1" dirty="0" smtClean="0"/>
              <a:t> (i.e. snow coring to determine accumulation and stake </a:t>
            </a:r>
          </a:p>
          <a:p>
            <a:r>
              <a:rPr lang="is-IS" sz="1600" b="1" dirty="0" smtClean="0"/>
              <a:t>                                         readings to determine ablation), </a:t>
            </a:r>
          </a:p>
          <a:p>
            <a:endParaRPr lang="is-IS" sz="1600" b="1" dirty="0"/>
          </a:p>
          <a:p>
            <a:r>
              <a:rPr lang="is-IS" sz="1600" b="1" dirty="0" smtClean="0"/>
              <a:t>and mass balance results from the </a:t>
            </a:r>
          </a:p>
          <a:p>
            <a:endParaRPr lang="is-IS" sz="1600" b="1" dirty="0" smtClean="0">
              <a:solidFill>
                <a:srgbClr val="FF0000"/>
              </a:solidFill>
            </a:endParaRPr>
          </a:p>
          <a:p>
            <a:r>
              <a:rPr lang="is-IS" sz="1600" b="1" dirty="0" smtClean="0">
                <a:solidFill>
                  <a:srgbClr val="FF0000"/>
                </a:solidFill>
              </a:rPr>
              <a:t>- geodetic method</a:t>
            </a:r>
            <a:r>
              <a:rPr lang="is-IS" sz="1600" b="1" dirty="0" smtClean="0"/>
              <a:t> (creation of DEMs every few years and calculation of volume </a:t>
            </a:r>
          </a:p>
          <a:p>
            <a:r>
              <a:rPr lang="is-IS" sz="1600" b="1" dirty="0" smtClean="0"/>
              <a:t>                                  changes during the period elapsed).</a:t>
            </a:r>
          </a:p>
          <a:p>
            <a:endParaRPr lang="is-IS" sz="1600" b="1" dirty="0">
              <a:solidFill>
                <a:srgbClr val="FF0000"/>
              </a:solidFill>
            </a:endParaRPr>
          </a:p>
          <a:p>
            <a:r>
              <a:rPr lang="is-IS" sz="1600" b="1" dirty="0" smtClean="0"/>
              <a:t>Most of these studies indicate that the drilling/stake results are biased and need</a:t>
            </a:r>
          </a:p>
          <a:p>
            <a:r>
              <a:rPr lang="is-IS" sz="1600" b="1" dirty="0"/>
              <a:t>t</a:t>
            </a:r>
            <a:r>
              <a:rPr lang="is-IS" sz="1600" b="1" dirty="0" smtClean="0"/>
              <a:t>o be corrected on a regular basis, using results from DEMs derived from</a:t>
            </a:r>
          </a:p>
          <a:p>
            <a:r>
              <a:rPr lang="is-IS" sz="1600" b="1" dirty="0"/>
              <a:t>a</a:t>
            </a:r>
            <a:r>
              <a:rPr lang="is-IS" sz="1600" b="1" dirty="0" smtClean="0"/>
              <a:t>irborne or spaceborne measurements.</a:t>
            </a:r>
          </a:p>
          <a:p>
            <a:endParaRPr lang="is-IS" sz="1600" b="1" dirty="0"/>
          </a:p>
          <a:p>
            <a:r>
              <a:rPr lang="is-IS" sz="1600" b="1" dirty="0" smtClean="0"/>
              <a:t>Such bias-correction should be highlighted in a new GCW Guide/Manual.</a:t>
            </a:r>
            <a:endParaRPr lang="is-IS" sz="1600" b="1" dirty="0"/>
          </a:p>
        </p:txBody>
      </p:sp>
    </p:spTree>
    <p:extLst>
      <p:ext uri="{BB962C8B-B14F-4D97-AF65-F5344CB8AC3E}">
        <p14:creationId xmlns:p14="http://schemas.microsoft.com/office/powerpoint/2010/main" xmlns="" val="421113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dirty="0" smtClean="0"/>
              <a:t>The Task</a:t>
            </a:r>
            <a:endParaRPr lang="en-CA" dirty="0"/>
          </a:p>
        </p:txBody>
      </p:sp>
      <p:sp>
        <p:nvSpPr>
          <p:cNvPr id="7" name="Content Placeholder 6"/>
          <p:cNvSpPr>
            <a:spLocks noGrp="1"/>
          </p:cNvSpPr>
          <p:nvPr>
            <p:ph idx="1"/>
          </p:nvPr>
        </p:nvSpPr>
        <p:spPr/>
        <p:txBody>
          <a:bodyPr/>
          <a:lstStyle/>
          <a:p>
            <a:r>
              <a:rPr lang="en-CA" sz="1800" dirty="0" smtClean="0"/>
              <a:t>In-situ and satellite based observations would be included. </a:t>
            </a:r>
          </a:p>
          <a:p>
            <a:r>
              <a:rPr lang="en-CA" sz="1800" dirty="0" smtClean="0"/>
              <a:t>Engagement of experts from different countries and regions will be essential. </a:t>
            </a:r>
          </a:p>
          <a:p>
            <a:r>
              <a:rPr lang="en-CA" sz="1800" dirty="0" smtClean="0"/>
              <a:t>Experts will be drawn from GCW teams and working groups and nominees through national focal points and partner organizations.</a:t>
            </a:r>
          </a:p>
          <a:p>
            <a:r>
              <a:rPr lang="en-CA" sz="1800" dirty="0" smtClean="0"/>
              <a:t> Small sub-groups may be established to work on individual components of the cryosphere.  </a:t>
            </a:r>
          </a:p>
          <a:p>
            <a:r>
              <a:rPr lang="en-CA" sz="1800" dirty="0" smtClean="0"/>
              <a:t>Existing links on the website must be checked. New manuals, guides, best practices need to be added, including national guides which may have to be translated so the material can be incorporated as appropriate. Existing WMO practices included in WMO Guides (e.g. CIMO, Climate, Hydrology, </a:t>
            </a:r>
            <a:r>
              <a:rPr lang="en-CA" sz="1800" dirty="0" err="1" smtClean="0"/>
              <a:t>AgMet</a:t>
            </a:r>
            <a:r>
              <a:rPr lang="en-CA" sz="1800" dirty="0" smtClean="0"/>
              <a:t>) would be included.</a:t>
            </a:r>
          </a:p>
          <a:p>
            <a:r>
              <a:rPr lang="en-CA" sz="1800" dirty="0" smtClean="0"/>
              <a:t> Ongoing regional efforts should be incorporated whenever possible (e.g. </a:t>
            </a:r>
            <a:r>
              <a:rPr lang="en-CA" sz="1800" dirty="0" err="1" smtClean="0"/>
              <a:t>HarmoSnow</a:t>
            </a:r>
            <a:r>
              <a:rPr lang="en-CA" sz="1800" dirty="0" smtClean="0"/>
              <a:t> in Europe).</a:t>
            </a:r>
          </a:p>
          <a:p>
            <a:r>
              <a:rPr lang="en-CA" sz="1800" dirty="0" smtClean="0"/>
              <a:t> The guide and manual will include best practices suitable for research and operational purposes</a:t>
            </a:r>
          </a:p>
          <a:p>
            <a:pPr>
              <a:buNone/>
            </a:pPr>
            <a:r>
              <a:rPr lang="en-CA" dirty="0" smtClean="0"/>
              <a:t>	</a:t>
            </a:r>
            <a:r>
              <a:rPr lang="en-CA" sz="2000" i="1" dirty="0" smtClean="0">
                <a:solidFill>
                  <a:srgbClr val="C00000"/>
                </a:solidFill>
              </a:rPr>
              <a:t>Snow Watch Team is requested to recommend experts for this task </a:t>
            </a:r>
            <a:endParaRPr lang="en-CA" sz="2000" i="1" dirty="0">
              <a:solidFill>
                <a:srgbClr val="C00000"/>
              </a:solidFill>
            </a:endParaRPr>
          </a:p>
        </p:txBody>
      </p:sp>
      <p:sp>
        <p:nvSpPr>
          <p:cNvPr id="4" name="Footer Placeholder 3"/>
          <p:cNvSpPr>
            <a:spLocks noGrp="1"/>
          </p:cNvSpPr>
          <p:nvPr>
            <p:ph type="ftr" sz="quarter" idx="10"/>
          </p:nvPr>
        </p:nvSpPr>
        <p:spPr/>
        <p:txBody>
          <a:bodyPr/>
          <a:lstStyle/>
          <a:p>
            <a:r>
              <a:rPr lang="en-US" smtClean="0">
                <a:latin typeface="Arial"/>
                <a:cs typeface="Arial"/>
              </a:rPr>
              <a:t>GCW, Best Practices Team, Boulder, CO, Dec 2015</a:t>
            </a:r>
          </a:p>
          <a:p>
            <a:endParaRPr lang="en-US" dirty="0"/>
          </a:p>
        </p:txBody>
      </p:sp>
      <p:sp>
        <p:nvSpPr>
          <p:cNvPr id="5" name="Slide Number Placeholder 4"/>
          <p:cNvSpPr>
            <a:spLocks noGrp="1"/>
          </p:cNvSpPr>
          <p:nvPr>
            <p:ph type="sldNum" sz="quarter" idx="11"/>
          </p:nvPr>
        </p:nvSpPr>
        <p:spPr/>
        <p:txBody>
          <a:bodyPr/>
          <a:lstStyle/>
          <a:p>
            <a:fld id="{3E6D4B4E-399C-DA44-887C-983753C598C8}"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latin typeface="Arial"/>
                <a:cs typeface="Arial"/>
              </a:rPr>
              <a:t>GCW, Best Practices Team, Boulder, CO, Dec 2015</a:t>
            </a:r>
            <a:endParaRPr lang="en-US" dirty="0">
              <a:latin typeface="Arial"/>
              <a:cs typeface="Arial"/>
            </a:endParaRPr>
          </a:p>
        </p:txBody>
      </p:sp>
      <p:sp>
        <p:nvSpPr>
          <p:cNvPr id="4" name="Slide Number Placeholder 3"/>
          <p:cNvSpPr>
            <a:spLocks noGrp="1"/>
          </p:cNvSpPr>
          <p:nvPr>
            <p:ph type="sldNum" sz="quarter" idx="11"/>
          </p:nvPr>
        </p:nvSpPr>
        <p:spPr/>
        <p:txBody>
          <a:bodyPr/>
          <a:lstStyle/>
          <a:p>
            <a:fld id="{D5F33557-D531-C741-BF6C-52098432BCB8}" type="slidenum">
              <a:rPr lang="en-US" smtClean="0"/>
              <a:pPr/>
              <a:t>15</a:t>
            </a:fld>
            <a:endParaRPr lang="en-US"/>
          </a:p>
        </p:txBody>
      </p:sp>
      <p:sp>
        <p:nvSpPr>
          <p:cNvPr id="5" name="TextBox 4"/>
          <p:cNvSpPr txBox="1"/>
          <p:nvPr/>
        </p:nvSpPr>
        <p:spPr>
          <a:xfrm>
            <a:off x="457200" y="596153"/>
            <a:ext cx="8784777" cy="4878259"/>
          </a:xfrm>
          <a:prstGeom prst="rect">
            <a:avLst/>
          </a:prstGeom>
          <a:noFill/>
        </p:spPr>
        <p:txBody>
          <a:bodyPr wrap="none" rtlCol="0">
            <a:spAutoFit/>
          </a:bodyPr>
          <a:lstStyle/>
          <a:p>
            <a:r>
              <a:rPr lang="is-IS" sz="2300" b="1" dirty="0" smtClean="0">
                <a:solidFill>
                  <a:srgbClr val="0000FF"/>
                </a:solidFill>
              </a:rPr>
              <a:t>Who might lead what in the creation of a GCW guide/manual?</a:t>
            </a:r>
          </a:p>
          <a:p>
            <a:endParaRPr lang="is-IS" sz="1600" b="1" dirty="0">
              <a:solidFill>
                <a:srgbClr val="0000FF"/>
              </a:solidFill>
            </a:endParaRPr>
          </a:p>
          <a:p>
            <a:r>
              <a:rPr lang="is-IS" sz="1600" b="1" dirty="0" smtClean="0">
                <a:solidFill>
                  <a:srgbClr val="0000FF"/>
                </a:solidFill>
              </a:rPr>
              <a:t>A first suggestion:</a:t>
            </a:r>
          </a:p>
          <a:p>
            <a:endParaRPr lang="is-IS" sz="1600" b="1" dirty="0">
              <a:solidFill>
                <a:srgbClr val="0000FF"/>
              </a:solidFill>
            </a:endParaRPr>
          </a:p>
          <a:p>
            <a:r>
              <a:rPr lang="is-IS" sz="1600" b="1" dirty="0" smtClean="0"/>
              <a:t>Solid precipitation: 	</a:t>
            </a:r>
            <a:r>
              <a:rPr lang="is-IS" sz="1600" b="1" dirty="0" smtClean="0">
                <a:solidFill>
                  <a:srgbClr val="FF0000"/>
                </a:solidFill>
              </a:rPr>
              <a:t>Canada, Finland</a:t>
            </a:r>
          </a:p>
          <a:p>
            <a:endParaRPr lang="is-IS" sz="1600" b="1" dirty="0"/>
          </a:p>
          <a:p>
            <a:r>
              <a:rPr lang="is-IS" sz="1600" b="1" dirty="0" smtClean="0"/>
              <a:t>Snow cover: 		</a:t>
            </a:r>
            <a:r>
              <a:rPr lang="is-IS" sz="1600" b="1" dirty="0" smtClean="0">
                <a:solidFill>
                  <a:srgbClr val="FF0000"/>
                </a:solidFill>
              </a:rPr>
              <a:t>Switzerland, Japan</a:t>
            </a:r>
          </a:p>
          <a:p>
            <a:endParaRPr lang="is-IS" sz="1600" b="1" dirty="0"/>
          </a:p>
          <a:p>
            <a:r>
              <a:rPr lang="is-IS" sz="1600" b="1" dirty="0" smtClean="0"/>
              <a:t>Glaciers/ice caps/ice sheets:   </a:t>
            </a:r>
            <a:r>
              <a:rPr lang="is-IS" sz="1600" b="1" dirty="0" smtClean="0">
                <a:solidFill>
                  <a:srgbClr val="FF0000"/>
                </a:solidFill>
              </a:rPr>
              <a:t>A North Atlantic Alliance + TPE + Chile</a:t>
            </a:r>
          </a:p>
          <a:p>
            <a:endParaRPr lang="is-IS" sz="1600" b="1" dirty="0"/>
          </a:p>
          <a:p>
            <a:r>
              <a:rPr lang="is-IS" sz="1600" b="1" dirty="0" smtClean="0"/>
              <a:t>Sea ice: 			</a:t>
            </a:r>
            <a:r>
              <a:rPr lang="is-IS" sz="1600" b="1" dirty="0" smtClean="0">
                <a:solidFill>
                  <a:srgbClr val="FF0000"/>
                </a:solidFill>
              </a:rPr>
              <a:t>Russia, Germany</a:t>
            </a:r>
          </a:p>
          <a:p>
            <a:endParaRPr lang="is-IS" sz="1600" b="1" dirty="0"/>
          </a:p>
          <a:p>
            <a:r>
              <a:rPr lang="is-IS" sz="1600" b="1" dirty="0" smtClean="0"/>
              <a:t>Permafrost: 		</a:t>
            </a:r>
            <a:r>
              <a:rPr lang="is-IS" sz="1600" b="1" dirty="0" smtClean="0">
                <a:solidFill>
                  <a:srgbClr val="FF0000"/>
                </a:solidFill>
              </a:rPr>
              <a:t>A Trans-Arctic Alliance (USA, Canada, Russia)</a:t>
            </a:r>
          </a:p>
          <a:p>
            <a:endParaRPr lang="is-IS" sz="1600" b="1" dirty="0"/>
          </a:p>
          <a:p>
            <a:r>
              <a:rPr lang="is-IS" sz="1600" b="1" dirty="0" smtClean="0"/>
              <a:t>Meteorology: 		</a:t>
            </a:r>
            <a:r>
              <a:rPr lang="is-IS" sz="1600" b="1" dirty="0" smtClean="0">
                <a:solidFill>
                  <a:srgbClr val="FF0000"/>
                </a:solidFill>
              </a:rPr>
              <a:t>Austria, China</a:t>
            </a:r>
          </a:p>
          <a:p>
            <a:endParaRPr lang="is-IS" sz="1600" b="1" dirty="0">
              <a:solidFill>
                <a:srgbClr val="FF0000"/>
              </a:solidFill>
            </a:endParaRPr>
          </a:p>
          <a:p>
            <a:r>
              <a:rPr lang="is-IS" sz="1600" b="1" dirty="0" smtClean="0"/>
              <a:t>Airborne measurements: 	</a:t>
            </a:r>
            <a:r>
              <a:rPr lang="is-IS" sz="1600" b="1" dirty="0" smtClean="0">
                <a:solidFill>
                  <a:srgbClr val="FF0000"/>
                </a:solidFill>
              </a:rPr>
              <a:t>UK</a:t>
            </a:r>
          </a:p>
          <a:p>
            <a:endParaRPr lang="is-IS" sz="1600" b="1" dirty="0"/>
          </a:p>
          <a:p>
            <a:r>
              <a:rPr lang="is-IS" sz="1600" b="1" dirty="0" smtClean="0"/>
              <a:t>Spaceborne measurements: </a:t>
            </a:r>
            <a:r>
              <a:rPr lang="is-IS" sz="1600" b="1" dirty="0" smtClean="0">
                <a:solidFill>
                  <a:srgbClr val="FF0000"/>
                </a:solidFill>
              </a:rPr>
              <a:t>USA, France </a:t>
            </a:r>
            <a:endParaRPr lang="is-IS" b="1" dirty="0">
              <a:solidFill>
                <a:srgbClr val="FF0000"/>
              </a:solidFill>
            </a:endParaRPr>
          </a:p>
        </p:txBody>
      </p:sp>
    </p:spTree>
    <p:extLst>
      <p:ext uri="{BB962C8B-B14F-4D97-AF65-F5344CB8AC3E}">
        <p14:creationId xmlns:p14="http://schemas.microsoft.com/office/powerpoint/2010/main" xmlns="" val="2343160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a:latin typeface="Arial Narrow" charset="0"/>
              </a:rPr>
              <a:t>Thank you for your attention</a:t>
            </a:r>
            <a:endParaRPr lang="en-US">
              <a:latin typeface="Arial Narrow" charset="0"/>
            </a:endParaRPr>
          </a:p>
        </p:txBody>
      </p:sp>
      <p:sp>
        <p:nvSpPr>
          <p:cNvPr id="18435" name="Rectangle 3"/>
          <p:cNvSpPr>
            <a:spLocks noGrp="1" noChangeArrowheads="1"/>
          </p:cNvSpPr>
          <p:nvPr>
            <p:ph type="body"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From the </a:t>
            </a:r>
            <a:r>
              <a:rPr lang="en-US" dirty="0" err="1" smtClean="0"/>
              <a:t>CryoNet</a:t>
            </a:r>
            <a:r>
              <a:rPr lang="en-US" dirty="0" smtClean="0"/>
              <a:t> Primer:</a:t>
            </a:r>
            <a:endParaRPr lang="en-US" dirty="0"/>
          </a:p>
        </p:txBody>
      </p:sp>
      <p:sp>
        <p:nvSpPr>
          <p:cNvPr id="15363" name="Content Placeholder 2"/>
          <p:cNvSpPr>
            <a:spLocks noGrp="1"/>
          </p:cNvSpPr>
          <p:nvPr>
            <p:ph idx="1"/>
          </p:nvPr>
        </p:nvSpPr>
        <p:spPr>
          <a:ln>
            <a:solidFill>
              <a:srgbClr val="FFFF00"/>
            </a:solidFill>
          </a:ln>
        </p:spPr>
        <p:txBody>
          <a:bodyPr/>
          <a:lstStyle/>
          <a:p>
            <a:r>
              <a:rPr lang="en-US" sz="2400" i="1" dirty="0"/>
              <a:t>E</a:t>
            </a:r>
            <a:r>
              <a:rPr lang="en-US" sz="2400" i="1" dirty="0" smtClean="0"/>
              <a:t>nd </a:t>
            </a:r>
            <a:r>
              <a:rPr lang="en-US" sz="2400" i="1" dirty="0"/>
              <a:t>of Section </a:t>
            </a:r>
            <a:r>
              <a:rPr lang="en-US" sz="2400" i="1" dirty="0" smtClean="0"/>
              <a:t>2 :</a:t>
            </a:r>
            <a:r>
              <a:rPr lang="en-US" sz="2400" i="1" dirty="0"/>
              <a:t/>
            </a:r>
            <a:br>
              <a:rPr lang="en-US" sz="2400" i="1" dirty="0"/>
            </a:br>
            <a:r>
              <a:rPr lang="en-GB" sz="2400" dirty="0" smtClean="0">
                <a:latin typeface="Arial"/>
                <a:ea typeface="Calibri"/>
                <a:cs typeface="Arial"/>
              </a:rPr>
              <a:t>Standardized </a:t>
            </a:r>
            <a:r>
              <a:rPr lang="en-GB" sz="2400" dirty="0">
                <a:latin typeface="Arial"/>
                <a:ea typeface="Calibri"/>
                <a:cs typeface="Arial"/>
              </a:rPr>
              <a:t>guidelines for cryospheric observ</a:t>
            </a:r>
            <a:r>
              <a:rPr lang="en-GB" dirty="0">
                <a:latin typeface="Calibri"/>
                <a:ea typeface="Calibri"/>
                <a:cs typeface="Times New Roman"/>
              </a:rPr>
              <a:t>ations</a:t>
            </a:r>
            <a:r>
              <a:rPr lang="en-US" dirty="0"/>
              <a:t> </a:t>
            </a:r>
            <a:r>
              <a:rPr lang="en-US" dirty="0" smtClean="0"/>
              <a:t/>
            </a:r>
            <a:br>
              <a:rPr lang="en-US" dirty="0" smtClean="0"/>
            </a:br>
            <a:r>
              <a:rPr lang="en-US" sz="2000" i="1" dirty="0" smtClean="0"/>
              <a:t> </a:t>
            </a:r>
            <a:r>
              <a:rPr lang="en-US" sz="2000" dirty="0" smtClean="0"/>
              <a:t>“ </a:t>
            </a:r>
            <a:r>
              <a:rPr lang="en-US" sz="2000" dirty="0"/>
              <a:t>… then the different practices, methods, standards could be </a:t>
            </a:r>
            <a:r>
              <a:rPr lang="en-US" sz="2000" dirty="0" smtClean="0"/>
              <a:t>	compiled </a:t>
            </a:r>
            <a:r>
              <a:rPr lang="en-US" sz="2000" dirty="0"/>
              <a:t>in the first step as a </a:t>
            </a:r>
            <a:r>
              <a:rPr lang="en-US" sz="2000" i="1" dirty="0">
                <a:solidFill>
                  <a:srgbClr val="FF0000"/>
                </a:solidFill>
              </a:rPr>
              <a:t>GCW Guide</a:t>
            </a:r>
            <a:r>
              <a:rPr lang="en-US" sz="2000" i="1" dirty="0"/>
              <a:t> </a:t>
            </a:r>
            <a:r>
              <a:rPr lang="en-US" sz="2000" dirty="0"/>
              <a:t>followed by a </a:t>
            </a:r>
            <a:r>
              <a:rPr lang="en-US" sz="2000" dirty="0" smtClean="0"/>
              <a:t>	comprehensive </a:t>
            </a:r>
            <a:r>
              <a:rPr lang="en-US" sz="2000" i="1" dirty="0">
                <a:solidFill>
                  <a:srgbClr val="FF0000"/>
                </a:solidFill>
              </a:rPr>
              <a:t>GCW Manual</a:t>
            </a:r>
            <a:r>
              <a:rPr lang="en-US" sz="2000" dirty="0" smtClean="0"/>
              <a:t>.”</a:t>
            </a:r>
          </a:p>
          <a:p>
            <a:pPr marL="0" indent="0">
              <a:buNone/>
            </a:pPr>
            <a:endParaRPr lang="en-US" sz="2000" i="1" dirty="0"/>
          </a:p>
          <a:p>
            <a:r>
              <a:rPr lang="en-GB" sz="2400" i="1" dirty="0" smtClean="0"/>
              <a:t>Start of Section 6 : </a:t>
            </a:r>
            <a:br>
              <a:rPr lang="en-GB" sz="2400" i="1" dirty="0" smtClean="0"/>
            </a:br>
            <a:r>
              <a:rPr lang="en-GB" sz="2400" dirty="0" smtClean="0"/>
              <a:t>Measurement </a:t>
            </a:r>
            <a:r>
              <a:rPr lang="en-GB" sz="2400" dirty="0"/>
              <a:t>Standards and Best Practices</a:t>
            </a:r>
            <a:r>
              <a:rPr lang="en-US" sz="2400" dirty="0"/>
              <a:t> </a:t>
            </a:r>
            <a:r>
              <a:rPr lang="en-US" sz="2400" i="1" dirty="0" smtClean="0"/>
              <a:t/>
            </a:r>
            <a:br>
              <a:rPr lang="en-US" sz="2400" i="1" dirty="0" smtClean="0"/>
            </a:br>
            <a:r>
              <a:rPr lang="en-US" sz="2000" dirty="0" smtClean="0"/>
              <a:t>“ … </a:t>
            </a:r>
            <a:r>
              <a:rPr lang="en-GB" sz="2000" dirty="0" smtClean="0"/>
              <a:t>Thus </a:t>
            </a:r>
            <a:r>
              <a:rPr lang="en-GB" sz="2000" dirty="0" err="1"/>
              <a:t>CryoNet</a:t>
            </a:r>
            <a:r>
              <a:rPr lang="en-GB" sz="2000" dirty="0"/>
              <a:t> measurement standards will</a:t>
            </a:r>
            <a:r>
              <a:rPr lang="en-GB" sz="2000" i="1" dirty="0"/>
              <a:t> </a:t>
            </a:r>
            <a:r>
              <a:rPr lang="en-GB" sz="2000" i="1" dirty="0">
                <a:solidFill>
                  <a:srgbClr val="FF0000"/>
                </a:solidFill>
              </a:rPr>
              <a:t>draw on existing </a:t>
            </a:r>
            <a:endParaRPr lang="en-GB" sz="2000" i="1" dirty="0" smtClean="0">
              <a:solidFill>
                <a:srgbClr val="FF0000"/>
              </a:solidFill>
            </a:endParaRPr>
          </a:p>
          <a:p>
            <a:pPr marL="0" indent="0">
              <a:buNone/>
            </a:pPr>
            <a:r>
              <a:rPr lang="en-GB" sz="2000" i="1" dirty="0">
                <a:solidFill>
                  <a:srgbClr val="FF0000"/>
                </a:solidFill>
              </a:rPr>
              <a:t>	</a:t>
            </a:r>
            <a:r>
              <a:rPr lang="en-GB" sz="2000" i="1" dirty="0" smtClean="0">
                <a:solidFill>
                  <a:srgbClr val="FF0000"/>
                </a:solidFill>
              </a:rPr>
              <a:t>ones </a:t>
            </a:r>
            <a:r>
              <a:rPr lang="en-GB" sz="2000" i="1" dirty="0">
                <a:solidFill>
                  <a:srgbClr val="FF0000"/>
                </a:solidFill>
              </a:rPr>
              <a:t>and add new ones as necessary</a:t>
            </a:r>
            <a:r>
              <a:rPr lang="en-GB" sz="2000" i="1" dirty="0"/>
              <a:t>. </a:t>
            </a:r>
            <a:r>
              <a:rPr lang="en-GB" sz="2000" dirty="0"/>
              <a:t>They will be reviewed by the </a:t>
            </a:r>
            <a:r>
              <a:rPr lang="en-GB" sz="2000" dirty="0" smtClean="0"/>
              <a:t>	scientific </a:t>
            </a:r>
            <a:r>
              <a:rPr lang="en-GB" sz="2000" dirty="0"/>
              <a:t>community, modified as needed, and maintained in the </a:t>
            </a:r>
            <a:endParaRPr lang="en-GB" sz="2000" dirty="0" smtClean="0"/>
          </a:p>
          <a:p>
            <a:pPr marL="0" indent="0">
              <a:buNone/>
            </a:pPr>
            <a:r>
              <a:rPr lang="en-GB" sz="2000" b="1" i="1" dirty="0" smtClean="0">
                <a:solidFill>
                  <a:srgbClr val="FF0000"/>
                </a:solidFill>
              </a:rPr>
              <a:t>        	GCW </a:t>
            </a:r>
            <a:r>
              <a:rPr lang="en-GB" sz="2000" b="1" i="1" dirty="0">
                <a:solidFill>
                  <a:srgbClr val="FF0000"/>
                </a:solidFill>
              </a:rPr>
              <a:t>Manual</a:t>
            </a:r>
            <a:r>
              <a:rPr lang="en-GB" sz="2000" i="1" dirty="0"/>
              <a:t> </a:t>
            </a:r>
            <a:r>
              <a:rPr lang="en-GB" sz="2000" dirty="0"/>
              <a:t>that will become the GCW standard document </a:t>
            </a:r>
            <a:r>
              <a:rPr lang="en-GB" sz="2000" dirty="0" smtClean="0"/>
              <a:t>for 	measurements </a:t>
            </a:r>
            <a:r>
              <a:rPr lang="en-GB" sz="2000" dirty="0"/>
              <a:t>and best practices</a:t>
            </a:r>
            <a:r>
              <a:rPr lang="en-GB" sz="2000" dirty="0" smtClean="0"/>
              <a:t>.”</a:t>
            </a:r>
            <a:endParaRPr lang="en-US" sz="2000" dirty="0"/>
          </a:p>
        </p:txBody>
      </p:sp>
      <p:sp>
        <p:nvSpPr>
          <p:cNvPr id="1536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50000"/>
              </a:spcBef>
              <a:buClr>
                <a:srgbClr val="FF9900"/>
              </a:buClr>
              <a:buFont typeface="Wingdings" charset="0"/>
              <a:defRPr sz="2400">
                <a:solidFill>
                  <a:schemeClr val="tx1"/>
                </a:solidFill>
                <a:latin typeface="Arial" charset="0"/>
                <a:ea typeface="ＭＳ Ｐゴシック" charset="0"/>
              </a:defRPr>
            </a:lvl1pPr>
            <a:lvl2pPr marL="742950" indent="-285750" eaLnBrk="0" hangingPunct="0">
              <a:spcBef>
                <a:spcPct val="50000"/>
              </a:spcBef>
              <a:buClr>
                <a:srgbClr val="FF9900"/>
              </a:buClr>
              <a:buFont typeface="Wingdings" charset="0"/>
              <a:defRPr sz="2400">
                <a:solidFill>
                  <a:schemeClr val="tx1"/>
                </a:solidFill>
                <a:latin typeface="Arial" charset="0"/>
                <a:ea typeface="ＭＳ Ｐゴシック" charset="0"/>
              </a:defRPr>
            </a:lvl2pPr>
            <a:lvl3pPr marL="1143000" indent="-228600" eaLnBrk="0" hangingPunct="0">
              <a:spcBef>
                <a:spcPct val="50000"/>
              </a:spcBef>
              <a:buClr>
                <a:srgbClr val="FF9900"/>
              </a:buClr>
              <a:buFont typeface="Wingdings" charset="0"/>
              <a:defRPr sz="2400">
                <a:solidFill>
                  <a:schemeClr val="tx1"/>
                </a:solidFill>
                <a:latin typeface="Arial" charset="0"/>
                <a:ea typeface="ＭＳ Ｐゴシック" charset="0"/>
              </a:defRPr>
            </a:lvl3pPr>
            <a:lvl4pPr marL="1600200" indent="-228600" eaLnBrk="0" hangingPunct="0">
              <a:spcBef>
                <a:spcPct val="50000"/>
              </a:spcBef>
              <a:buClr>
                <a:srgbClr val="FF9900"/>
              </a:buClr>
              <a:buFont typeface="Wingdings" charset="0"/>
              <a:defRPr sz="2400">
                <a:solidFill>
                  <a:schemeClr val="tx1"/>
                </a:solidFill>
                <a:latin typeface="Arial" charset="0"/>
                <a:ea typeface="ＭＳ Ｐゴシック" charset="0"/>
              </a:defRPr>
            </a:lvl4pPr>
            <a:lvl5pPr marL="2057400" indent="-228600" eaLnBrk="0" hangingPunct="0">
              <a:spcBef>
                <a:spcPct val="50000"/>
              </a:spcBef>
              <a:buClr>
                <a:srgbClr val="FF9900"/>
              </a:buClr>
              <a:buFont typeface="Wingdings" charset="0"/>
              <a:defRPr sz="2400">
                <a:solidFill>
                  <a:schemeClr val="tx1"/>
                </a:solidFill>
                <a:latin typeface="Arial" charset="0"/>
                <a:ea typeface="ＭＳ Ｐゴシック" charset="0"/>
              </a:defRPr>
            </a:lvl5pPr>
            <a:lvl6pPr marL="2514600" indent="-228600" eaLnBrk="0" fontAlgn="base" hangingPunct="0">
              <a:spcBef>
                <a:spcPct val="50000"/>
              </a:spcBef>
              <a:spcAft>
                <a:spcPct val="0"/>
              </a:spcAft>
              <a:buClr>
                <a:srgbClr val="FF9900"/>
              </a:buClr>
              <a:buFont typeface="Wingdings" charset="0"/>
              <a:defRPr sz="2400">
                <a:solidFill>
                  <a:schemeClr val="tx1"/>
                </a:solidFill>
                <a:latin typeface="Arial" charset="0"/>
                <a:ea typeface="ＭＳ Ｐゴシック" charset="0"/>
              </a:defRPr>
            </a:lvl6pPr>
            <a:lvl7pPr marL="2971800" indent="-228600" eaLnBrk="0" fontAlgn="base" hangingPunct="0">
              <a:spcBef>
                <a:spcPct val="50000"/>
              </a:spcBef>
              <a:spcAft>
                <a:spcPct val="0"/>
              </a:spcAft>
              <a:buClr>
                <a:srgbClr val="FF9900"/>
              </a:buClr>
              <a:buFont typeface="Wingdings" charset="0"/>
              <a:defRPr sz="2400">
                <a:solidFill>
                  <a:schemeClr val="tx1"/>
                </a:solidFill>
                <a:latin typeface="Arial" charset="0"/>
                <a:ea typeface="ＭＳ Ｐゴシック" charset="0"/>
              </a:defRPr>
            </a:lvl7pPr>
            <a:lvl8pPr marL="3429000" indent="-228600" eaLnBrk="0" fontAlgn="base" hangingPunct="0">
              <a:spcBef>
                <a:spcPct val="50000"/>
              </a:spcBef>
              <a:spcAft>
                <a:spcPct val="0"/>
              </a:spcAft>
              <a:buClr>
                <a:srgbClr val="FF9900"/>
              </a:buClr>
              <a:buFont typeface="Wingdings" charset="0"/>
              <a:defRPr sz="2400">
                <a:solidFill>
                  <a:schemeClr val="tx1"/>
                </a:solidFill>
                <a:latin typeface="Arial" charset="0"/>
                <a:ea typeface="ＭＳ Ｐゴシック" charset="0"/>
              </a:defRPr>
            </a:lvl8pPr>
            <a:lvl9pPr marL="3886200" indent="-228600" eaLnBrk="0" fontAlgn="base" hangingPunct="0">
              <a:spcBef>
                <a:spcPct val="50000"/>
              </a:spcBef>
              <a:spcAft>
                <a:spcPct val="0"/>
              </a:spcAft>
              <a:buClr>
                <a:srgbClr val="FF9900"/>
              </a:buClr>
              <a:buFont typeface="Wingdings" charset="0"/>
              <a:defRPr sz="2400">
                <a:solidFill>
                  <a:schemeClr val="tx1"/>
                </a:solidFill>
                <a:latin typeface="Arial" charset="0"/>
                <a:ea typeface="ＭＳ Ｐゴシック" charset="0"/>
              </a:defRPr>
            </a:lvl9pPr>
          </a:lstStyle>
          <a:p>
            <a:r>
              <a:rPr lang="en-US" sz="1200" dirty="0">
                <a:latin typeface="Arial"/>
                <a:cs typeface="Arial"/>
              </a:rPr>
              <a:t>GCW, Best Practices Team, Boulder, CO, Dec 2015</a:t>
            </a:r>
          </a:p>
        </p:txBody>
      </p:sp>
      <p:sp>
        <p:nvSpPr>
          <p:cNvPr id="1536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50000"/>
              </a:spcBef>
              <a:buClr>
                <a:srgbClr val="FF9900"/>
              </a:buClr>
              <a:buFont typeface="Wingdings" charset="0"/>
              <a:defRPr sz="2400">
                <a:solidFill>
                  <a:schemeClr val="tx1"/>
                </a:solidFill>
                <a:latin typeface="Arial" charset="0"/>
                <a:ea typeface="ＭＳ Ｐゴシック" charset="0"/>
              </a:defRPr>
            </a:lvl1pPr>
            <a:lvl2pPr marL="742950" indent="-285750" eaLnBrk="0" hangingPunct="0">
              <a:spcBef>
                <a:spcPct val="50000"/>
              </a:spcBef>
              <a:buClr>
                <a:srgbClr val="FF9900"/>
              </a:buClr>
              <a:buFont typeface="Wingdings" charset="0"/>
              <a:defRPr sz="2400">
                <a:solidFill>
                  <a:schemeClr val="tx1"/>
                </a:solidFill>
                <a:latin typeface="Arial" charset="0"/>
                <a:ea typeface="ＭＳ Ｐゴシック" charset="0"/>
              </a:defRPr>
            </a:lvl2pPr>
            <a:lvl3pPr marL="1143000" indent="-228600" eaLnBrk="0" hangingPunct="0">
              <a:spcBef>
                <a:spcPct val="50000"/>
              </a:spcBef>
              <a:buClr>
                <a:srgbClr val="FF9900"/>
              </a:buClr>
              <a:buFont typeface="Wingdings" charset="0"/>
              <a:defRPr sz="2400">
                <a:solidFill>
                  <a:schemeClr val="tx1"/>
                </a:solidFill>
                <a:latin typeface="Arial" charset="0"/>
                <a:ea typeface="ＭＳ Ｐゴシック" charset="0"/>
              </a:defRPr>
            </a:lvl3pPr>
            <a:lvl4pPr marL="1600200" indent="-228600" eaLnBrk="0" hangingPunct="0">
              <a:spcBef>
                <a:spcPct val="50000"/>
              </a:spcBef>
              <a:buClr>
                <a:srgbClr val="FF9900"/>
              </a:buClr>
              <a:buFont typeface="Wingdings" charset="0"/>
              <a:defRPr sz="2400">
                <a:solidFill>
                  <a:schemeClr val="tx1"/>
                </a:solidFill>
                <a:latin typeface="Arial" charset="0"/>
                <a:ea typeface="ＭＳ Ｐゴシック" charset="0"/>
              </a:defRPr>
            </a:lvl4pPr>
            <a:lvl5pPr marL="2057400" indent="-228600" eaLnBrk="0" hangingPunct="0">
              <a:spcBef>
                <a:spcPct val="50000"/>
              </a:spcBef>
              <a:buClr>
                <a:srgbClr val="FF9900"/>
              </a:buClr>
              <a:buFont typeface="Wingdings" charset="0"/>
              <a:defRPr sz="2400">
                <a:solidFill>
                  <a:schemeClr val="tx1"/>
                </a:solidFill>
                <a:latin typeface="Arial" charset="0"/>
                <a:ea typeface="ＭＳ Ｐゴシック" charset="0"/>
              </a:defRPr>
            </a:lvl5pPr>
            <a:lvl6pPr marL="2514600" indent="-228600" eaLnBrk="0" fontAlgn="base" hangingPunct="0">
              <a:spcBef>
                <a:spcPct val="50000"/>
              </a:spcBef>
              <a:spcAft>
                <a:spcPct val="0"/>
              </a:spcAft>
              <a:buClr>
                <a:srgbClr val="FF9900"/>
              </a:buClr>
              <a:buFont typeface="Wingdings" charset="0"/>
              <a:defRPr sz="2400">
                <a:solidFill>
                  <a:schemeClr val="tx1"/>
                </a:solidFill>
                <a:latin typeface="Arial" charset="0"/>
                <a:ea typeface="ＭＳ Ｐゴシック" charset="0"/>
              </a:defRPr>
            </a:lvl6pPr>
            <a:lvl7pPr marL="2971800" indent="-228600" eaLnBrk="0" fontAlgn="base" hangingPunct="0">
              <a:spcBef>
                <a:spcPct val="50000"/>
              </a:spcBef>
              <a:spcAft>
                <a:spcPct val="0"/>
              </a:spcAft>
              <a:buClr>
                <a:srgbClr val="FF9900"/>
              </a:buClr>
              <a:buFont typeface="Wingdings" charset="0"/>
              <a:defRPr sz="2400">
                <a:solidFill>
                  <a:schemeClr val="tx1"/>
                </a:solidFill>
                <a:latin typeface="Arial" charset="0"/>
                <a:ea typeface="ＭＳ Ｐゴシック" charset="0"/>
              </a:defRPr>
            </a:lvl7pPr>
            <a:lvl8pPr marL="3429000" indent="-228600" eaLnBrk="0" fontAlgn="base" hangingPunct="0">
              <a:spcBef>
                <a:spcPct val="50000"/>
              </a:spcBef>
              <a:spcAft>
                <a:spcPct val="0"/>
              </a:spcAft>
              <a:buClr>
                <a:srgbClr val="FF9900"/>
              </a:buClr>
              <a:buFont typeface="Wingdings" charset="0"/>
              <a:defRPr sz="2400">
                <a:solidFill>
                  <a:schemeClr val="tx1"/>
                </a:solidFill>
                <a:latin typeface="Arial" charset="0"/>
                <a:ea typeface="ＭＳ Ｐゴシック" charset="0"/>
              </a:defRPr>
            </a:lvl8pPr>
            <a:lvl9pPr marL="3886200" indent="-228600" eaLnBrk="0" fontAlgn="base" hangingPunct="0">
              <a:spcBef>
                <a:spcPct val="50000"/>
              </a:spcBef>
              <a:spcAft>
                <a:spcPct val="0"/>
              </a:spcAft>
              <a:buClr>
                <a:srgbClr val="FF9900"/>
              </a:buClr>
              <a:buFont typeface="Wingdings" charset="0"/>
              <a:defRPr sz="2400">
                <a:solidFill>
                  <a:schemeClr val="tx1"/>
                </a:solidFill>
                <a:latin typeface="Arial" charset="0"/>
                <a:ea typeface="ＭＳ Ｐゴシック" charset="0"/>
              </a:defRPr>
            </a:lvl9pPr>
          </a:lstStyle>
          <a:p>
            <a:pPr>
              <a:spcBef>
                <a:spcPct val="0"/>
              </a:spcBef>
              <a:buClrTx/>
              <a:buFontTx/>
              <a:buNone/>
            </a:pPr>
            <a:r>
              <a:rPr lang="is-IS" sz="1200" dirty="0" smtClean="0"/>
              <a:t>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First steps:</a:t>
            </a:r>
            <a:br>
              <a:rPr lang="en-US" sz="2800" dirty="0" smtClean="0"/>
            </a:br>
            <a:r>
              <a:rPr lang="en-US" sz="2800" dirty="0" smtClean="0"/>
              <a:t>Precise requirements </a:t>
            </a:r>
            <a:r>
              <a:rPr lang="en-US" sz="2800" dirty="0"/>
              <a:t>for </a:t>
            </a:r>
            <a:r>
              <a:rPr lang="en-US" sz="2800" dirty="0" err="1"/>
              <a:t>CryoNet</a:t>
            </a:r>
            <a:r>
              <a:rPr lang="en-US" sz="2800" dirty="0"/>
              <a:t> stations</a:t>
            </a:r>
          </a:p>
        </p:txBody>
      </p:sp>
      <p:sp>
        <p:nvSpPr>
          <p:cNvPr id="3" name="Content Placeholder 2"/>
          <p:cNvSpPr>
            <a:spLocks noGrp="1"/>
          </p:cNvSpPr>
          <p:nvPr>
            <p:ph idx="1"/>
          </p:nvPr>
        </p:nvSpPr>
        <p:spPr/>
        <p:txBody>
          <a:bodyPr/>
          <a:lstStyle/>
          <a:p>
            <a:pPr>
              <a:lnSpc>
                <a:spcPct val="110000"/>
              </a:lnSpc>
            </a:pPr>
            <a:r>
              <a:rPr lang="en-US" sz="2400" dirty="0" smtClean="0"/>
              <a:t>Define </a:t>
            </a:r>
            <a:r>
              <a:rPr lang="en-US" sz="2400" dirty="0"/>
              <a:t>expected minimum frequency of </a:t>
            </a:r>
            <a:r>
              <a:rPr lang="en-US" sz="2400" dirty="0" smtClean="0"/>
              <a:t>observations</a:t>
            </a:r>
            <a:br>
              <a:rPr lang="en-US" sz="2400" dirty="0" smtClean="0"/>
            </a:br>
            <a:r>
              <a:rPr lang="en-US" sz="1800" i="1" dirty="0" smtClean="0"/>
              <a:t>(see </a:t>
            </a:r>
            <a:r>
              <a:rPr lang="en-US" sz="1800" i="1" dirty="0"/>
              <a:t>A</a:t>
            </a:r>
            <a:r>
              <a:rPr lang="en-US" sz="1800" i="1" dirty="0" smtClean="0"/>
              <a:t>genda </a:t>
            </a:r>
            <a:r>
              <a:rPr lang="en-US" sz="1800" i="1" dirty="0"/>
              <a:t>I</a:t>
            </a:r>
            <a:r>
              <a:rPr lang="en-US" sz="1800" i="1" dirty="0" smtClean="0"/>
              <a:t>tem 2.5.4)</a:t>
            </a:r>
            <a:br>
              <a:rPr lang="en-US" sz="1800" i="1" dirty="0" smtClean="0"/>
            </a:br>
            <a:endParaRPr lang="en-US" sz="2000" dirty="0" smtClean="0"/>
          </a:p>
        </p:txBody>
      </p:sp>
      <p:sp>
        <p:nvSpPr>
          <p:cNvPr id="4" name="Footer Placeholder 3"/>
          <p:cNvSpPr>
            <a:spLocks noGrp="1"/>
          </p:cNvSpPr>
          <p:nvPr>
            <p:ph type="ftr" sz="quarter" idx="10"/>
          </p:nvPr>
        </p:nvSpPr>
        <p:spPr/>
        <p:txBody>
          <a:bodyPr/>
          <a:lstStyle/>
          <a:p>
            <a:r>
              <a:rPr lang="en-US" dirty="0">
                <a:latin typeface="Arial"/>
                <a:cs typeface="Arial"/>
              </a:rPr>
              <a:t>GCW, Best Practices </a:t>
            </a:r>
            <a:r>
              <a:rPr lang="en-US" dirty="0" smtClean="0">
                <a:latin typeface="Arial"/>
                <a:cs typeface="Arial"/>
              </a:rPr>
              <a:t>Team, Boulder, CO, Dec 2015</a:t>
            </a:r>
            <a:endParaRPr lang="en-US" dirty="0">
              <a:latin typeface="Arial"/>
              <a:cs typeface="Arial"/>
            </a:endParaRPr>
          </a:p>
          <a:p>
            <a:endParaRPr lang="en-US" dirty="0"/>
          </a:p>
        </p:txBody>
      </p:sp>
      <p:sp>
        <p:nvSpPr>
          <p:cNvPr id="5" name="Slide Number Placeholder 4"/>
          <p:cNvSpPr>
            <a:spLocks noGrp="1"/>
          </p:cNvSpPr>
          <p:nvPr>
            <p:ph type="sldNum" sz="quarter" idx="11"/>
          </p:nvPr>
        </p:nvSpPr>
        <p:spPr/>
        <p:txBody>
          <a:bodyPr/>
          <a:lstStyle/>
          <a:p>
            <a:fld id="{3ED0E081-8495-3A42-A285-1F11916F25DF}" type="slidenum">
              <a:rPr lang="en-US" smtClean="0"/>
              <a:pPr/>
              <a:t>3</a:t>
            </a:fld>
            <a:endParaRPr lang="en-US" dirty="0"/>
          </a:p>
        </p:txBody>
      </p:sp>
      <p:pic>
        <p:nvPicPr>
          <p:cNvPr id="6" name="Picture 5"/>
          <p:cNvPicPr>
            <a:picLocks noChangeAspect="1"/>
          </p:cNvPicPr>
          <p:nvPr/>
        </p:nvPicPr>
        <p:blipFill>
          <a:blip r:embed="rId2" cstate="print"/>
          <a:stretch>
            <a:fillRect/>
          </a:stretch>
        </p:blipFill>
        <p:spPr>
          <a:xfrm>
            <a:off x="685800" y="1905000"/>
            <a:ext cx="7753236" cy="4114800"/>
          </a:xfrm>
          <a:prstGeom prst="rect">
            <a:avLst/>
          </a:prstGeom>
        </p:spPr>
      </p:pic>
    </p:spTree>
    <p:extLst>
      <p:ext uri="{BB962C8B-B14F-4D97-AF65-F5344CB8AC3E}">
        <p14:creationId xmlns:p14="http://schemas.microsoft.com/office/powerpoint/2010/main" xmlns="" val="3096137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Requirement 6: </a:t>
            </a:r>
            <a:br>
              <a:rPr lang="en-US" sz="2400" dirty="0" smtClean="0"/>
            </a:br>
            <a:r>
              <a:rPr lang="en-US" sz="2400" dirty="0" smtClean="0"/>
              <a:t>	“</a:t>
            </a:r>
            <a:r>
              <a:rPr lang="en-GB" sz="2400" dirty="0" smtClean="0"/>
              <a:t>In </a:t>
            </a:r>
            <a:r>
              <a:rPr lang="en-GB" sz="2400" dirty="0"/>
              <a:t>situ ancillary meteorological observations </a:t>
            </a:r>
            <a:r>
              <a:rPr lang="en-GB" sz="2400" dirty="0" smtClean="0"/>
              <a:t>as </a:t>
            </a:r>
            <a:r>
              <a:rPr lang="en-GB" sz="2400" dirty="0"/>
              <a:t>required </a:t>
            </a:r>
            <a:endParaRPr lang="en-GB" sz="2400" dirty="0" smtClean="0"/>
          </a:p>
          <a:p>
            <a:pPr marL="0" indent="0">
              <a:buNone/>
            </a:pPr>
            <a:r>
              <a:rPr lang="en-GB" sz="2400" dirty="0"/>
              <a:t>	</a:t>
            </a:r>
            <a:r>
              <a:rPr lang="en-GB" sz="2400" dirty="0" smtClean="0"/>
              <a:t>in </a:t>
            </a:r>
            <a:r>
              <a:rPr lang="en-GB" sz="2400" dirty="0"/>
              <a:t>the </a:t>
            </a:r>
            <a:r>
              <a:rPr lang="en-GB" sz="2400" dirty="0" err="1"/>
              <a:t>CryoNet</a:t>
            </a:r>
            <a:r>
              <a:rPr lang="en-GB" sz="2400" dirty="0"/>
              <a:t> best practices </a:t>
            </a:r>
            <a:r>
              <a:rPr lang="en-GB" sz="2400" dirty="0" smtClean="0">
                <a:solidFill>
                  <a:srgbClr val="FF0000"/>
                </a:solidFill>
              </a:rPr>
              <a:t>(</a:t>
            </a:r>
            <a:r>
              <a:rPr lang="en-GB" sz="2400" i="1" dirty="0" smtClean="0">
                <a:solidFill>
                  <a:srgbClr val="FF0000"/>
                </a:solidFill>
              </a:rPr>
              <a:t>GCW Manual</a:t>
            </a:r>
            <a:r>
              <a:rPr lang="en-GB" sz="2400" dirty="0" smtClean="0">
                <a:solidFill>
                  <a:srgbClr val="FF0000"/>
                </a:solidFill>
              </a:rPr>
              <a:t>) </a:t>
            </a:r>
            <a:r>
              <a:rPr lang="en-GB" sz="2400" dirty="0" smtClean="0"/>
              <a:t>are </a:t>
            </a:r>
            <a:r>
              <a:rPr lang="en-GB" sz="2400" dirty="0"/>
              <a:t>made </a:t>
            </a:r>
            <a:r>
              <a:rPr lang="en-GB" sz="2400" dirty="0" smtClean="0"/>
              <a:t>	with </a:t>
            </a:r>
            <a:r>
              <a:rPr lang="en-GB" sz="2400" dirty="0"/>
              <a:t>documented quality</a:t>
            </a:r>
            <a:r>
              <a:rPr lang="en-GB" sz="2400" dirty="0" smtClean="0"/>
              <a:t>.”</a:t>
            </a:r>
            <a:endParaRPr lang="en-US" sz="2400" dirty="0" smtClean="0"/>
          </a:p>
        </p:txBody>
      </p:sp>
      <p:sp>
        <p:nvSpPr>
          <p:cNvPr id="4" name="Footer Placeholder 3"/>
          <p:cNvSpPr>
            <a:spLocks noGrp="1"/>
          </p:cNvSpPr>
          <p:nvPr>
            <p:ph type="ftr" sz="quarter" idx="10"/>
          </p:nvPr>
        </p:nvSpPr>
        <p:spPr/>
        <p:txBody>
          <a:bodyPr/>
          <a:lstStyle/>
          <a:p>
            <a:r>
              <a:rPr lang="en-US" dirty="0">
                <a:latin typeface="Arial"/>
                <a:cs typeface="Arial"/>
              </a:rPr>
              <a:t>GCW, Best Practices </a:t>
            </a:r>
            <a:r>
              <a:rPr lang="en-US" dirty="0" smtClean="0">
                <a:latin typeface="Arial"/>
                <a:cs typeface="Arial"/>
              </a:rPr>
              <a:t>Team, Boulder, CO, Dec 2015</a:t>
            </a:r>
            <a:endParaRPr lang="en-US" dirty="0">
              <a:latin typeface="Arial"/>
              <a:cs typeface="Arial"/>
            </a:endParaRPr>
          </a:p>
          <a:p>
            <a:endParaRPr lang="en-US" dirty="0"/>
          </a:p>
        </p:txBody>
      </p:sp>
      <p:sp>
        <p:nvSpPr>
          <p:cNvPr id="5" name="Slide Number Placeholder 4"/>
          <p:cNvSpPr>
            <a:spLocks noGrp="1"/>
          </p:cNvSpPr>
          <p:nvPr>
            <p:ph type="sldNum" sz="quarter" idx="11"/>
          </p:nvPr>
        </p:nvSpPr>
        <p:spPr/>
        <p:txBody>
          <a:bodyPr/>
          <a:lstStyle/>
          <a:p>
            <a:fld id="{3ED0E081-8495-3A42-A285-1F11916F25DF}" type="slidenum">
              <a:rPr lang="en-US" smtClean="0"/>
              <a:pPr/>
              <a:t>4</a:t>
            </a:fld>
            <a:endParaRPr lang="en-US"/>
          </a:p>
        </p:txBody>
      </p:sp>
      <p:pic>
        <p:nvPicPr>
          <p:cNvPr id="7" name="Picture 6"/>
          <p:cNvPicPr>
            <a:picLocks noChangeAspect="1"/>
          </p:cNvPicPr>
          <p:nvPr/>
        </p:nvPicPr>
        <p:blipFill>
          <a:blip r:embed="rId2" cstate="print"/>
          <a:stretch>
            <a:fillRect/>
          </a:stretch>
        </p:blipFill>
        <p:spPr>
          <a:xfrm>
            <a:off x="762000" y="2667000"/>
            <a:ext cx="7790974" cy="2895600"/>
          </a:xfrm>
          <a:prstGeom prst="rect">
            <a:avLst/>
          </a:prstGeom>
        </p:spPr>
      </p:pic>
      <p:sp>
        <p:nvSpPr>
          <p:cNvPr id="10" name="Title 1"/>
          <p:cNvSpPr>
            <a:spLocks noGrp="1"/>
          </p:cNvSpPr>
          <p:nvPr>
            <p:ph type="title"/>
          </p:nvPr>
        </p:nvSpPr>
        <p:spPr>
          <a:xfrm>
            <a:off x="250825" y="188913"/>
            <a:ext cx="8713788" cy="792162"/>
          </a:xfrm>
        </p:spPr>
        <p:txBody>
          <a:bodyPr/>
          <a:lstStyle/>
          <a:p>
            <a:r>
              <a:rPr lang="en-US" sz="2800" dirty="0" smtClean="0"/>
              <a:t>First steps:</a:t>
            </a:r>
            <a:br>
              <a:rPr lang="en-US" sz="2800" dirty="0" smtClean="0"/>
            </a:br>
            <a:r>
              <a:rPr lang="en-US" sz="2800" dirty="0" smtClean="0"/>
              <a:t>Precise requirements </a:t>
            </a:r>
            <a:r>
              <a:rPr lang="en-US" sz="2800" dirty="0"/>
              <a:t>for </a:t>
            </a:r>
            <a:r>
              <a:rPr lang="en-US" sz="2800" dirty="0" err="1"/>
              <a:t>CryoNet</a:t>
            </a:r>
            <a:r>
              <a:rPr lang="en-US" sz="2800" dirty="0"/>
              <a:t> stations</a:t>
            </a:r>
          </a:p>
        </p:txBody>
      </p:sp>
    </p:spTree>
    <p:extLst>
      <p:ext uri="{BB962C8B-B14F-4D97-AF65-F5344CB8AC3E}">
        <p14:creationId xmlns:p14="http://schemas.microsoft.com/office/powerpoint/2010/main" xmlns="" val="4281461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Collaborate with others</a:t>
            </a:r>
            <a:endParaRPr lang="en-US" dirty="0"/>
          </a:p>
        </p:txBody>
      </p:sp>
      <p:sp>
        <p:nvSpPr>
          <p:cNvPr id="3" name="Content Placeholder 2"/>
          <p:cNvSpPr>
            <a:spLocks noGrp="1"/>
          </p:cNvSpPr>
          <p:nvPr>
            <p:ph idx="1"/>
          </p:nvPr>
        </p:nvSpPr>
        <p:spPr/>
        <p:txBody>
          <a:bodyPr/>
          <a:lstStyle/>
          <a:p>
            <a:pPr marL="533400" lvl="1"/>
            <a:r>
              <a:rPr lang="en-US" dirty="0"/>
              <a:t>Work with </a:t>
            </a:r>
            <a:r>
              <a:rPr lang="en-US" dirty="0" smtClean="0"/>
              <a:t>local organizations &amp; focal points</a:t>
            </a:r>
            <a:r>
              <a:rPr lang="en-US" dirty="0"/>
              <a:t/>
            </a:r>
            <a:br>
              <a:rPr lang="en-US" dirty="0"/>
            </a:br>
            <a:r>
              <a:rPr lang="en-US" sz="2400" dirty="0" smtClean="0"/>
              <a:t>See for example 1</a:t>
            </a:r>
            <a:r>
              <a:rPr lang="en-US" sz="2400" baseline="30000" dirty="0" smtClean="0"/>
              <a:t>st</a:t>
            </a:r>
            <a:r>
              <a:rPr lang="en-US" sz="2400" dirty="0" smtClean="0"/>
              <a:t> Asia </a:t>
            </a:r>
            <a:r>
              <a:rPr lang="en-US" sz="2400" dirty="0" err="1" smtClean="0"/>
              <a:t>Cryonet</a:t>
            </a:r>
            <a:r>
              <a:rPr lang="en-US" sz="2400" dirty="0" smtClean="0"/>
              <a:t> Workshop</a:t>
            </a:r>
            <a:r>
              <a:rPr lang="en-US" sz="2400" dirty="0"/>
              <a:t>, break-out session </a:t>
            </a:r>
            <a:r>
              <a:rPr lang="en-US" sz="2400" dirty="0" smtClean="0"/>
              <a:t>on Observations / Measurements / Data : </a:t>
            </a:r>
            <a:br>
              <a:rPr lang="en-US" sz="2400" dirty="0" smtClean="0"/>
            </a:br>
            <a:r>
              <a:rPr lang="en-US" sz="2400" dirty="0" smtClean="0"/>
              <a:t>“</a:t>
            </a:r>
            <a:r>
              <a:rPr lang="en-US" sz="2400" i="1" dirty="0" smtClean="0"/>
              <a:t>Former </a:t>
            </a:r>
            <a:r>
              <a:rPr lang="en-US" sz="2400" i="1" dirty="0"/>
              <a:t>UDSSR followed well defined procedure for snow and glacier observations</a:t>
            </a:r>
            <a:r>
              <a:rPr lang="en-US" sz="2400" i="1" dirty="0" smtClean="0"/>
              <a:t>. </a:t>
            </a:r>
            <a:r>
              <a:rPr lang="en-US" sz="2400" i="1" dirty="0" smtClean="0">
                <a:solidFill>
                  <a:srgbClr val="FF0000"/>
                </a:solidFill>
              </a:rPr>
              <a:t>These </a:t>
            </a:r>
            <a:r>
              <a:rPr lang="en-US" sz="2400" i="1" dirty="0">
                <a:solidFill>
                  <a:srgbClr val="FF0000"/>
                </a:solidFill>
              </a:rPr>
              <a:t>guidelines could serve as a useful starting point for establishing GCW/</a:t>
            </a:r>
            <a:r>
              <a:rPr lang="en-US" sz="2400" i="1" dirty="0" err="1" smtClean="0">
                <a:solidFill>
                  <a:srgbClr val="FF0000"/>
                </a:solidFill>
              </a:rPr>
              <a:t>CryoNet</a:t>
            </a:r>
            <a:r>
              <a:rPr lang="en-US" sz="2400" i="1" dirty="0" smtClean="0">
                <a:solidFill>
                  <a:srgbClr val="FF0000"/>
                </a:solidFill>
              </a:rPr>
              <a:t> standards</a:t>
            </a:r>
            <a:r>
              <a:rPr lang="en-US" sz="2400" i="1" dirty="0"/>
              <a:t>. China is also well advanced in standardization of glacier observations</a:t>
            </a:r>
            <a:r>
              <a:rPr lang="en-US" sz="2400" i="1" dirty="0" smtClean="0"/>
              <a:t>. ICIMOD </a:t>
            </a:r>
            <a:r>
              <a:rPr lang="en-US" sz="2400" i="1" dirty="0"/>
              <a:t>is also an example</a:t>
            </a:r>
            <a:r>
              <a:rPr lang="en-US" sz="2400" i="1" dirty="0" smtClean="0"/>
              <a:t>.”</a:t>
            </a:r>
          </a:p>
          <a:p>
            <a:pPr marL="0" lvl="1" indent="0">
              <a:buNone/>
            </a:pPr>
            <a:endParaRPr lang="en-US" sz="800" dirty="0" smtClean="0"/>
          </a:p>
          <a:p>
            <a:pPr marL="533400" lvl="1"/>
            <a:r>
              <a:rPr lang="en-US" dirty="0" smtClean="0"/>
              <a:t>COST Action ‘</a:t>
            </a:r>
            <a:r>
              <a:rPr lang="en-US" dirty="0" err="1" smtClean="0"/>
              <a:t>HarmoSnow</a:t>
            </a:r>
            <a:r>
              <a:rPr lang="en-US" dirty="0" smtClean="0"/>
              <a:t>’</a:t>
            </a:r>
            <a:br>
              <a:rPr lang="en-US" dirty="0" smtClean="0"/>
            </a:br>
            <a:r>
              <a:rPr lang="en-US" sz="2000" dirty="0" smtClean="0"/>
              <a:t>(</a:t>
            </a:r>
            <a:r>
              <a:rPr lang="en-US" sz="2000" dirty="0"/>
              <a:t>COST = </a:t>
            </a:r>
            <a:r>
              <a:rPr lang="en-US" sz="2000" dirty="0" smtClean="0"/>
              <a:t>European Cooperation </a:t>
            </a:r>
            <a:r>
              <a:rPr lang="en-US" sz="2000" dirty="0"/>
              <a:t>in Science and Technology</a:t>
            </a:r>
            <a:r>
              <a:rPr lang="en-US" sz="2000" dirty="0" smtClean="0"/>
              <a:t>)</a:t>
            </a:r>
            <a:endParaRPr lang="en-US" dirty="0" smtClean="0"/>
          </a:p>
          <a:p>
            <a:pPr marL="457200" lvl="1" indent="0">
              <a:buNone/>
            </a:pPr>
            <a:r>
              <a:rPr lang="en-US" sz="2400" i="1" dirty="0" smtClean="0"/>
              <a:t>=&gt; Compilation of an European Guideline for snow measurements</a:t>
            </a:r>
          </a:p>
        </p:txBody>
      </p:sp>
      <p:sp>
        <p:nvSpPr>
          <p:cNvPr id="4" name="Footer Placeholder 3"/>
          <p:cNvSpPr>
            <a:spLocks noGrp="1"/>
          </p:cNvSpPr>
          <p:nvPr>
            <p:ph type="ftr" sz="quarter" idx="10"/>
          </p:nvPr>
        </p:nvSpPr>
        <p:spPr/>
        <p:txBody>
          <a:bodyPr/>
          <a:lstStyle/>
          <a:p>
            <a:r>
              <a:rPr lang="en-US" dirty="0">
                <a:latin typeface="Arial"/>
                <a:cs typeface="Arial"/>
              </a:rPr>
              <a:t>GCW, Best Practices Team, Boulder, CO, Dec 2015</a:t>
            </a:r>
          </a:p>
          <a:p>
            <a:endParaRPr lang="en-US" dirty="0"/>
          </a:p>
        </p:txBody>
      </p:sp>
      <p:sp>
        <p:nvSpPr>
          <p:cNvPr id="5" name="Slide Number Placeholder 4"/>
          <p:cNvSpPr>
            <a:spLocks noGrp="1"/>
          </p:cNvSpPr>
          <p:nvPr>
            <p:ph type="sldNum" sz="quarter" idx="11"/>
          </p:nvPr>
        </p:nvSpPr>
        <p:spPr/>
        <p:txBody>
          <a:bodyPr/>
          <a:lstStyle/>
          <a:p>
            <a:fld id="{3ED0E081-8495-3A42-A285-1F11916F25DF}" type="slidenum">
              <a:rPr lang="en-US" smtClean="0"/>
              <a:pPr/>
              <a:t>5</a:t>
            </a:fld>
            <a:endParaRPr lang="en-US"/>
          </a:p>
        </p:txBody>
      </p:sp>
    </p:spTree>
    <p:extLst>
      <p:ext uri="{BB962C8B-B14F-4D97-AF65-F5344CB8AC3E}">
        <p14:creationId xmlns:p14="http://schemas.microsoft.com/office/powerpoint/2010/main" xmlns="" val="707248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8913"/>
            <a:ext cx="8736013" cy="792162"/>
          </a:xfrm>
        </p:spPr>
        <p:txBody>
          <a:bodyPr/>
          <a:lstStyle/>
          <a:p>
            <a:r>
              <a:rPr lang="en-US" sz="2800" dirty="0" smtClean="0"/>
              <a:t>Current </a:t>
            </a:r>
            <a:r>
              <a:rPr lang="en-US" sz="2800" dirty="0"/>
              <a:t>list </a:t>
            </a:r>
            <a:r>
              <a:rPr lang="en-US" sz="2800" dirty="0" smtClean="0"/>
              <a:t>of available ‘Manuals’</a:t>
            </a:r>
            <a:endParaRPr lang="en-US" sz="2800" dirty="0"/>
          </a:p>
        </p:txBody>
      </p:sp>
      <p:sp>
        <p:nvSpPr>
          <p:cNvPr id="3" name="Content Placeholder 2"/>
          <p:cNvSpPr>
            <a:spLocks noGrp="1"/>
          </p:cNvSpPr>
          <p:nvPr>
            <p:ph idx="1"/>
          </p:nvPr>
        </p:nvSpPr>
        <p:spPr/>
        <p:txBody>
          <a:bodyPr/>
          <a:lstStyle/>
          <a:p>
            <a:pPr>
              <a:buNone/>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endParaRPr lang="en-US" dirty="0" smtClean="0"/>
          </a:p>
          <a:p>
            <a:endParaRPr lang="en-US" dirty="0" smtClean="0"/>
          </a:p>
          <a:p>
            <a:r>
              <a:rPr lang="en-US" dirty="0" smtClean="0"/>
              <a:t>An outline of their coverage and structure follows</a:t>
            </a:r>
          </a:p>
        </p:txBody>
      </p:sp>
      <p:sp>
        <p:nvSpPr>
          <p:cNvPr id="4" name="Footer Placeholder 3"/>
          <p:cNvSpPr>
            <a:spLocks noGrp="1"/>
          </p:cNvSpPr>
          <p:nvPr>
            <p:ph type="ftr" sz="quarter" idx="10"/>
          </p:nvPr>
        </p:nvSpPr>
        <p:spPr/>
        <p:txBody>
          <a:bodyPr/>
          <a:lstStyle/>
          <a:p>
            <a:r>
              <a:rPr lang="en-US" dirty="0">
                <a:latin typeface="Arial"/>
                <a:cs typeface="Arial"/>
              </a:rPr>
              <a:t>GCW, Best Practices Team, Boulder, CO, Dec 2015</a:t>
            </a:r>
          </a:p>
          <a:p>
            <a:endParaRPr lang="en-US" dirty="0"/>
          </a:p>
        </p:txBody>
      </p:sp>
      <p:sp>
        <p:nvSpPr>
          <p:cNvPr id="5" name="Slide Number Placeholder 4"/>
          <p:cNvSpPr>
            <a:spLocks noGrp="1"/>
          </p:cNvSpPr>
          <p:nvPr>
            <p:ph type="sldNum" sz="quarter" idx="11"/>
          </p:nvPr>
        </p:nvSpPr>
        <p:spPr/>
        <p:txBody>
          <a:bodyPr/>
          <a:lstStyle/>
          <a:p>
            <a:fld id="{3ED0E081-8495-3A42-A285-1F11916F25DF}" type="slidenum">
              <a:rPr lang="en-US" smtClean="0"/>
              <a:pPr/>
              <a:t>6</a:t>
            </a:fld>
            <a:endParaRPr lang="en-US"/>
          </a:p>
        </p:txBody>
      </p:sp>
      <p:pic>
        <p:nvPicPr>
          <p:cNvPr id="6" name="Picture 5"/>
          <p:cNvPicPr>
            <a:picLocks noChangeAspect="1"/>
          </p:cNvPicPr>
          <p:nvPr/>
        </p:nvPicPr>
        <p:blipFill>
          <a:blip r:embed="rId2" cstate="print"/>
          <a:stretch>
            <a:fillRect/>
          </a:stretch>
        </p:blipFill>
        <p:spPr>
          <a:xfrm>
            <a:off x="457200" y="914400"/>
            <a:ext cx="7974646" cy="4724400"/>
          </a:xfrm>
          <a:prstGeom prst="rect">
            <a:avLst/>
          </a:prstGeom>
        </p:spPr>
      </p:pic>
    </p:spTree>
    <p:extLst>
      <p:ext uri="{BB962C8B-B14F-4D97-AF65-F5344CB8AC3E}">
        <p14:creationId xmlns:p14="http://schemas.microsoft.com/office/powerpoint/2010/main" xmlns="" val="2783551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latin typeface="Arial"/>
                <a:cs typeface="Arial"/>
              </a:rPr>
              <a:t>GCW, Best Practices Team, Boulder, CO, Dec 2015</a:t>
            </a:r>
          </a:p>
          <a:p>
            <a:endParaRPr lang="en-US" dirty="0"/>
          </a:p>
        </p:txBody>
      </p:sp>
      <p:sp>
        <p:nvSpPr>
          <p:cNvPr id="5" name="Slide Number Placeholder 4"/>
          <p:cNvSpPr>
            <a:spLocks noGrp="1"/>
          </p:cNvSpPr>
          <p:nvPr>
            <p:ph type="sldNum" sz="quarter" idx="11"/>
          </p:nvPr>
        </p:nvSpPr>
        <p:spPr/>
        <p:txBody>
          <a:bodyPr/>
          <a:lstStyle/>
          <a:p>
            <a:fld id="{3ED0E081-8495-3A42-A285-1F11916F25DF}" type="slidenum">
              <a:rPr lang="en-US" smtClean="0"/>
              <a:pPr/>
              <a:t>7</a:t>
            </a:fld>
            <a:endParaRPr lang="en-US"/>
          </a:p>
        </p:txBody>
      </p:sp>
      <p:sp>
        <p:nvSpPr>
          <p:cNvPr id="7" name="TextBox 6"/>
          <p:cNvSpPr txBox="1"/>
          <p:nvPr/>
        </p:nvSpPr>
        <p:spPr>
          <a:xfrm>
            <a:off x="381000" y="457200"/>
            <a:ext cx="8411277" cy="5262979"/>
          </a:xfrm>
          <a:prstGeom prst="rect">
            <a:avLst/>
          </a:prstGeom>
          <a:noFill/>
        </p:spPr>
        <p:txBody>
          <a:bodyPr wrap="none" rtlCol="0">
            <a:spAutoFit/>
          </a:bodyPr>
          <a:lstStyle/>
          <a:p>
            <a:r>
              <a:rPr lang="is-IS" b="1" dirty="0" smtClean="0">
                <a:solidFill>
                  <a:srgbClr val="FF0000"/>
                </a:solidFill>
              </a:rPr>
              <a:t>From the current list of available Manuals:</a:t>
            </a:r>
          </a:p>
          <a:p>
            <a:endParaRPr lang="is-IS" dirty="0"/>
          </a:p>
          <a:p>
            <a:r>
              <a:rPr lang="is-IS" b="1" dirty="0" smtClean="0">
                <a:solidFill>
                  <a:srgbClr val="0000FF"/>
                </a:solidFill>
              </a:rPr>
              <a:t>Solid Precipitation</a:t>
            </a:r>
          </a:p>
          <a:p>
            <a:endParaRPr lang="is-IS" b="1" dirty="0"/>
          </a:p>
          <a:p>
            <a:r>
              <a:rPr lang="en-US" sz="1600" b="1" i="1" dirty="0"/>
              <a:t>WMO 1998 - Solid Precipitation Measurement </a:t>
            </a:r>
            <a:r>
              <a:rPr lang="en-US" sz="1600" b="1" i="1" dirty="0" err="1" smtClean="0"/>
              <a:t>Intercomparison</a:t>
            </a:r>
            <a:endParaRPr lang="en-US" sz="1600" b="1" dirty="0" smtClean="0"/>
          </a:p>
          <a:p>
            <a:r>
              <a:rPr lang="en-US" sz="1600" dirty="0" smtClean="0"/>
              <a:t>Results </a:t>
            </a:r>
            <a:r>
              <a:rPr lang="en-US" sz="1600" dirty="0"/>
              <a:t>from a 7-year </a:t>
            </a:r>
            <a:r>
              <a:rPr lang="en-US" sz="1600" dirty="0" err="1"/>
              <a:t>intercomparison</a:t>
            </a:r>
            <a:r>
              <a:rPr lang="en-US" sz="1600" dirty="0"/>
              <a:t> study at 13 Northern Hemisphere stations </a:t>
            </a:r>
            <a:r>
              <a:rPr lang="en-US" sz="1600" dirty="0" smtClean="0"/>
              <a:t>in </a:t>
            </a:r>
          </a:p>
          <a:p>
            <a:r>
              <a:rPr lang="en-US" sz="1600" dirty="0"/>
              <a:t>s</a:t>
            </a:r>
            <a:r>
              <a:rPr lang="en-US" sz="1600" dirty="0" smtClean="0"/>
              <a:t>everal countries starting </a:t>
            </a:r>
            <a:r>
              <a:rPr lang="en-US" sz="1600" dirty="0"/>
              <a:t>in </a:t>
            </a:r>
            <a:r>
              <a:rPr lang="en-US" sz="1600" dirty="0" smtClean="0"/>
              <a:t>1986/87. Recommendations on the future design </a:t>
            </a:r>
            <a:r>
              <a:rPr lang="is-IS" sz="1600" dirty="0" smtClean="0"/>
              <a:t>of automatic </a:t>
            </a:r>
          </a:p>
          <a:p>
            <a:r>
              <a:rPr lang="is-IS" sz="1600" dirty="0" smtClean="0"/>
              <a:t>weather stations.</a:t>
            </a:r>
            <a:endParaRPr lang="en-US" sz="1600" dirty="0" smtClean="0"/>
          </a:p>
          <a:p>
            <a:endParaRPr lang="is-IS" sz="1600" i="1" dirty="0" smtClean="0"/>
          </a:p>
          <a:p>
            <a:r>
              <a:rPr lang="is-IS" sz="1600" b="1" i="1" dirty="0"/>
              <a:t>WMO 2010 - </a:t>
            </a:r>
            <a:r>
              <a:rPr lang="is-IS" sz="1600" b="1" i="1" dirty="0" smtClean="0"/>
              <a:t>IOM102</a:t>
            </a:r>
          </a:p>
          <a:p>
            <a:r>
              <a:rPr lang="is-IS" sz="1600" dirty="0" smtClean="0"/>
              <a:t>Results from another </a:t>
            </a:r>
            <a:r>
              <a:rPr lang="en-US" sz="1600" dirty="0"/>
              <a:t>another survey initiated in 2008, on methods, instruments and </a:t>
            </a:r>
            <a:endParaRPr lang="en-US" sz="1600" dirty="0" smtClean="0"/>
          </a:p>
          <a:p>
            <a:r>
              <a:rPr lang="en-US" sz="1600" dirty="0" smtClean="0"/>
              <a:t>challenges </a:t>
            </a:r>
            <a:r>
              <a:rPr lang="en-US" sz="1600" dirty="0"/>
              <a:t>for measurement of solid precipitation at automatic weather </a:t>
            </a:r>
            <a:r>
              <a:rPr lang="en-US" sz="1600" dirty="0" smtClean="0"/>
              <a:t>stations.</a:t>
            </a:r>
          </a:p>
          <a:p>
            <a:endParaRPr lang="is-IS" sz="1600" dirty="0"/>
          </a:p>
          <a:p>
            <a:r>
              <a:rPr lang="en-US" sz="1600" dirty="0" smtClean="0"/>
              <a:t>Third </a:t>
            </a:r>
            <a:r>
              <a:rPr lang="en-US" sz="1600" dirty="0"/>
              <a:t>survey in its category, covering a period during which automatic </a:t>
            </a:r>
            <a:r>
              <a:rPr lang="en-US" sz="1600" dirty="0" smtClean="0"/>
              <a:t>stations </a:t>
            </a:r>
            <a:r>
              <a:rPr lang="en-US" sz="1600" dirty="0"/>
              <a:t>had </a:t>
            </a:r>
            <a:endParaRPr lang="en-US" sz="1600" dirty="0" smtClean="0"/>
          </a:p>
          <a:p>
            <a:r>
              <a:rPr lang="en-US" sz="1600" dirty="0" smtClean="0"/>
              <a:t>been </a:t>
            </a:r>
            <a:r>
              <a:rPr lang="en-US" sz="1600" dirty="0"/>
              <a:t>providing an increased percentage of precipitation </a:t>
            </a:r>
            <a:r>
              <a:rPr lang="en-US" sz="1600" dirty="0" smtClean="0"/>
              <a:t>data.</a:t>
            </a:r>
          </a:p>
          <a:p>
            <a:endParaRPr lang="is-IS" sz="1600" dirty="0"/>
          </a:p>
          <a:p>
            <a:r>
              <a:rPr lang="en-US" sz="1600" dirty="0"/>
              <a:t>The survey was prepared in a way to reflect the transition from manual to automatic </a:t>
            </a:r>
            <a:endParaRPr lang="en-US" sz="1600" dirty="0" smtClean="0"/>
          </a:p>
          <a:p>
            <a:r>
              <a:rPr lang="en-US" sz="1600" dirty="0" smtClean="0"/>
              <a:t>observations</a:t>
            </a:r>
            <a:r>
              <a:rPr lang="en-US" sz="1600" dirty="0"/>
              <a:t>. A questionnaire resulted in replies from the meteorological and hydrological </a:t>
            </a:r>
            <a:endParaRPr lang="en-US" sz="1600" dirty="0" smtClean="0"/>
          </a:p>
          <a:p>
            <a:r>
              <a:rPr lang="en-US" sz="1600" dirty="0" smtClean="0"/>
              <a:t>services </a:t>
            </a:r>
            <a:r>
              <a:rPr lang="en-US" sz="1600" dirty="0"/>
              <a:t>of 54 WMO members, covering 46% of the global land mass.</a:t>
            </a:r>
            <a:endParaRPr lang="is-IS" sz="1600" dirty="0"/>
          </a:p>
        </p:txBody>
      </p:sp>
    </p:spTree>
    <p:extLst>
      <p:ext uri="{BB962C8B-B14F-4D97-AF65-F5344CB8AC3E}">
        <p14:creationId xmlns:p14="http://schemas.microsoft.com/office/powerpoint/2010/main" xmlns="" val="707248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latin typeface="Arial"/>
                <a:cs typeface="Arial"/>
              </a:rPr>
              <a:t>GCW, Best Practices Team, Boulder, CO, Dec 2015</a:t>
            </a:r>
            <a:endParaRPr lang="en-US" dirty="0">
              <a:latin typeface="Arial"/>
              <a:cs typeface="Arial"/>
            </a:endParaRPr>
          </a:p>
        </p:txBody>
      </p:sp>
      <p:sp>
        <p:nvSpPr>
          <p:cNvPr id="5" name="Slide Number Placeholder 4"/>
          <p:cNvSpPr>
            <a:spLocks noGrp="1"/>
          </p:cNvSpPr>
          <p:nvPr>
            <p:ph type="sldNum" sz="quarter" idx="11"/>
          </p:nvPr>
        </p:nvSpPr>
        <p:spPr/>
        <p:txBody>
          <a:bodyPr/>
          <a:lstStyle/>
          <a:p>
            <a:fld id="{3ED0E081-8495-3A42-A285-1F11916F25DF}" type="slidenum">
              <a:rPr lang="en-US" smtClean="0"/>
              <a:pPr/>
              <a:t>8</a:t>
            </a:fld>
            <a:endParaRPr lang="en-US"/>
          </a:p>
        </p:txBody>
      </p:sp>
      <p:sp>
        <p:nvSpPr>
          <p:cNvPr id="7" name="TextBox 6"/>
          <p:cNvSpPr txBox="1"/>
          <p:nvPr/>
        </p:nvSpPr>
        <p:spPr>
          <a:xfrm>
            <a:off x="381000" y="609600"/>
            <a:ext cx="8005718" cy="4770537"/>
          </a:xfrm>
          <a:prstGeom prst="rect">
            <a:avLst/>
          </a:prstGeom>
          <a:noFill/>
        </p:spPr>
        <p:txBody>
          <a:bodyPr wrap="none" rtlCol="0">
            <a:spAutoFit/>
          </a:bodyPr>
          <a:lstStyle/>
          <a:p>
            <a:r>
              <a:rPr lang="is-IS" b="1" dirty="0" smtClean="0">
                <a:solidFill>
                  <a:srgbClr val="0000FF"/>
                </a:solidFill>
              </a:rPr>
              <a:t>Snow</a:t>
            </a:r>
          </a:p>
          <a:p>
            <a:endParaRPr lang="is-IS" b="1" dirty="0"/>
          </a:p>
          <a:p>
            <a:r>
              <a:rPr lang="en-US" sz="1600" b="1" i="1" dirty="0"/>
              <a:t>UNESCO 1970</a:t>
            </a:r>
          </a:p>
          <a:p>
            <a:r>
              <a:rPr lang="en-US" sz="1600" dirty="0"/>
              <a:t>A guide for measurement, compilation and assemblage of data on snow cover. </a:t>
            </a:r>
            <a:endParaRPr lang="en-US" sz="1600" dirty="0" smtClean="0"/>
          </a:p>
          <a:p>
            <a:r>
              <a:rPr lang="en-US" sz="1600" dirty="0" smtClean="0"/>
              <a:t>This </a:t>
            </a:r>
            <a:r>
              <a:rPr lang="en-US" sz="1600" dirty="0"/>
              <a:t>was a contribution to the International Hydrological Decade 1965-1974, </a:t>
            </a:r>
            <a:endParaRPr lang="en-US" sz="1600" dirty="0" smtClean="0"/>
          </a:p>
          <a:p>
            <a:r>
              <a:rPr lang="en-US" sz="1600" dirty="0" smtClean="0"/>
              <a:t>promoting </a:t>
            </a:r>
            <a:r>
              <a:rPr lang="en-US" sz="1600" dirty="0"/>
              <a:t>collaboration, standardization of techniques and distribution of </a:t>
            </a:r>
            <a:endParaRPr lang="en-US" sz="1600" dirty="0" smtClean="0"/>
          </a:p>
          <a:p>
            <a:r>
              <a:rPr lang="en-US" sz="1600" dirty="0" smtClean="0"/>
              <a:t>hydrological </a:t>
            </a:r>
            <a:r>
              <a:rPr lang="en-US" sz="1600" dirty="0"/>
              <a:t>data.</a:t>
            </a:r>
          </a:p>
          <a:p>
            <a:endParaRPr lang="en-US" sz="1600" b="1" i="1" dirty="0"/>
          </a:p>
          <a:p>
            <a:r>
              <a:rPr lang="en-US" sz="1600" b="1" i="1" dirty="0"/>
              <a:t>UNESCO/IACS 2009 - The International Classification for Snow on the </a:t>
            </a:r>
            <a:r>
              <a:rPr lang="en-US" sz="1600" b="1" i="1" dirty="0" smtClean="0"/>
              <a:t>Ground</a:t>
            </a:r>
          </a:p>
          <a:p>
            <a:r>
              <a:rPr lang="is-IS" sz="1600" b="1" i="1" dirty="0" smtClean="0"/>
              <a:t>Charles Fierz and others</a:t>
            </a:r>
            <a:endParaRPr lang="en-US" sz="1600" b="1" i="1" dirty="0"/>
          </a:p>
          <a:p>
            <a:r>
              <a:rPr lang="en-US" sz="1600" dirty="0"/>
              <a:t>Deals with:</a:t>
            </a:r>
          </a:p>
          <a:p>
            <a:r>
              <a:rPr lang="en-US" sz="1600" u="sng" dirty="0"/>
              <a:t>Features of deposited snow</a:t>
            </a:r>
            <a:r>
              <a:rPr lang="en-US" sz="1600" dirty="0"/>
              <a:t>: Grain shape, grain size, snow density, snow hardness, </a:t>
            </a:r>
            <a:endParaRPr lang="en-US" sz="1600" dirty="0" smtClean="0"/>
          </a:p>
          <a:p>
            <a:r>
              <a:rPr lang="en-US" sz="1600" dirty="0" smtClean="0"/>
              <a:t>liquid </a:t>
            </a:r>
            <a:r>
              <a:rPr lang="en-US" sz="1600" dirty="0"/>
              <a:t>water content, snow temperature, impurities, layer </a:t>
            </a:r>
            <a:r>
              <a:rPr lang="en-US" sz="1600" dirty="0" smtClean="0"/>
              <a:t>thickness.</a:t>
            </a:r>
            <a:endParaRPr lang="en-US" sz="1600" dirty="0"/>
          </a:p>
          <a:p>
            <a:r>
              <a:rPr lang="en-US" sz="1600" u="sng" dirty="0"/>
              <a:t>Additional measurements of deposited snow</a:t>
            </a:r>
            <a:r>
              <a:rPr lang="en-US" sz="1600" dirty="0"/>
              <a:t>: e.g. height, thickness, SWE, snow </a:t>
            </a:r>
            <a:endParaRPr lang="en-US" sz="1600" dirty="0" smtClean="0"/>
          </a:p>
          <a:p>
            <a:r>
              <a:rPr lang="en-US" sz="1600" dirty="0" smtClean="0"/>
              <a:t>strength </a:t>
            </a:r>
            <a:r>
              <a:rPr lang="en-US" sz="1600" dirty="0"/>
              <a:t>and penetrability,  surface features, SCA, slope angle and </a:t>
            </a:r>
            <a:r>
              <a:rPr lang="en-US" sz="1600" dirty="0" smtClean="0"/>
              <a:t>aspect.</a:t>
            </a:r>
            <a:endParaRPr lang="en-US" sz="1600" dirty="0"/>
          </a:p>
          <a:p>
            <a:r>
              <a:rPr lang="en-US" sz="1600" u="sng" dirty="0"/>
              <a:t>Appendices</a:t>
            </a:r>
            <a:r>
              <a:rPr lang="en-US" sz="1600" dirty="0"/>
              <a:t>: Grain shape classification, Snow microstructure, Observation guidelines, </a:t>
            </a:r>
            <a:endParaRPr lang="en-US" sz="1600" dirty="0" smtClean="0"/>
          </a:p>
          <a:p>
            <a:r>
              <a:rPr lang="en-US" sz="1600" u="sng" dirty="0" smtClean="0"/>
              <a:t>Glossary</a:t>
            </a:r>
            <a:endParaRPr lang="en-US" sz="1600" u="sng" dirty="0"/>
          </a:p>
          <a:p>
            <a:endParaRPr lang="en-US" sz="1600" b="1" i="1" dirty="0"/>
          </a:p>
        </p:txBody>
      </p:sp>
    </p:spTree>
    <p:extLst>
      <p:ext uri="{BB962C8B-B14F-4D97-AF65-F5344CB8AC3E}">
        <p14:creationId xmlns:p14="http://schemas.microsoft.com/office/powerpoint/2010/main" xmlns="" val="174683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latin typeface="Arial"/>
                <a:cs typeface="Arial"/>
              </a:rPr>
              <a:t>GCW, Best Practices Team, Boulder, CO, Dec 2015</a:t>
            </a:r>
            <a:endParaRPr lang="en-US" dirty="0">
              <a:latin typeface="Arial"/>
              <a:cs typeface="Arial"/>
            </a:endParaRPr>
          </a:p>
        </p:txBody>
      </p:sp>
      <p:sp>
        <p:nvSpPr>
          <p:cNvPr id="5" name="Slide Number Placeholder 4"/>
          <p:cNvSpPr>
            <a:spLocks noGrp="1"/>
          </p:cNvSpPr>
          <p:nvPr>
            <p:ph type="sldNum" sz="quarter" idx="11"/>
          </p:nvPr>
        </p:nvSpPr>
        <p:spPr/>
        <p:txBody>
          <a:bodyPr/>
          <a:lstStyle/>
          <a:p>
            <a:fld id="{3ED0E081-8495-3A42-A285-1F11916F25DF}" type="slidenum">
              <a:rPr lang="en-US" smtClean="0"/>
              <a:pPr/>
              <a:t>9</a:t>
            </a:fld>
            <a:endParaRPr lang="en-US"/>
          </a:p>
        </p:txBody>
      </p:sp>
      <p:sp>
        <p:nvSpPr>
          <p:cNvPr id="6" name="TextBox 5"/>
          <p:cNvSpPr txBox="1"/>
          <p:nvPr/>
        </p:nvSpPr>
        <p:spPr>
          <a:xfrm>
            <a:off x="381000" y="609600"/>
            <a:ext cx="8707833" cy="5139869"/>
          </a:xfrm>
          <a:prstGeom prst="rect">
            <a:avLst/>
          </a:prstGeom>
          <a:noFill/>
        </p:spPr>
        <p:txBody>
          <a:bodyPr wrap="none" rtlCol="0">
            <a:spAutoFit/>
          </a:bodyPr>
          <a:lstStyle/>
          <a:p>
            <a:r>
              <a:rPr lang="is-IS" b="1" dirty="0" smtClean="0">
                <a:solidFill>
                  <a:srgbClr val="0000FF"/>
                </a:solidFill>
              </a:rPr>
              <a:t>Glaciers, Ice Caps and Ice Sheets</a:t>
            </a:r>
            <a:endParaRPr lang="en-US" b="1" dirty="0" smtClean="0">
              <a:solidFill>
                <a:srgbClr val="0000FF"/>
              </a:solidFill>
            </a:endParaRPr>
          </a:p>
          <a:p>
            <a:endParaRPr lang="en-US" sz="1600" b="1" dirty="0"/>
          </a:p>
          <a:p>
            <a:r>
              <a:rPr lang="en-US" sz="1600" b="1" i="1" dirty="0" smtClean="0"/>
              <a:t>UNESCO 1970</a:t>
            </a:r>
          </a:p>
          <a:p>
            <a:r>
              <a:rPr lang="en-US" sz="1600" b="1" i="1" dirty="0" smtClean="0"/>
              <a:t>a </a:t>
            </a:r>
            <a:r>
              <a:rPr lang="en-US" sz="1600" b="1" i="1" dirty="0"/>
              <a:t>guide for compilation and assemblage of data on glaciers and perennial snow and </a:t>
            </a:r>
            <a:r>
              <a:rPr lang="en-US" sz="1600" b="1" i="1" dirty="0" smtClean="0"/>
              <a:t>ice</a:t>
            </a:r>
            <a:endParaRPr lang="en-US" sz="1600" b="1" i="1" dirty="0"/>
          </a:p>
          <a:p>
            <a:r>
              <a:rPr lang="en-US" sz="1600" dirty="0"/>
              <a:t>Contribution to the International Hydrological Decade 1965-1974.</a:t>
            </a:r>
          </a:p>
          <a:p>
            <a:r>
              <a:rPr lang="en-US" sz="1600" dirty="0"/>
              <a:t>Includes guidelines on the listing of key data on glaciers and their classification. </a:t>
            </a:r>
            <a:endParaRPr lang="en-US" sz="1600" dirty="0" smtClean="0"/>
          </a:p>
          <a:p>
            <a:r>
              <a:rPr lang="en-US" sz="1600" dirty="0" smtClean="0"/>
              <a:t>Includes </a:t>
            </a:r>
            <a:r>
              <a:rPr lang="en-US" sz="1600" dirty="0"/>
              <a:t>terminology. Ice beneath the surface (permafrost) is also covered.</a:t>
            </a:r>
          </a:p>
          <a:p>
            <a:endParaRPr lang="en-US" sz="1600" dirty="0"/>
          </a:p>
          <a:p>
            <a:r>
              <a:rPr lang="is-IS" sz="1600" b="1" i="1" dirty="0" smtClean="0">
                <a:latin typeface="Arial" pitchFamily="34" charset="0"/>
                <a:cs typeface="Arial" pitchFamily="34" charset="0"/>
              </a:rPr>
              <a:t>Ø</a:t>
            </a:r>
            <a:r>
              <a:rPr lang="en-US" sz="1600" b="1" i="1" dirty="0" err="1" smtClean="0"/>
              <a:t>strem</a:t>
            </a:r>
            <a:r>
              <a:rPr lang="en-US" sz="1600" b="1" i="1" dirty="0" smtClean="0"/>
              <a:t> </a:t>
            </a:r>
            <a:r>
              <a:rPr lang="en-US" sz="1600" b="1" i="1" dirty="0"/>
              <a:t>and </a:t>
            </a:r>
            <a:r>
              <a:rPr lang="en-US" sz="1600" b="1" i="1" dirty="0" err="1"/>
              <a:t>Brugman</a:t>
            </a:r>
            <a:r>
              <a:rPr lang="en-US" sz="1600" b="1" i="1" dirty="0"/>
              <a:t>: Glacier Mass Balance Measurements 1991</a:t>
            </a:r>
          </a:p>
          <a:p>
            <a:r>
              <a:rPr lang="en-US" sz="1600" dirty="0"/>
              <a:t>A thorough manual for mass balance measurements, covering: </a:t>
            </a:r>
            <a:endParaRPr lang="en-US" sz="1600" dirty="0" smtClean="0"/>
          </a:p>
          <a:p>
            <a:r>
              <a:rPr lang="en-US" sz="1600" dirty="0" smtClean="0"/>
              <a:t>Accumulation </a:t>
            </a:r>
            <a:r>
              <a:rPr lang="en-US" sz="1600" dirty="0"/>
              <a:t>measurement methods, stake measurements of ablation, meteorological </a:t>
            </a:r>
            <a:endParaRPr lang="en-US" sz="1600" dirty="0" smtClean="0"/>
          </a:p>
          <a:p>
            <a:r>
              <a:rPr lang="en-US" sz="1600" dirty="0" smtClean="0"/>
              <a:t>observations</a:t>
            </a:r>
            <a:r>
              <a:rPr lang="en-US" sz="1600" dirty="0"/>
              <a:t>, water discharge measurements, measurements of suspended load, </a:t>
            </a:r>
            <a:endParaRPr lang="en-US" sz="1600" dirty="0" smtClean="0"/>
          </a:p>
          <a:p>
            <a:r>
              <a:rPr lang="en-US" sz="1600" dirty="0" smtClean="0"/>
              <a:t>surveying </a:t>
            </a:r>
            <a:r>
              <a:rPr lang="en-US" sz="1600" dirty="0"/>
              <a:t>techniques, data reduction</a:t>
            </a:r>
            <a:r>
              <a:rPr lang="en-US" sz="1600" dirty="0" smtClean="0"/>
              <a:t>.</a:t>
            </a:r>
          </a:p>
          <a:p>
            <a:r>
              <a:rPr lang="en-US" sz="1600" dirty="0" smtClean="0"/>
              <a:t>Appendices </a:t>
            </a:r>
            <a:r>
              <a:rPr lang="en-US" sz="1600" dirty="0"/>
              <a:t>on: Terms and definitions, remote sensing and other issues.</a:t>
            </a:r>
          </a:p>
          <a:p>
            <a:endParaRPr lang="en-US" sz="1600" dirty="0"/>
          </a:p>
          <a:p>
            <a:r>
              <a:rPr lang="en-US" sz="1600" b="1" i="1" dirty="0"/>
              <a:t>UNESCO 2003 - A Manual for Monitoring the Mass Balance of Mountain Glaciers</a:t>
            </a:r>
          </a:p>
          <a:p>
            <a:r>
              <a:rPr lang="is-IS" sz="1600" b="1" dirty="0" smtClean="0"/>
              <a:t>Kaser et al.</a:t>
            </a:r>
            <a:endParaRPr lang="en-US" sz="1600" b="1" dirty="0" smtClean="0"/>
          </a:p>
          <a:p>
            <a:r>
              <a:rPr lang="en-US" sz="1600" dirty="0" smtClean="0"/>
              <a:t>A </a:t>
            </a:r>
            <a:r>
              <a:rPr lang="en-US" sz="1600" dirty="0"/>
              <a:t>comprehensive manual that includes more theoretical treatment than </a:t>
            </a:r>
            <a:r>
              <a:rPr lang="is-IS" sz="1600" dirty="0" smtClean="0"/>
              <a:t>Ø</a:t>
            </a:r>
            <a:r>
              <a:rPr lang="en-US" sz="1600" dirty="0" err="1" smtClean="0"/>
              <a:t>strem</a:t>
            </a:r>
            <a:r>
              <a:rPr lang="en-US" sz="1600" dirty="0" smtClean="0"/>
              <a:t> </a:t>
            </a:r>
            <a:r>
              <a:rPr lang="en-US" sz="1600" dirty="0"/>
              <a:t>and </a:t>
            </a:r>
            <a:endParaRPr lang="en-US" sz="1600" dirty="0" smtClean="0"/>
          </a:p>
          <a:p>
            <a:r>
              <a:rPr lang="en-US" sz="1600" dirty="0" err="1" smtClean="0"/>
              <a:t>Brugman</a:t>
            </a:r>
            <a:r>
              <a:rPr lang="en-US" sz="1600" dirty="0" smtClean="0"/>
              <a:t> </a:t>
            </a:r>
            <a:r>
              <a:rPr lang="en-US" sz="1600" dirty="0"/>
              <a:t>(1991). Special attention is given to the characteristics of glaciers at low latitudes.</a:t>
            </a:r>
          </a:p>
          <a:p>
            <a:endParaRPr lang="en-US" sz="1600" b="1" i="1" dirty="0"/>
          </a:p>
        </p:txBody>
      </p:sp>
    </p:spTree>
    <p:extLst>
      <p:ext uri="{BB962C8B-B14F-4D97-AF65-F5344CB8AC3E}">
        <p14:creationId xmlns:p14="http://schemas.microsoft.com/office/powerpoint/2010/main" xmlns="" val="1485763102"/>
      </p:ext>
    </p:extLst>
  </p:cSld>
  <p:clrMapOvr>
    <a:masterClrMapping/>
  </p:clrMapOvr>
</p:sld>
</file>

<file path=ppt/theme/theme1.xml><?xml version="1.0" encoding="utf-8"?>
<a:theme xmlns:a="http://schemas.openxmlformats.org/drawingml/2006/main" name="WMO_Powerpoint_template_en">
  <a:themeElements>
    <a:clrScheme name="WMO-Title-S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MO-Title-SF">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MO-Title-S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MO-Title-SF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MO-Title-SF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MO-Title-SF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MO-Title-SF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MO-Title-SF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MO-Title-SF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MO-Title-SF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MO-Title-SF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MO-Title-SF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MO-Title-SF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MO-Title-SF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osing slide">
  <a:themeElements>
    <a:clrScheme name="1_Small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mallLogo">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1_Small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mallLog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mallLog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mallLog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mallLog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mallLog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mallLog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mallLog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mallLog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mallLog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mallLog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mallLog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WMO_Powerpoint_template_en</Template>
  <TotalTime>607</TotalTime>
  <Words>1331</Words>
  <Application>Microsoft Office PowerPoint</Application>
  <PresentationFormat>On-screen Show (4:3)</PresentationFormat>
  <Paragraphs>209</Paragraphs>
  <Slides>16</Slides>
  <Notes>0</Notes>
  <HiddenSlides>3</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WMO_Powerpoint_template_en</vt:lpstr>
      <vt:lpstr>Closing slide</vt:lpstr>
      <vt:lpstr>Review of available and proposed GCW agreed practices</vt:lpstr>
      <vt:lpstr>From the CryoNet Primer:</vt:lpstr>
      <vt:lpstr>First steps: Precise requirements for CryoNet stations</vt:lpstr>
      <vt:lpstr>First steps: Precise requirements for CryoNet stations</vt:lpstr>
      <vt:lpstr>Collaborate with others</vt:lpstr>
      <vt:lpstr>Current list of available ‘Manuals’</vt:lpstr>
      <vt:lpstr>Slide 7</vt:lpstr>
      <vt:lpstr>Slide 8</vt:lpstr>
      <vt:lpstr>Slide 9</vt:lpstr>
      <vt:lpstr>Slide 10</vt:lpstr>
      <vt:lpstr>Slide 11</vt:lpstr>
      <vt:lpstr>Slide 12</vt:lpstr>
      <vt:lpstr>Slide 13</vt:lpstr>
      <vt:lpstr>The Task</vt:lpstr>
      <vt:lpstr>Slide 15</vt:lpstr>
      <vt:lpstr>Thank you for your attention</vt:lpstr>
    </vt:vector>
  </TitlesOfParts>
  <Company>WMO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Raymond</dc:creator>
  <cp:lastModifiedBy>Barry</cp:lastModifiedBy>
  <cp:revision>49</cp:revision>
  <dcterms:created xsi:type="dcterms:W3CDTF">2015-05-11T13:34:10Z</dcterms:created>
  <dcterms:modified xsi:type="dcterms:W3CDTF">2016-06-14T16:03:43Z</dcterms:modified>
</cp:coreProperties>
</file>