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69" r:id="rId3"/>
    <p:sldId id="271" r:id="rId4"/>
    <p:sldId id="270" r:id="rId5"/>
    <p:sldId id="268" r:id="rId6"/>
    <p:sldId id="261" r:id="rId7"/>
    <p:sldId id="265" r:id="rId8"/>
  </p:sldIdLst>
  <p:sldSz cx="12192000" cy="8686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FF99"/>
    <a:srgbClr val="00FA00"/>
    <a:srgbClr val="8EFA00"/>
    <a:srgbClr val="FF7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2"/>
    <p:restoredTop sz="96329"/>
  </p:normalViewPr>
  <p:slideViewPr>
    <p:cSldViewPr snapToGrid="0" snapToObjects="1">
      <p:cViewPr varScale="1">
        <p:scale>
          <a:sx n="151" d="100"/>
          <a:sy n="151" d="100"/>
        </p:scale>
        <p:origin x="704" y="208"/>
      </p:cViewPr>
      <p:guideLst>
        <p:guide orient="horz" pos="27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17C04-097C-6B4B-A3B2-0D70861BBA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685800"/>
            <a:ext cx="4813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E14E2-1496-0940-B2FD-4F182FEB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1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22350" y="685800"/>
            <a:ext cx="4813300" cy="34290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0F9955-76E7-F140-B1D6-B3241463F9E6}" type="slidenum">
              <a:rPr lang="en-US" altLang="en-US">
                <a:solidFill>
                  <a:srgbClr val="000000"/>
                </a:solidFill>
                <a:ea typeface="Times New Roman" charset="0"/>
                <a:cs typeface="Times New Roman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81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60D31-3293-8BEF-F7A5-74FAD3508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9BE2AA7D-200A-CE4F-6841-180347CA92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22350" y="685800"/>
            <a:ext cx="4813300" cy="3429000"/>
          </a:xfrm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E1679847-299A-5EB0-122B-3DFFBDF46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Life expectancies:</a:t>
            </a:r>
          </a:p>
          <a:p>
            <a:r>
              <a:rPr lang="en-GB" altLang="en-US" dirty="0"/>
              <a:t>RCM – 7 years for each satellite</a:t>
            </a:r>
          </a:p>
          <a:p>
            <a:r>
              <a:rPr lang="en-GB" altLang="en-US" dirty="0"/>
              <a:t>GRACE-FO - Planned for 5 years; final is 15 </a:t>
            </a:r>
            <a:r>
              <a:rPr lang="en-GB" altLang="en-US" dirty="0" err="1"/>
              <a:t>yrs</a:t>
            </a:r>
            <a:r>
              <a:rPr lang="en-GB" altLang="en-US" dirty="0"/>
              <a:t>, 7 </a:t>
            </a:r>
            <a:r>
              <a:rPr lang="en-GB" altLang="en-US" dirty="0" err="1"/>
              <a:t>mo</a:t>
            </a:r>
            <a:endParaRPr lang="en-GB" altLang="en-US" dirty="0"/>
          </a:p>
          <a:p>
            <a:r>
              <a:rPr lang="en-GB" altLang="en-US" dirty="0"/>
              <a:t>ICESat – Fuel to last until 2025</a:t>
            </a:r>
          </a:p>
          <a:p>
            <a:r>
              <a:rPr lang="en-GB" altLang="en-US" dirty="0"/>
              <a:t>Cryosat-2 – 2025 or 2026</a:t>
            </a:r>
          </a:p>
          <a:p>
            <a:endParaRPr lang="en-GB" alt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461BADF4-6480-F7B4-5393-36FE03F9EC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0F9955-76E7-F140-B1D6-B3241463F9E6}" type="slidenum">
              <a:rPr lang="en-US" altLang="en-US">
                <a:solidFill>
                  <a:srgbClr val="000000"/>
                </a:solidFill>
                <a:ea typeface="Times New Roman" charset="0"/>
                <a:cs typeface="Times New Roman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58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22350" y="685800"/>
            <a:ext cx="4813300" cy="34290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Life expectancies:</a:t>
            </a:r>
          </a:p>
          <a:p>
            <a:r>
              <a:rPr lang="en-GB" altLang="en-US" dirty="0"/>
              <a:t>RCM – 7 years for each satellite</a:t>
            </a:r>
          </a:p>
          <a:p>
            <a:r>
              <a:rPr lang="en-GB" altLang="en-US" dirty="0"/>
              <a:t>GRACE-FO - Planned for 5 years; final is 15 </a:t>
            </a:r>
            <a:r>
              <a:rPr lang="en-GB" altLang="en-US" dirty="0" err="1"/>
              <a:t>yrs</a:t>
            </a:r>
            <a:r>
              <a:rPr lang="en-GB" altLang="en-US" dirty="0"/>
              <a:t>, 7 </a:t>
            </a:r>
            <a:r>
              <a:rPr lang="en-GB" altLang="en-US" dirty="0" err="1"/>
              <a:t>mo</a:t>
            </a:r>
            <a:endParaRPr lang="en-GB" altLang="en-US" dirty="0"/>
          </a:p>
          <a:p>
            <a:r>
              <a:rPr lang="en-GB" altLang="en-US" dirty="0"/>
              <a:t>ICESat – Fuel to last until 2025</a:t>
            </a:r>
          </a:p>
          <a:p>
            <a:r>
              <a:rPr lang="en-GB" altLang="en-US" dirty="0"/>
              <a:t>Cryosat-2 – 2025 or 2026</a:t>
            </a:r>
          </a:p>
          <a:p>
            <a:endParaRPr lang="en-GB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0F9955-76E7-F140-B1D6-B3241463F9E6}" type="slidenum">
              <a:rPr lang="en-US" altLang="en-US">
                <a:solidFill>
                  <a:srgbClr val="000000"/>
                </a:solidFill>
                <a:ea typeface="Times New Roman" charset="0"/>
                <a:cs typeface="Times New Roman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702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22350" y="685800"/>
            <a:ext cx="4813300" cy="34290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/>
              <a:t>I have revised/updated this figure (Mark – 12 Oct 2012)</a:t>
            </a:r>
          </a:p>
          <a:p>
            <a:r>
              <a:rPr lang="en-GB" altLang="en-US"/>
              <a:t>All polar orbiters in LEO or HEO will contribute considerably to polar science.</a:t>
            </a:r>
          </a:p>
          <a:p>
            <a:r>
              <a:rPr lang="en-GB" altLang="en-US"/>
              <a:t>It is necessary to fully harness these tools for the benefit of the user community</a:t>
            </a:r>
          </a:p>
          <a:p>
            <a:r>
              <a:rPr lang="en-GB" altLang="en-US"/>
              <a:t>SAR/Optical Imaging, Gravity, Altimetry, Scatterometry all meet valuable needs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0F9955-76E7-F140-B1D6-B3241463F9E6}" type="slidenum">
              <a:rPr lang="en-US" altLang="en-US">
                <a:solidFill>
                  <a:srgbClr val="000000"/>
                </a:solidFill>
                <a:ea typeface="Times New Roman" charset="0"/>
                <a:cs typeface="Times New Roman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741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22350" y="685800"/>
            <a:ext cx="4813300" cy="34290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/>
              <a:t>Revised Jan 2015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085977-47F3-7644-85BB-6AF92DCE6D19}" type="slidenum">
              <a:rPr lang="en-US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4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98543"/>
            <a:ext cx="10363200" cy="186203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22520"/>
            <a:ext cx="853440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9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0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47879"/>
            <a:ext cx="2743200" cy="741193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47879"/>
            <a:ext cx="8026400" cy="74119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0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98543"/>
            <a:ext cx="10363200" cy="186203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22520"/>
            <a:ext cx="8534400" cy="22199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B0759F05-81D6-D540-B76C-234AEF14261B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AE179BB5-F962-BD4E-BA7C-17CD8412AC16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73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7874"/>
            <a:ext cx="109728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26927"/>
            <a:ext cx="10972800" cy="573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21DF14AB-2794-C048-95C6-7C33E0E41E63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C234798C-6CB1-6B4C-9278-8DEF32DF3CAD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32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582081"/>
            <a:ext cx="10363200" cy="1725295"/>
          </a:xfrm>
          <a:prstGeom prst="rect">
            <a:avLst/>
          </a:prstGeo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681839"/>
            <a:ext cx="10363200" cy="1900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A53DEDC0-1AB4-FF4B-8339-C66DE6966CD6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07E43C14-D7F5-6244-B783-670F0539B3F6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12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7874"/>
            <a:ext cx="109728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26927"/>
            <a:ext cx="5384800" cy="573288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026927"/>
            <a:ext cx="5384800" cy="573288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0A8DC4DB-CE7E-D944-8A58-06ADC8500E13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C07E4A29-3CDE-2940-8B56-D1758A4DCC18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435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7874"/>
            <a:ext cx="10972800" cy="1447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944478"/>
            <a:ext cx="5386917" cy="8103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6" indent="0">
              <a:buNone/>
              <a:defRPr sz="1800" b="1"/>
            </a:lvl3pPr>
            <a:lvl4pPr marL="1371519" indent="0">
              <a:buNone/>
              <a:defRPr sz="1600" b="1"/>
            </a:lvl4pPr>
            <a:lvl5pPr marL="1828692" indent="0">
              <a:buNone/>
              <a:defRPr sz="1600" b="1"/>
            </a:lvl5pPr>
            <a:lvl6pPr marL="2285865" indent="0">
              <a:buNone/>
              <a:defRPr sz="1600" b="1"/>
            </a:lvl6pPr>
            <a:lvl7pPr marL="2743037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754844"/>
            <a:ext cx="5386917" cy="500496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944478"/>
            <a:ext cx="5389033" cy="8103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6" indent="0">
              <a:buNone/>
              <a:defRPr sz="1800" b="1"/>
            </a:lvl3pPr>
            <a:lvl4pPr marL="1371519" indent="0">
              <a:buNone/>
              <a:defRPr sz="1600" b="1"/>
            </a:lvl4pPr>
            <a:lvl5pPr marL="1828692" indent="0">
              <a:buNone/>
              <a:defRPr sz="1600" b="1"/>
            </a:lvl5pPr>
            <a:lvl6pPr marL="2285865" indent="0">
              <a:buNone/>
              <a:defRPr sz="1600" b="1"/>
            </a:lvl6pPr>
            <a:lvl7pPr marL="2743037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754844"/>
            <a:ext cx="5389033" cy="500496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474B5C28-6B12-9943-8EEE-7511806B68B5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DBB3DB7A-BBB1-0145-88E2-3840D1EA354D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85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7874"/>
            <a:ext cx="109728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558FB7AA-BE97-7B42-874F-399B8EC7B6F4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33435F59-45A9-D04F-9A74-E4E0874E027C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15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2DE144D7-39FB-6444-9422-94E1BB20D8AE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2239D384-EA61-6145-A9F4-FD26F351DCC5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70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45864"/>
            <a:ext cx="4011084" cy="147193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345867"/>
            <a:ext cx="6815667" cy="7413943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817797"/>
            <a:ext cx="4011084" cy="5942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6" indent="0">
              <a:buNone/>
              <a:defRPr sz="1000"/>
            </a:lvl3pPr>
            <a:lvl4pPr marL="1371519" indent="0">
              <a:buNone/>
              <a:defRPr sz="900"/>
            </a:lvl4pPr>
            <a:lvl5pPr marL="1828692" indent="0">
              <a:buNone/>
              <a:defRPr sz="900"/>
            </a:lvl5pPr>
            <a:lvl6pPr marL="2285865" indent="0">
              <a:buNone/>
              <a:defRPr sz="900"/>
            </a:lvl6pPr>
            <a:lvl7pPr marL="2743037" indent="0">
              <a:buNone/>
              <a:defRPr sz="900"/>
            </a:lvl7pPr>
            <a:lvl8pPr marL="3200209" indent="0">
              <a:buNone/>
              <a:defRPr sz="900"/>
            </a:lvl8pPr>
            <a:lvl9pPr marL="365738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0183C5BC-4BFC-D040-B89B-8364D3AC22CB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420A1DA4-E178-F240-B552-3E4DE0B6983A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89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6080764"/>
            <a:ext cx="7315200" cy="71786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776181"/>
            <a:ext cx="7315200" cy="5212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457173" indent="0">
              <a:buNone/>
              <a:defRPr sz="2800"/>
            </a:lvl2pPr>
            <a:lvl3pPr marL="914346" indent="0">
              <a:buNone/>
              <a:defRPr sz="2400"/>
            </a:lvl3pPr>
            <a:lvl4pPr marL="1371519" indent="0">
              <a:buNone/>
              <a:defRPr sz="2000"/>
            </a:lvl4pPr>
            <a:lvl5pPr marL="1828692" indent="0">
              <a:buNone/>
              <a:defRPr sz="2000"/>
            </a:lvl5pPr>
            <a:lvl6pPr marL="2285865" indent="0">
              <a:buNone/>
              <a:defRPr sz="2000"/>
            </a:lvl6pPr>
            <a:lvl7pPr marL="2743037" indent="0">
              <a:buNone/>
              <a:defRPr sz="2000"/>
            </a:lvl7pPr>
            <a:lvl8pPr marL="3200209" indent="0">
              <a:buNone/>
              <a:defRPr sz="2000"/>
            </a:lvl8pPr>
            <a:lvl9pPr marL="3657382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6798632"/>
            <a:ext cx="7315200" cy="10194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6" indent="0">
              <a:buNone/>
              <a:defRPr sz="1000"/>
            </a:lvl3pPr>
            <a:lvl4pPr marL="1371519" indent="0">
              <a:buNone/>
              <a:defRPr sz="900"/>
            </a:lvl4pPr>
            <a:lvl5pPr marL="1828692" indent="0">
              <a:buNone/>
              <a:defRPr sz="900"/>
            </a:lvl5pPr>
            <a:lvl6pPr marL="2285865" indent="0">
              <a:buNone/>
              <a:defRPr sz="900"/>
            </a:lvl6pPr>
            <a:lvl7pPr marL="2743037" indent="0">
              <a:buNone/>
              <a:defRPr sz="900"/>
            </a:lvl7pPr>
            <a:lvl8pPr marL="3200209" indent="0">
              <a:buNone/>
              <a:defRPr sz="900"/>
            </a:lvl8pPr>
            <a:lvl9pPr marL="365738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4596AB3D-CA36-A84B-8207-07055DE7C558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BD722B73-3E19-5248-A208-CCF42FE54F6F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16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7874"/>
            <a:ext cx="109728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26927"/>
            <a:ext cx="10972800" cy="57328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284AD188-ADB8-DE43-B4FB-509F952D6597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59327739-9793-624E-B17F-32DCD9315912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674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47879"/>
            <a:ext cx="2743200" cy="741193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47879"/>
            <a:ext cx="8026400" cy="74119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fld id="{8D9655C2-DE2F-D74A-8F08-A43CB5E08D1E}" type="datetimeFigureOut">
              <a:rPr lang="en-GB" smtClean="0">
                <a:solidFill>
                  <a:prstClr val="black"/>
                </a:solidFill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  <a:defRPr/>
              </a:pPr>
              <a:t>03/04/2025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fld id="{4FD58FF7-4B94-7A47-94FD-CEDA00FB1D52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defTabSz="91434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2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582081"/>
            <a:ext cx="10363200" cy="172529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681839"/>
            <a:ext cx="1036320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6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26927"/>
            <a:ext cx="5384800" cy="573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026927"/>
            <a:ext cx="5384800" cy="573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2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944478"/>
            <a:ext cx="5386917" cy="8103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6" indent="0">
              <a:buNone/>
              <a:defRPr sz="1800" b="1"/>
            </a:lvl3pPr>
            <a:lvl4pPr marL="1371519" indent="0">
              <a:buNone/>
              <a:defRPr sz="1600" b="1"/>
            </a:lvl4pPr>
            <a:lvl5pPr marL="1828692" indent="0">
              <a:buNone/>
              <a:defRPr sz="1600" b="1"/>
            </a:lvl5pPr>
            <a:lvl6pPr marL="2285865" indent="0">
              <a:buNone/>
              <a:defRPr sz="1600" b="1"/>
            </a:lvl6pPr>
            <a:lvl7pPr marL="2743037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754844"/>
            <a:ext cx="5386917" cy="50049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944478"/>
            <a:ext cx="5389033" cy="8103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6" indent="0">
              <a:buNone/>
              <a:defRPr sz="1800" b="1"/>
            </a:lvl3pPr>
            <a:lvl4pPr marL="1371519" indent="0">
              <a:buNone/>
              <a:defRPr sz="1600" b="1"/>
            </a:lvl4pPr>
            <a:lvl5pPr marL="1828692" indent="0">
              <a:buNone/>
              <a:defRPr sz="1600" b="1"/>
            </a:lvl5pPr>
            <a:lvl6pPr marL="2285865" indent="0">
              <a:buNone/>
              <a:defRPr sz="1600" b="1"/>
            </a:lvl6pPr>
            <a:lvl7pPr marL="2743037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754844"/>
            <a:ext cx="5389033" cy="50049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3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7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9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45864"/>
            <a:ext cx="4011084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345867"/>
            <a:ext cx="6815667" cy="7413943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817797"/>
            <a:ext cx="4011084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6" indent="0">
              <a:buNone/>
              <a:defRPr sz="1000"/>
            </a:lvl3pPr>
            <a:lvl4pPr marL="1371519" indent="0">
              <a:buNone/>
              <a:defRPr sz="900"/>
            </a:lvl4pPr>
            <a:lvl5pPr marL="1828692" indent="0">
              <a:buNone/>
              <a:defRPr sz="900"/>
            </a:lvl5pPr>
            <a:lvl6pPr marL="2285865" indent="0">
              <a:buNone/>
              <a:defRPr sz="900"/>
            </a:lvl6pPr>
            <a:lvl7pPr marL="2743037" indent="0">
              <a:buNone/>
              <a:defRPr sz="900"/>
            </a:lvl7pPr>
            <a:lvl8pPr marL="3200209" indent="0">
              <a:buNone/>
              <a:defRPr sz="900"/>
            </a:lvl8pPr>
            <a:lvl9pPr marL="365738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7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6080764"/>
            <a:ext cx="731520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776181"/>
            <a:ext cx="7315200" cy="5212080"/>
          </a:xfrm>
        </p:spPr>
        <p:txBody>
          <a:bodyPr/>
          <a:lstStyle>
            <a:lvl1pPr marL="0" indent="0">
              <a:buNone/>
              <a:defRPr sz="3199"/>
            </a:lvl1pPr>
            <a:lvl2pPr marL="457173" indent="0">
              <a:buNone/>
              <a:defRPr sz="2800"/>
            </a:lvl2pPr>
            <a:lvl3pPr marL="914346" indent="0">
              <a:buNone/>
              <a:defRPr sz="2400"/>
            </a:lvl3pPr>
            <a:lvl4pPr marL="1371519" indent="0">
              <a:buNone/>
              <a:defRPr sz="2000"/>
            </a:lvl4pPr>
            <a:lvl5pPr marL="1828692" indent="0">
              <a:buNone/>
              <a:defRPr sz="2000"/>
            </a:lvl5pPr>
            <a:lvl6pPr marL="2285865" indent="0">
              <a:buNone/>
              <a:defRPr sz="2000"/>
            </a:lvl6pPr>
            <a:lvl7pPr marL="2743037" indent="0">
              <a:buNone/>
              <a:defRPr sz="2000"/>
            </a:lvl7pPr>
            <a:lvl8pPr marL="3200209" indent="0">
              <a:buNone/>
              <a:defRPr sz="2000"/>
            </a:lvl8pPr>
            <a:lvl9pPr marL="365738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6798632"/>
            <a:ext cx="731520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6" indent="0">
              <a:buNone/>
              <a:defRPr sz="1000"/>
            </a:lvl3pPr>
            <a:lvl4pPr marL="1371519" indent="0">
              <a:buNone/>
              <a:defRPr sz="900"/>
            </a:lvl4pPr>
            <a:lvl5pPr marL="1828692" indent="0">
              <a:buNone/>
              <a:defRPr sz="900"/>
            </a:lvl5pPr>
            <a:lvl6pPr marL="2285865" indent="0">
              <a:buNone/>
              <a:defRPr sz="900"/>
            </a:lvl6pPr>
            <a:lvl7pPr marL="2743037" indent="0">
              <a:buNone/>
              <a:defRPr sz="900"/>
            </a:lvl7pPr>
            <a:lvl8pPr marL="3200209" indent="0">
              <a:buNone/>
              <a:defRPr sz="900"/>
            </a:lvl8pPr>
            <a:lvl9pPr marL="365738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7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47874"/>
            <a:ext cx="10972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26927"/>
            <a:ext cx="10972800" cy="573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8051382"/>
            <a:ext cx="2844800" cy="462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F4FF9-8EED-6843-8D1D-EE8E86C37559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8051382"/>
            <a:ext cx="3860800" cy="462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8051382"/>
            <a:ext cx="2844800" cy="462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F62C3-F6A9-D440-A587-3152B647D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73" rtl="0" eaLnBrk="1" latinLnBrk="0" hangingPunct="1"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0" indent="-342880" algn="l" defTabSz="457173" rtl="0" eaLnBrk="1" latinLnBrk="0" hangingPunct="1">
        <a:spcBef>
          <a:spcPct val="20000"/>
        </a:spcBef>
        <a:buFont typeface="Arial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906" indent="-285732" algn="l" defTabSz="457173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2" indent="-228586" algn="l" defTabSz="457173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6" indent="-228586" algn="l" defTabSz="457173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8" indent="-228586" algn="l" defTabSz="457173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1" indent="-228586" algn="l" defTabSz="45717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3" indent="-228586" algn="l" defTabSz="45717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6" indent="-228586" algn="l" defTabSz="45717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69" indent="-228586" algn="l" defTabSz="45717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6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2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5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2" algn="l" defTabSz="4571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48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6pPr>
      <a:lvl7pPr marL="914346" algn="ctr" rtl="0" fontAlgn="base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7pPr>
      <a:lvl8pPr marL="1371519" algn="ctr" rtl="0" fontAlgn="base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8pPr>
      <a:lvl9pPr marL="1828692" algn="ctr" rtl="0" fontAlgn="base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Calibri" pitchFamily="34" charset="0"/>
        </a:defRPr>
      </a:lvl9pPr>
    </p:titleStyle>
    <p:bodyStyle>
      <a:lvl1pPr marL="342880" indent="-34288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906" indent="-28573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2" indent="-22858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6" indent="-22858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8" indent="-22858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1" indent="-228586" algn="l" defTabSz="91434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3" indent="-228586" algn="l" defTabSz="91434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6" indent="-228586" algn="l" defTabSz="91434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69" indent="-228586" algn="l" defTabSz="91434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6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2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5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2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6A1C2D4-3B41-0A42-9301-B2A89B993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936174"/>
              </p:ext>
            </p:extLst>
          </p:nvPr>
        </p:nvGraphicFramePr>
        <p:xfrm>
          <a:off x="1265596" y="657154"/>
          <a:ext cx="10109429" cy="692441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48601">
                  <a:extLst>
                    <a:ext uri="{9D8B030D-6E8A-4147-A177-3AD203B41FA5}">
                      <a16:colId xmlns:a16="http://schemas.microsoft.com/office/drawing/2014/main" val="90292118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498374833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870726881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413341201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051607593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206144438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66593897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3593540751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44850820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3237261057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54501872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298426561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62507881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179343232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827313969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158020073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94625592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905689615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15944625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4132388855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311403385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095941665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172993271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582195418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798681050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682704355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1159302954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2423089148"/>
                    </a:ext>
                  </a:extLst>
                </a:gridCol>
                <a:gridCol w="348601">
                  <a:extLst>
                    <a:ext uri="{9D8B030D-6E8A-4147-A177-3AD203B41FA5}">
                      <a16:colId xmlns:a16="http://schemas.microsoft.com/office/drawing/2014/main" val="3208925726"/>
                    </a:ext>
                  </a:extLst>
                </a:gridCol>
              </a:tblGrid>
              <a:tr h="35396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41402"/>
                  </a:ext>
                </a:extLst>
              </a:tr>
              <a:tr h="6570449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333782292"/>
                  </a:ext>
                </a:extLst>
              </a:tr>
            </a:tbl>
          </a:graphicData>
        </a:graphic>
      </p:graphicFrame>
      <p:sp>
        <p:nvSpPr>
          <p:cNvPr id="122" name="AutoShape 153">
            <a:extLst>
              <a:ext uri="{FF2B5EF4-FFF2-40B4-BE49-F238E27FC236}">
                <a16:creationId xmlns:a16="http://schemas.microsoft.com/office/drawing/2014/main" id="{E0C9344A-53F9-664E-8806-0C6D2A243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7160" y="6543831"/>
            <a:ext cx="1674187" cy="145229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FY-3H, I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93" name="AutoShape 153">
            <a:extLst>
              <a:ext uri="{FF2B5EF4-FFF2-40B4-BE49-F238E27FC236}">
                <a16:creationId xmlns:a16="http://schemas.microsoft.com/office/drawing/2014/main" id="{E0C9344A-53F9-664E-8806-0C6D2A243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310" y="6729351"/>
            <a:ext cx="3375699" cy="144323"/>
          </a:xfrm>
          <a:prstGeom prst="homePlate">
            <a:avLst>
              <a:gd name="adj" fmla="val 149365"/>
            </a:avLst>
          </a:prstGeom>
          <a:solidFill>
            <a:srgbClr val="98FF99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Landsat-9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87" name="AutoShape 160">
            <a:extLst>
              <a:ext uri="{FF2B5EF4-FFF2-40B4-BE49-F238E27FC236}">
                <a16:creationId xmlns:a16="http://schemas.microsoft.com/office/drawing/2014/main" id="{CE07712D-3E8C-8846-81BE-080C38D5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4855" y="6132226"/>
            <a:ext cx="1177642" cy="139880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JPSS-4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30" name="Line 2"/>
          <p:cNvSpPr>
            <a:spLocks noChangeShapeType="1"/>
          </p:cNvSpPr>
          <p:nvPr/>
        </p:nvSpPr>
        <p:spPr bwMode="auto">
          <a:xfrm flipH="1">
            <a:off x="9360956" y="1019583"/>
            <a:ext cx="45748" cy="657078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5" rIns="91429" bIns="45715">
            <a:spAutoFit/>
          </a:bodyPr>
          <a:lstStyle/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" name="AutoShape 160">
            <a:extLst>
              <a:ext uri="{FF2B5EF4-FFF2-40B4-BE49-F238E27FC236}">
                <a16:creationId xmlns:a16="http://schemas.microsoft.com/office/drawing/2014/main" id="{2FE747AF-162B-6346-8BBC-76620FA78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6067" y="6136833"/>
            <a:ext cx="1805634" cy="148252"/>
          </a:xfrm>
          <a:prstGeom prst="homePlate">
            <a:avLst>
              <a:gd name="adj" fmla="val 100398"/>
            </a:avLst>
          </a:prstGeom>
          <a:pattFill prst="wdDnDiag">
            <a:fgClr>
              <a:srgbClr val="98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NOAA-21 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4" name="AutoShape 160">
            <a:extLst>
              <a:ext uri="{FF2B5EF4-FFF2-40B4-BE49-F238E27FC236}">
                <a16:creationId xmlns:a16="http://schemas.microsoft.com/office/drawing/2014/main" id="{DCE88688-E757-EA44-A323-818447625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5563" y="6126703"/>
            <a:ext cx="1919424" cy="153876"/>
          </a:xfrm>
          <a:prstGeom prst="homePlate">
            <a:avLst>
              <a:gd name="adj" fmla="val 100398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NOAA-20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33" name="Rectangle 11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894449" y="241839"/>
            <a:ext cx="6850540" cy="41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2000" b="1" dirty="0">
                <a:solidFill>
                  <a:srgbClr val="000099"/>
                </a:solidFill>
              </a:rPr>
              <a:t>Satellite Missions for Observing the Cryosphere</a:t>
            </a:r>
          </a:p>
        </p:txBody>
      </p:sp>
      <p:grpSp>
        <p:nvGrpSpPr>
          <p:cNvPr id="22534" name="Group 168"/>
          <p:cNvGrpSpPr>
            <a:grpSpLocks/>
          </p:cNvGrpSpPr>
          <p:nvPr/>
        </p:nvGrpSpPr>
        <p:grpSpPr bwMode="auto">
          <a:xfrm>
            <a:off x="1369289" y="7738714"/>
            <a:ext cx="5290466" cy="290383"/>
            <a:chOff x="396" y="3940"/>
            <a:chExt cx="4602" cy="290"/>
          </a:xfrm>
        </p:grpSpPr>
        <p:sp>
          <p:nvSpPr>
            <p:cNvPr id="22587" name="Text Box 117"/>
            <p:cNvSpPr txBox="1">
              <a:spLocks noChangeArrowheads="1"/>
            </p:cNvSpPr>
            <p:nvPr/>
          </p:nvSpPr>
          <p:spPr bwMode="auto">
            <a:xfrm>
              <a:off x="2784" y="3940"/>
              <a:ext cx="221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Planned/pending approval (date TBC)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8" name="Rectangle 118"/>
            <p:cNvSpPr>
              <a:spLocks noChangeArrowheads="1"/>
            </p:cNvSpPr>
            <p:nvPr/>
          </p:nvSpPr>
          <p:spPr bwMode="auto">
            <a:xfrm>
              <a:off x="396" y="3940"/>
              <a:ext cx="355" cy="24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9" name="Rectangle 119"/>
            <p:cNvSpPr>
              <a:spLocks noChangeArrowheads="1"/>
            </p:cNvSpPr>
            <p:nvPr/>
          </p:nvSpPr>
          <p:spPr bwMode="auto">
            <a:xfrm>
              <a:off x="1377" y="3940"/>
              <a:ext cx="354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0" name="Rectangle 120"/>
            <p:cNvSpPr>
              <a:spLocks noChangeArrowheads="1"/>
            </p:cNvSpPr>
            <p:nvPr/>
          </p:nvSpPr>
          <p:spPr bwMode="auto">
            <a:xfrm>
              <a:off x="2487" y="3940"/>
              <a:ext cx="355" cy="240"/>
            </a:xfrm>
            <a:prstGeom prst="rect">
              <a:avLst/>
            </a:prstGeom>
            <a:solidFill>
              <a:srgbClr val="FF7575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1" name="Text Box 121"/>
            <p:cNvSpPr txBox="1">
              <a:spLocks noChangeArrowheads="1"/>
            </p:cNvSpPr>
            <p:nvPr/>
          </p:nvSpPr>
          <p:spPr bwMode="auto">
            <a:xfrm>
              <a:off x="695" y="3940"/>
              <a:ext cx="709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In Orbit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2" name="Text Box 122"/>
            <p:cNvSpPr txBox="1">
              <a:spLocks noChangeArrowheads="1"/>
            </p:cNvSpPr>
            <p:nvPr/>
          </p:nvSpPr>
          <p:spPr bwMode="auto">
            <a:xfrm>
              <a:off x="1674" y="3940"/>
              <a:ext cx="97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Approved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2535" name="Text Box 173"/>
          <p:cNvSpPr txBox="1">
            <a:spLocks noChangeArrowheads="1"/>
          </p:cNvSpPr>
          <p:nvPr/>
        </p:nvSpPr>
        <p:spPr bwMode="auto">
          <a:xfrm>
            <a:off x="1214468" y="8013119"/>
            <a:ext cx="7417966" cy="29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8000" tIns="64000" rIns="128000" bIns="64000">
            <a:spAutoFit/>
          </a:bodyPr>
          <a:lstStyle>
            <a:lvl1pPr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1049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Solid = R&amp;D;  Hatched = operational mission. </a:t>
            </a:r>
            <a:r>
              <a:rPr lang="en-GB" altLang="en-US" sz="1049" i="1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For current missions, length of service beyond “Today” is unknown</a:t>
            </a:r>
            <a:r>
              <a:rPr lang="en-GB" altLang="en-US" sz="1049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.</a:t>
            </a:r>
          </a:p>
        </p:txBody>
      </p:sp>
      <p:sp>
        <p:nvSpPr>
          <p:cNvPr id="22565" name="Text Box 163"/>
          <p:cNvSpPr txBox="1">
            <a:spLocks noChangeArrowheads="1"/>
          </p:cNvSpPr>
          <p:nvPr/>
        </p:nvSpPr>
        <p:spPr bwMode="auto">
          <a:xfrm>
            <a:off x="9134663" y="7843118"/>
            <a:ext cx="2301125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9" tIns="45715" rIns="91429" bIns="45715">
            <a:spAutoFit/>
          </a:bodyPr>
          <a:lstStyle>
            <a:lvl1pPr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Aft>
                <a:spcPct val="0"/>
              </a:spcAft>
            </a:pPr>
            <a:r>
              <a:rPr lang="en-US" altLang="en-US" sz="900" i="1" dirty="0">
                <a:solidFill>
                  <a:schemeClr val="tx2">
                    <a:lumMod val="75000"/>
                  </a:schemeClr>
                </a:solidFill>
              </a:rPr>
              <a:t>Updated 2 March  2025</a:t>
            </a:r>
            <a:endParaRPr lang="en-GB" altLang="en-US" sz="900" i="1" dirty="0">
              <a:solidFill>
                <a:schemeClr val="tx2">
                  <a:lumMod val="75000"/>
                </a:schemeClr>
              </a:solidFill>
            </a:endParaRPr>
          </a:p>
          <a:p>
            <a:pPr algn="r" eaLnBrk="1" fontAlgn="base" hangingPunct="1">
              <a:spcAft>
                <a:spcPct val="0"/>
              </a:spcAft>
            </a:pPr>
            <a:r>
              <a:rPr lang="en-GB" altLang="en-US" sz="900" i="1" dirty="0">
                <a:solidFill>
                  <a:srgbClr val="000099"/>
                </a:solidFill>
                <a:ea typeface="Times New Roman" charset="0"/>
                <a:cs typeface="Times New Roman" charset="0"/>
              </a:rPr>
              <a:t>Courtesy of J. Key and M. Drinkwater</a:t>
            </a:r>
          </a:p>
        </p:txBody>
      </p:sp>
      <p:sp>
        <p:nvSpPr>
          <p:cNvPr id="187" name="AutoShape 127">
            <a:extLst>
              <a:ext uri="{FF2B5EF4-FFF2-40B4-BE49-F238E27FC236}">
                <a16:creationId xmlns:a16="http://schemas.microsoft.com/office/drawing/2014/main" id="{DADECFAF-BF7B-1D41-8DAD-1A289F2BF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408" y="1518558"/>
            <a:ext cx="3559643" cy="15927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 dirty="0">
                <a:latin typeface="Arial Unicode MS" charset="0"/>
                <a:ea typeface="Times New Roman" charset="0"/>
                <a:cs typeface="Times New Roman" charset="0"/>
              </a:rPr>
              <a:t>                                     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RA2 &amp; ASAR/Envisat C-band</a:t>
            </a:r>
            <a:endParaRPr lang="en-GB" altLang="en-US" sz="11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8" name="AutoShape 142">
            <a:extLst>
              <a:ext uri="{FF2B5EF4-FFF2-40B4-BE49-F238E27FC236}">
                <a16:creationId xmlns:a16="http://schemas.microsoft.com/office/drawing/2014/main" id="{6B78240B-FAF8-0241-B0AC-9966FE4CE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023" y="1518556"/>
            <a:ext cx="1575797" cy="157444"/>
          </a:xfrm>
          <a:prstGeom prst="homePlate">
            <a:avLst>
              <a:gd name="adj" fmla="val 73878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ERS-2 RA, SAR, wind 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9" name="AutoShape 127">
            <a:extLst>
              <a:ext uri="{FF2B5EF4-FFF2-40B4-BE49-F238E27FC236}">
                <a16:creationId xmlns:a16="http://schemas.microsoft.com/office/drawing/2014/main" id="{B1396B61-A71F-4C4C-9D54-F84107A31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0518" y="1140219"/>
            <a:ext cx="1864426" cy="154682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PALSAR/ALOS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0" name="AutoShape 124">
            <a:extLst>
              <a:ext uri="{FF2B5EF4-FFF2-40B4-BE49-F238E27FC236}">
                <a16:creationId xmlns:a16="http://schemas.microsoft.com/office/drawing/2014/main" id="{1EEDF7C5-BEB7-074E-8062-194866FDE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127" y="1107220"/>
            <a:ext cx="3624521" cy="161197"/>
          </a:xfrm>
          <a:prstGeom prst="homePlate">
            <a:avLst>
              <a:gd name="adj" fmla="val 11290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ALOS-2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8" name="AutoShape 126">
            <a:extLst>
              <a:ext uri="{FF2B5EF4-FFF2-40B4-BE49-F238E27FC236}">
                <a16:creationId xmlns:a16="http://schemas.microsoft.com/office/drawing/2014/main" id="{60B99DC9-934C-2645-A1C5-8CD222B1D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303" y="2099174"/>
            <a:ext cx="5432023" cy="147685"/>
          </a:xfrm>
          <a:prstGeom prst="homePlate">
            <a:avLst>
              <a:gd name="adj" fmla="val 13454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 err="1">
                <a:latin typeface="Arial Unicode MS" charset="0"/>
                <a:ea typeface="Times New Roman" charset="0"/>
                <a:cs typeface="Times New Roman" charset="0"/>
              </a:rPr>
              <a:t>TanDEM-X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7" name="AutoShape 126">
            <a:extLst>
              <a:ext uri="{FF2B5EF4-FFF2-40B4-BE49-F238E27FC236}">
                <a16:creationId xmlns:a16="http://schemas.microsoft.com/office/drawing/2014/main" id="{15999913-453C-4340-8380-5F00916D6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080" y="2101125"/>
            <a:ext cx="1298255" cy="143505"/>
          </a:xfrm>
          <a:prstGeom prst="homePlate">
            <a:avLst>
              <a:gd name="adj" fmla="val 13454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 err="1">
                <a:latin typeface="Arial Unicode MS" charset="0"/>
                <a:ea typeface="Times New Roman" charset="0"/>
                <a:cs typeface="Times New Roman" charset="0"/>
              </a:rPr>
              <a:t>TerraSAR-X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6" name="AutoShape 138">
            <a:extLst>
              <a:ext uri="{FF2B5EF4-FFF2-40B4-BE49-F238E27FC236}">
                <a16:creationId xmlns:a16="http://schemas.microsoft.com/office/drawing/2014/main" id="{3AE8C052-B8E6-F44F-92F2-F034F6254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9723" y="2298475"/>
            <a:ext cx="989994" cy="152631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HY-3 SAR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AutoShape 135">
            <a:extLst>
              <a:ext uri="{FF2B5EF4-FFF2-40B4-BE49-F238E27FC236}">
                <a16:creationId xmlns:a16="http://schemas.microsoft.com/office/drawing/2014/main" id="{F00A1BE6-45BA-3B4E-BF9C-8F452B0B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372" y="2820943"/>
            <a:ext cx="2139357" cy="144140"/>
          </a:xfrm>
          <a:prstGeom prst="homePlate">
            <a:avLst>
              <a:gd name="adj" fmla="val 17095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 –A ASCAT, AVHRR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AutoShape 135">
            <a:extLst>
              <a:ext uri="{FF2B5EF4-FFF2-40B4-BE49-F238E27FC236}">
                <a16:creationId xmlns:a16="http://schemas.microsoft.com/office/drawing/2014/main" id="{F2BF955E-8705-084E-8D02-F9BD7F5EA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674" y="3002771"/>
            <a:ext cx="2837816" cy="157303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               HY-2A,  2B HSCAT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AutoShape 127">
            <a:extLst>
              <a:ext uri="{FF2B5EF4-FFF2-40B4-BE49-F238E27FC236}">
                <a16:creationId xmlns:a16="http://schemas.microsoft.com/office/drawing/2014/main" id="{AFCB3F0B-2325-8449-89F9-A63A6324F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478" y="3004775"/>
            <a:ext cx="1461246" cy="159278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OCEANSAT-2 MSMR, scat</a:t>
            </a:r>
          </a:p>
        </p:txBody>
      </p:sp>
      <p:sp>
        <p:nvSpPr>
          <p:cNvPr id="29" name="AutoShape 139">
            <a:extLst>
              <a:ext uri="{FF2B5EF4-FFF2-40B4-BE49-F238E27FC236}">
                <a16:creationId xmlns:a16="http://schemas.microsoft.com/office/drawing/2014/main" id="{490960D5-724A-E24A-AA5C-C68C3B591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018" y="3002764"/>
            <a:ext cx="2970458" cy="16399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89989" tIns="46794" rIns="89989" bIns="46794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Seawinds/QuikSCAT Ku-band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5" name="AutoShape 127">
            <a:extLst>
              <a:ext uri="{FF2B5EF4-FFF2-40B4-BE49-F238E27FC236}">
                <a16:creationId xmlns:a16="http://schemas.microsoft.com/office/drawing/2014/main" id="{36F98A7A-BDD9-1D46-AC4C-0743E55E5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490" y="3425865"/>
            <a:ext cx="2363993" cy="143200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ICESAT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AutoShape 124">
            <a:extLst>
              <a:ext uri="{FF2B5EF4-FFF2-40B4-BE49-F238E27FC236}">
                <a16:creationId xmlns:a16="http://schemas.microsoft.com/office/drawing/2014/main" id="{15DCB435-33C4-A34E-88FA-D9534C3F1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6121" y="3417668"/>
            <a:ext cx="2610406" cy="138782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ICESat-2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8" name="AutoShape 132">
            <a:extLst>
              <a:ext uri="{FF2B5EF4-FFF2-40B4-BE49-F238E27FC236}">
                <a16:creationId xmlns:a16="http://schemas.microsoft.com/office/drawing/2014/main" id="{5F69D875-25B2-0643-8852-2F78D93A2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078" y="3613027"/>
            <a:ext cx="5529453" cy="149538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CryoSat-2 SIRAL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AutoShape 127">
            <a:extLst>
              <a:ext uri="{FF2B5EF4-FFF2-40B4-BE49-F238E27FC236}">
                <a16:creationId xmlns:a16="http://schemas.microsoft.com/office/drawing/2014/main" id="{C3B4CAC7-6071-2B41-8310-138A5B2B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449" y="4099437"/>
            <a:ext cx="5414712" cy="149568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GRACE-1, 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4" name="AutoShape 124">
            <a:extLst>
              <a:ext uri="{FF2B5EF4-FFF2-40B4-BE49-F238E27FC236}">
                <a16:creationId xmlns:a16="http://schemas.microsoft.com/office/drawing/2014/main" id="{57E6D82F-6172-DF40-9335-69DDD44E7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292" y="4107376"/>
            <a:ext cx="1182550" cy="135725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GRACE-FO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5" name="AutoShape 150">
            <a:extLst>
              <a:ext uri="{FF2B5EF4-FFF2-40B4-BE49-F238E27FC236}">
                <a16:creationId xmlns:a16="http://schemas.microsoft.com/office/drawing/2014/main" id="{1E58DA0B-6160-274B-8425-CFD54367D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312" y="4291199"/>
            <a:ext cx="1602110" cy="133956"/>
          </a:xfrm>
          <a:custGeom>
            <a:avLst/>
            <a:gdLst>
              <a:gd name="T0" fmla="*/ 0 w 3548840"/>
              <a:gd name="T1" fmla="*/ 0 h 204454"/>
              <a:gd name="T2" fmla="*/ 62548 w 3548840"/>
              <a:gd name="T3" fmla="*/ 0 h 204454"/>
              <a:gd name="T4" fmla="*/ 62564 w 3548840"/>
              <a:gd name="T5" fmla="*/ 1595 h 204454"/>
              <a:gd name="T6" fmla="*/ 62548 w 3548840"/>
              <a:gd name="T7" fmla="*/ 3610 h 204454"/>
              <a:gd name="T8" fmla="*/ 0 w 3548840"/>
              <a:gd name="T9" fmla="*/ 3610 h 204454"/>
              <a:gd name="T10" fmla="*/ 0 w 3548840"/>
              <a:gd name="T11" fmla="*/ 0 h 20445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548840"/>
              <a:gd name="T19" fmla="*/ 0 h 204454"/>
              <a:gd name="T20" fmla="*/ 3548840 w 3548840"/>
              <a:gd name="T21" fmla="*/ 204454 h 20445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548840" h="204454">
                <a:moveTo>
                  <a:pt x="0" y="0"/>
                </a:moveTo>
                <a:lnTo>
                  <a:pt x="3547897" y="0"/>
                </a:lnTo>
                <a:cubicBezTo>
                  <a:pt x="3548211" y="30117"/>
                  <a:pt x="3548526" y="60235"/>
                  <a:pt x="3548840" y="90352"/>
                </a:cubicBezTo>
                <a:cubicBezTo>
                  <a:pt x="3548526" y="128386"/>
                  <a:pt x="3548211" y="166420"/>
                  <a:pt x="3547897" y="204454"/>
                </a:cubicBezTo>
                <a:lnTo>
                  <a:pt x="0" y="204454"/>
                </a:lnTo>
                <a:lnTo>
                  <a:pt x="0" y="0"/>
                </a:lnTo>
                <a:close/>
              </a:path>
            </a:pathLst>
          </a:cu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GOCE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8" name="AutoShape 146">
            <a:extLst>
              <a:ext uri="{FF2B5EF4-FFF2-40B4-BE49-F238E27FC236}">
                <a16:creationId xmlns:a16="http://schemas.microsoft.com/office/drawing/2014/main" id="{627E25A6-D14C-6F43-BDA5-A96225648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859" y="4820609"/>
            <a:ext cx="6233717" cy="133381"/>
          </a:xfrm>
          <a:prstGeom prst="homePlate">
            <a:avLst>
              <a:gd name="adj" fmla="val 16585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SMOS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1" name="AutoShape 148">
            <a:extLst>
              <a:ext uri="{FF2B5EF4-FFF2-40B4-BE49-F238E27FC236}">
                <a16:creationId xmlns:a16="http://schemas.microsoft.com/office/drawing/2014/main" id="{B438055A-A080-A04F-AE92-FCC4F8D91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5362" y="5177043"/>
            <a:ext cx="3304480" cy="135329"/>
          </a:xfrm>
          <a:prstGeom prst="homePlate">
            <a:avLst>
              <a:gd name="adj" fmla="val 13186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n-NO" altLang="en-US" sz="900" dirty="0">
                <a:latin typeface="Arial Unicode MS" charset="0"/>
                <a:ea typeface="Times New Roman" charset="0"/>
                <a:cs typeface="Times New Roman" charset="0"/>
              </a:rPr>
              <a:t>GCOM-W1 AMSR2</a:t>
            </a:r>
          </a:p>
        </p:txBody>
      </p:sp>
      <p:sp>
        <p:nvSpPr>
          <p:cNvPr id="50" name="AutoShape 145">
            <a:extLst>
              <a:ext uri="{FF2B5EF4-FFF2-40B4-BE49-F238E27FC236}">
                <a16:creationId xmlns:a16="http://schemas.microsoft.com/office/drawing/2014/main" id="{3EA8A415-CF77-9C47-BB43-3A0D43642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411" y="5173731"/>
            <a:ext cx="3578512" cy="138634"/>
          </a:xfrm>
          <a:prstGeom prst="homePlate">
            <a:avLst>
              <a:gd name="adj" fmla="val 114753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Aqua AMSR-E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3" name="AutoShape 160">
            <a:extLst>
              <a:ext uri="{FF2B5EF4-FFF2-40B4-BE49-F238E27FC236}">
                <a16:creationId xmlns:a16="http://schemas.microsoft.com/office/drawing/2014/main" id="{6D9305EF-1787-C544-A50A-FD9887B0B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4639" y="6128406"/>
            <a:ext cx="2254891" cy="150354"/>
          </a:xfrm>
          <a:prstGeom prst="homePlate">
            <a:avLst>
              <a:gd name="adj" fmla="val 100398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SNPP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AutoShape 144">
            <a:extLst>
              <a:ext uri="{FF2B5EF4-FFF2-40B4-BE49-F238E27FC236}">
                <a16:creationId xmlns:a16="http://schemas.microsoft.com/office/drawing/2014/main" id="{CBC52CE7-F9F8-144D-A52A-0077EA36B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359" y="6128406"/>
            <a:ext cx="3666104" cy="140678"/>
          </a:xfrm>
          <a:prstGeom prst="homePlate">
            <a:avLst>
              <a:gd name="adj" fmla="val 11874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Terra MODIS, ASTER; Aqua MODIS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6" name="AutoShape 138">
            <a:extLst>
              <a:ext uri="{FF2B5EF4-FFF2-40B4-BE49-F238E27FC236}">
                <a16:creationId xmlns:a16="http://schemas.microsoft.com/office/drawing/2014/main" id="{A319A20A-3B4A-9E4B-A733-E5FA71F85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6" y="2818402"/>
            <a:ext cx="1552252" cy="144324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Metop-SG-B1 SCA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4" name="AutoShape 135">
            <a:extLst>
              <a:ext uri="{FF2B5EF4-FFF2-40B4-BE49-F238E27FC236}">
                <a16:creationId xmlns:a16="http://schemas.microsoft.com/office/drawing/2014/main" id="{8645D8FF-C7EF-FB45-AA81-5999AA3E8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878" y="2818600"/>
            <a:ext cx="5351180" cy="160807"/>
          </a:xfrm>
          <a:prstGeom prst="homePlate">
            <a:avLst>
              <a:gd name="adj" fmla="val 171604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MetOp -B, -C, ASCAT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61" name="AutoShape 153">
            <a:extLst>
              <a:ext uri="{FF2B5EF4-FFF2-40B4-BE49-F238E27FC236}">
                <a16:creationId xmlns:a16="http://schemas.microsoft.com/office/drawing/2014/main" id="{C9912C04-9F85-F84D-94FA-302B5E47B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449" y="6329618"/>
            <a:ext cx="2047710" cy="140266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0" name="AutoShape 153">
            <a:extLst>
              <a:ext uri="{FF2B5EF4-FFF2-40B4-BE49-F238E27FC236}">
                <a16:creationId xmlns:a16="http://schemas.microsoft.com/office/drawing/2014/main" id="{1A8455E7-4691-374A-8575-178F60806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529" y="6334868"/>
            <a:ext cx="1099832" cy="139542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59" name="AutoShape 154">
            <a:extLst>
              <a:ext uri="{FF2B5EF4-FFF2-40B4-BE49-F238E27FC236}">
                <a16:creationId xmlns:a16="http://schemas.microsoft.com/office/drawing/2014/main" id="{6FF6AF60-CCE5-C24A-A6D5-B7A045785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657" y="6329412"/>
            <a:ext cx="1972032" cy="140678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HY-1A COCTS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62" name="AutoShape 153">
            <a:extLst>
              <a:ext uri="{FF2B5EF4-FFF2-40B4-BE49-F238E27FC236}">
                <a16:creationId xmlns:a16="http://schemas.microsoft.com/office/drawing/2014/main" id="{C233D71B-E7A2-D848-B3F8-5266489F9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035" y="5569818"/>
            <a:ext cx="1707124" cy="136635"/>
          </a:xfrm>
          <a:prstGeom prst="homePlate">
            <a:avLst>
              <a:gd name="adj" fmla="val 149365"/>
            </a:avLst>
          </a:prstGeom>
          <a:pattFill prst="wdDnDiag">
            <a:fgClr>
              <a:srgbClr val="98FF99"/>
            </a:fgClr>
            <a:bgClr>
              <a:schemeClr val="bg1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3" name="AutoShape 153">
            <a:extLst>
              <a:ext uri="{FF2B5EF4-FFF2-40B4-BE49-F238E27FC236}">
                <a16:creationId xmlns:a16="http://schemas.microsoft.com/office/drawing/2014/main" id="{CBF22291-0F60-4A4A-BA10-8A756E5F0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580" y="5564814"/>
            <a:ext cx="881211" cy="143058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4" name="AutoShape 153">
            <a:extLst>
              <a:ext uri="{FF2B5EF4-FFF2-40B4-BE49-F238E27FC236}">
                <a16:creationId xmlns:a16="http://schemas.microsoft.com/office/drawing/2014/main" id="{E7CFDC97-4542-814F-B29D-BFD130C57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839" y="5562328"/>
            <a:ext cx="881211" cy="137494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5" name="AutoShape 154">
            <a:extLst>
              <a:ext uri="{FF2B5EF4-FFF2-40B4-BE49-F238E27FC236}">
                <a16:creationId xmlns:a16="http://schemas.microsoft.com/office/drawing/2014/main" id="{9C49CC1F-64F3-CE43-BE6B-EC32F0A2E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936" y="5561480"/>
            <a:ext cx="2565558" cy="130015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HY-2A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5" name="AutoShape 148">
            <a:extLst>
              <a:ext uri="{FF2B5EF4-FFF2-40B4-BE49-F238E27FC236}">
                <a16:creationId xmlns:a16="http://schemas.microsoft.com/office/drawing/2014/main" id="{6B122405-004A-CA49-806B-6AAA7C46D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803" y="6732943"/>
            <a:ext cx="2994978" cy="144630"/>
          </a:xfrm>
          <a:prstGeom prst="homePlate">
            <a:avLst>
              <a:gd name="adj" fmla="val 13228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n-NO" altLang="en-US" sz="900" dirty="0">
                <a:latin typeface="Arial Unicode MS" charset="0"/>
                <a:ea typeface="Times New Roman" charset="0"/>
                <a:cs typeface="Times New Roman" charset="0"/>
              </a:rPr>
              <a:t>Landsat-8</a:t>
            </a:r>
          </a:p>
        </p:txBody>
      </p:sp>
      <p:sp>
        <p:nvSpPr>
          <p:cNvPr id="76" name="AutoShape 151">
            <a:extLst>
              <a:ext uri="{FF2B5EF4-FFF2-40B4-BE49-F238E27FC236}">
                <a16:creationId xmlns:a16="http://schemas.microsoft.com/office/drawing/2014/main" id="{18F30FD9-6696-134E-A9B8-F35AC6309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772" y="6731149"/>
            <a:ext cx="4270708" cy="147614"/>
          </a:xfrm>
          <a:prstGeom prst="homePlate">
            <a:avLst>
              <a:gd name="adj" fmla="val 14429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Landsat-5, -7 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1" name="AutoShape 160">
            <a:extLst>
              <a:ext uri="{FF2B5EF4-FFF2-40B4-BE49-F238E27FC236}">
                <a16:creationId xmlns:a16="http://schemas.microsoft.com/office/drawing/2014/main" id="{0BC1F446-147E-CC47-BA99-5BE0157D7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1981" y="1503261"/>
            <a:ext cx="1326732" cy="149745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Sentinel-1C,D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2" name="AutoShape 138">
            <a:extLst>
              <a:ext uri="{FF2B5EF4-FFF2-40B4-BE49-F238E27FC236}">
                <a16:creationId xmlns:a16="http://schemas.microsoft.com/office/drawing/2014/main" id="{101CECB4-F31C-664C-AA5D-EDFAAFCD7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7463" y="3630907"/>
            <a:ext cx="887606" cy="129453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CRISTAL IRIS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4" name="AutoShape 138">
            <a:extLst>
              <a:ext uri="{FF2B5EF4-FFF2-40B4-BE49-F238E27FC236}">
                <a16:creationId xmlns:a16="http://schemas.microsoft.com/office/drawing/2014/main" id="{73635F3C-75E5-8F40-B44D-85AC04E30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4919" y="1504433"/>
            <a:ext cx="620869" cy="152631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ROSE-L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5" name="AutoShape 160">
            <a:extLst>
              <a:ext uri="{FF2B5EF4-FFF2-40B4-BE49-F238E27FC236}">
                <a16:creationId xmlns:a16="http://schemas.microsoft.com/office/drawing/2014/main" id="{317B0978-BBDD-6747-BE16-A6771B9C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1982" y="1318462"/>
            <a:ext cx="1345726" cy="140266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NISAR L&amp;S-band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6" name="AutoShape 138">
            <a:extLst>
              <a:ext uri="{FF2B5EF4-FFF2-40B4-BE49-F238E27FC236}">
                <a16:creationId xmlns:a16="http://schemas.microsoft.com/office/drawing/2014/main" id="{6ECCB34D-4339-D543-AB8F-312D0FE9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8713" y="4608873"/>
            <a:ext cx="550844" cy="144323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CIMR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C73320-EA63-0B47-A6A9-0AB2C2716E08}"/>
              </a:ext>
            </a:extLst>
          </p:cNvPr>
          <p:cNvSpPr txBox="1"/>
          <p:nvPr/>
        </p:nvSpPr>
        <p:spPr>
          <a:xfrm>
            <a:off x="9086763" y="7590365"/>
            <a:ext cx="559769" cy="2537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4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utoShape 138">
            <a:extLst>
              <a:ext uri="{FF2B5EF4-FFF2-40B4-BE49-F238E27FC236}">
                <a16:creationId xmlns:a16="http://schemas.microsoft.com/office/drawing/2014/main" id="{6E6D2DB5-3801-184E-92AC-2FD9F4032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329" y="5172249"/>
            <a:ext cx="1744636" cy="139880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GOSAT-GW AMSR3</a:t>
            </a:r>
          </a:p>
        </p:txBody>
      </p:sp>
      <p:sp>
        <p:nvSpPr>
          <p:cNvPr id="88" name="AutoShape 132">
            <a:extLst>
              <a:ext uri="{FF2B5EF4-FFF2-40B4-BE49-F238E27FC236}">
                <a16:creationId xmlns:a16="http://schemas.microsoft.com/office/drawing/2014/main" id="{1FF8DDA4-1818-1449-AFB1-31CE871E8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4687" y="3610081"/>
            <a:ext cx="1092776" cy="152487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9" name="AutoShape 132">
            <a:extLst>
              <a:ext uri="{FF2B5EF4-FFF2-40B4-BE49-F238E27FC236}">
                <a16:creationId xmlns:a16="http://schemas.microsoft.com/office/drawing/2014/main" id="{CD7472AC-4480-A647-B482-D61A7F904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9157" y="3414924"/>
            <a:ext cx="1207637" cy="141526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0" name="AutoShape 132">
            <a:extLst>
              <a:ext uri="{FF2B5EF4-FFF2-40B4-BE49-F238E27FC236}">
                <a16:creationId xmlns:a16="http://schemas.microsoft.com/office/drawing/2014/main" id="{68722936-099B-4C45-AA02-AA379450B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6763" y="1713766"/>
            <a:ext cx="1019344" cy="151549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1" name="AutoShape 132">
            <a:extLst>
              <a:ext uri="{FF2B5EF4-FFF2-40B4-BE49-F238E27FC236}">
                <a16:creationId xmlns:a16="http://schemas.microsoft.com/office/drawing/2014/main" id="{A1B60964-143D-DF47-9920-8FAC9F5CC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6148" y="4105977"/>
            <a:ext cx="1705174" cy="142476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AutoShape 133">
            <a:extLst>
              <a:ext uri="{FF2B5EF4-FFF2-40B4-BE49-F238E27FC236}">
                <a16:creationId xmlns:a16="http://schemas.microsoft.com/office/drawing/2014/main" id="{69EABD33-EB4B-F64C-9D1D-28A960FD1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1133" y="1908756"/>
            <a:ext cx="1684069" cy="141137"/>
          </a:xfrm>
          <a:prstGeom prst="homePlate">
            <a:avLst>
              <a:gd name="adj" fmla="val 162474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RISAT-1B C-band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2" name="AutoShape 133">
            <a:extLst>
              <a:ext uri="{FF2B5EF4-FFF2-40B4-BE49-F238E27FC236}">
                <a16:creationId xmlns:a16="http://schemas.microsoft.com/office/drawing/2014/main" id="{FF14134A-955E-A74F-BC52-D62A0B3A0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761" y="1906246"/>
            <a:ext cx="2353561" cy="145487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RISAT-2B SAR-X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6" name="AutoShape 133">
            <a:extLst>
              <a:ext uri="{FF2B5EF4-FFF2-40B4-BE49-F238E27FC236}">
                <a16:creationId xmlns:a16="http://schemas.microsoft.com/office/drawing/2014/main" id="{1E7D2DBE-42CD-374F-86A3-BA9C15F52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9211" y="1905000"/>
            <a:ext cx="1298256" cy="143655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RISAT-2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5" name="AutoShape 124">
            <a:extLst>
              <a:ext uri="{FF2B5EF4-FFF2-40B4-BE49-F238E27FC236}">
                <a16:creationId xmlns:a16="http://schemas.microsoft.com/office/drawing/2014/main" id="{8984D76D-3417-E64B-B446-313F22561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082" y="1713766"/>
            <a:ext cx="1964071" cy="143026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RCM-1, 2, 3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3" name="AutoShape 129">
            <a:extLst>
              <a:ext uri="{FF2B5EF4-FFF2-40B4-BE49-F238E27FC236}">
                <a16:creationId xmlns:a16="http://schemas.microsoft.com/office/drawing/2014/main" id="{24859D33-974F-7E4C-AAF6-1BD78F867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106" y="1709293"/>
            <a:ext cx="4228048" cy="152376"/>
          </a:xfrm>
          <a:prstGeom prst="homePlate">
            <a:avLst>
              <a:gd name="adj" fmla="val 13888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RADARSAT-2 C-band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2" name="AutoShape 130">
            <a:extLst>
              <a:ext uri="{FF2B5EF4-FFF2-40B4-BE49-F238E27FC236}">
                <a16:creationId xmlns:a16="http://schemas.microsoft.com/office/drawing/2014/main" id="{7354DADB-91A6-B948-80D1-06D55F2AB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016" y="1706089"/>
            <a:ext cx="2367238" cy="155461"/>
          </a:xfrm>
          <a:prstGeom prst="homePlate">
            <a:avLst>
              <a:gd name="adj" fmla="val 117951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RADARSAT-1 C-band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6" name="AutoShape 125">
            <a:extLst>
              <a:ext uri="{FF2B5EF4-FFF2-40B4-BE49-F238E27FC236}">
                <a16:creationId xmlns:a16="http://schemas.microsoft.com/office/drawing/2014/main" id="{6AA1E7A2-FAA9-6B43-9D3F-5956AB5AA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4624" y="2546239"/>
            <a:ext cx="1082782" cy="125133"/>
          </a:xfrm>
          <a:prstGeom prst="homePlate">
            <a:avLst>
              <a:gd name="adj" fmla="val 142276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CSG-1 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AutoShape 125">
            <a:extLst>
              <a:ext uri="{FF2B5EF4-FFF2-40B4-BE49-F238E27FC236}">
                <a16:creationId xmlns:a16="http://schemas.microsoft.com/office/drawing/2014/main" id="{921BC707-53E5-5E42-AA12-6387E364B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3531" y="2544940"/>
            <a:ext cx="4296660" cy="133581"/>
          </a:xfrm>
          <a:prstGeom prst="homePlate">
            <a:avLst>
              <a:gd name="adj" fmla="val 142276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COSMO-SkyMed 1,2,3,4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0" name="AutoShape 138">
            <a:extLst>
              <a:ext uri="{FF2B5EF4-FFF2-40B4-BE49-F238E27FC236}">
                <a16:creationId xmlns:a16="http://schemas.microsoft.com/office/drawing/2014/main" id="{5DA97C51-1E67-FA45-98D1-A9C130E4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869" y="6562238"/>
            <a:ext cx="1129396" cy="135598"/>
          </a:xfrm>
          <a:prstGeom prst="homePlate">
            <a:avLst>
              <a:gd name="adj" fmla="val 114595"/>
            </a:avLst>
          </a:prstGeom>
          <a:pattFill prst="wdDnDiag">
            <a:fgClr>
              <a:srgbClr val="6AFE9B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    FY-3E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4" name="AutoShape 153">
            <a:extLst>
              <a:ext uri="{FF2B5EF4-FFF2-40B4-BE49-F238E27FC236}">
                <a16:creationId xmlns:a16="http://schemas.microsoft.com/office/drawing/2014/main" id="{7EA6FCD5-BF49-FF44-A51C-A020DA1B6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098" y="6558709"/>
            <a:ext cx="1165050" cy="133747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0" name="AutoShape 153">
            <a:extLst>
              <a:ext uri="{FF2B5EF4-FFF2-40B4-BE49-F238E27FC236}">
                <a16:creationId xmlns:a16="http://schemas.microsoft.com/office/drawing/2014/main" id="{EC89004C-FBC0-0248-9675-BA9B9E7B0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821" y="6539824"/>
            <a:ext cx="1607661" cy="143033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1" name="AutoShape 153">
            <a:extLst>
              <a:ext uri="{FF2B5EF4-FFF2-40B4-BE49-F238E27FC236}">
                <a16:creationId xmlns:a16="http://schemas.microsoft.com/office/drawing/2014/main" id="{014D961D-C4C4-8B4E-AF7E-6CB73D6C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97" y="6544995"/>
            <a:ext cx="1342198" cy="137858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             FY-3B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3" name="AutoShape 154">
            <a:extLst>
              <a:ext uri="{FF2B5EF4-FFF2-40B4-BE49-F238E27FC236}">
                <a16:creationId xmlns:a16="http://schemas.microsoft.com/office/drawing/2014/main" id="{BEDA2661-83FE-594F-955A-7B96DE3DB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46" y="6540028"/>
            <a:ext cx="2186126" cy="140400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FY-1D VIRR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2" name="AutoShape 153">
            <a:extLst>
              <a:ext uri="{FF2B5EF4-FFF2-40B4-BE49-F238E27FC236}">
                <a16:creationId xmlns:a16="http://schemas.microsoft.com/office/drawing/2014/main" id="{F51D4EA5-34E0-5049-9B57-441089378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3469" y="6536494"/>
            <a:ext cx="1032141" cy="140400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FY-3A MODI, MERSI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7" name="AutoShape 151">
            <a:extLst>
              <a:ext uri="{FF2B5EF4-FFF2-40B4-BE49-F238E27FC236}">
                <a16:creationId xmlns:a16="http://schemas.microsoft.com/office/drawing/2014/main" id="{D0ACBC40-98DC-404D-8AA7-2A42DFA78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776" y="6934155"/>
            <a:ext cx="8470546" cy="126773"/>
          </a:xfrm>
          <a:prstGeom prst="homePlate">
            <a:avLst>
              <a:gd name="adj" fmla="val 1443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SPOT-4, -5, -6, -7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3" name="AutoShape 132">
            <a:extLst>
              <a:ext uri="{FF2B5EF4-FFF2-40B4-BE49-F238E27FC236}">
                <a16:creationId xmlns:a16="http://schemas.microsoft.com/office/drawing/2014/main" id="{2DCE5FF8-3C1D-784C-86F4-26C2A666B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2804" y="4820605"/>
            <a:ext cx="720728" cy="134228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6" name="AutoShape 135">
            <a:extLst>
              <a:ext uri="{FF2B5EF4-FFF2-40B4-BE49-F238E27FC236}">
                <a16:creationId xmlns:a16="http://schemas.microsoft.com/office/drawing/2014/main" id="{24C61278-DB01-B846-B902-CE2058F2B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145" y="3011809"/>
            <a:ext cx="1935017" cy="143188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HY-2C, 2D HSCAT, ALT</a:t>
            </a:r>
          </a:p>
        </p:txBody>
      </p:sp>
      <p:sp>
        <p:nvSpPr>
          <p:cNvPr id="107" name="AutoShape 138">
            <a:extLst>
              <a:ext uri="{FF2B5EF4-FFF2-40B4-BE49-F238E27FC236}">
                <a16:creationId xmlns:a16="http://schemas.microsoft.com/office/drawing/2014/main" id="{EA0CD276-422E-3B47-BC1C-8CE28D2A9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6790" y="4096222"/>
            <a:ext cx="754412" cy="144322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MAGIC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AutoShape 132">
            <a:extLst>
              <a:ext uri="{FF2B5EF4-FFF2-40B4-BE49-F238E27FC236}">
                <a16:creationId xmlns:a16="http://schemas.microsoft.com/office/drawing/2014/main" id="{313EBABE-DA4D-4D47-940E-41818ADEF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9151" y="4099237"/>
            <a:ext cx="1209941" cy="158131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1" name="AutoShape 149">
            <a:extLst>
              <a:ext uri="{FF2B5EF4-FFF2-40B4-BE49-F238E27FC236}">
                <a16:creationId xmlns:a16="http://schemas.microsoft.com/office/drawing/2014/main" id="{E293BF8D-B34E-1440-B06A-5F9593669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774" y="5937533"/>
            <a:ext cx="8470548" cy="148240"/>
          </a:xfrm>
          <a:prstGeom prst="homePlate">
            <a:avLst>
              <a:gd name="adj" fmla="val 14841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DMSP-</a:t>
            </a:r>
            <a:r>
              <a:rPr lang="nb-NO" altLang="en-US" sz="900" dirty="0" err="1">
                <a:latin typeface="Arial Unicode MS" charset="0"/>
                <a:ea typeface="Times New Roman" charset="0"/>
                <a:cs typeface="Times New Roman" charset="0"/>
              </a:rPr>
              <a:t>Fxx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OLS; NOAA-xx AVHRR; Metop-A, -B, -C AVHRR; Sentinel-2 MSI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5" name="AutoShape 138">
            <a:extLst>
              <a:ext uri="{FF2B5EF4-FFF2-40B4-BE49-F238E27FC236}">
                <a16:creationId xmlns:a16="http://schemas.microsoft.com/office/drawing/2014/main" id="{9CACCFA6-EC24-C84B-9660-BACA15610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643" y="4993007"/>
            <a:ext cx="2176703" cy="134229"/>
          </a:xfrm>
          <a:prstGeom prst="homePlate">
            <a:avLst>
              <a:gd name="adj" fmla="val 114595"/>
            </a:avLst>
          </a:prstGeom>
          <a:pattFill prst="wdDnDiag">
            <a:fgClr>
              <a:srgbClr val="98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WSF-M MWI</a:t>
            </a:r>
          </a:p>
        </p:txBody>
      </p:sp>
      <p:sp>
        <p:nvSpPr>
          <p:cNvPr id="49" name="AutoShape 149">
            <a:extLst>
              <a:ext uri="{FF2B5EF4-FFF2-40B4-BE49-F238E27FC236}">
                <a16:creationId xmlns:a16="http://schemas.microsoft.com/office/drawing/2014/main" id="{3FBCC3F0-9A8D-9C4C-9F10-C10766D6C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771" y="5001960"/>
            <a:ext cx="8254476" cy="135329"/>
          </a:xfrm>
          <a:prstGeom prst="homePlate">
            <a:avLst>
              <a:gd name="adj" fmla="val 14841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DMSP-</a:t>
            </a:r>
            <a:r>
              <a:rPr lang="nb-NO" altLang="en-US" sz="900" dirty="0" err="1">
                <a:latin typeface="Arial Unicode MS" charset="0"/>
                <a:ea typeface="Times New Roman" charset="0"/>
                <a:cs typeface="Times New Roman" charset="0"/>
              </a:rPr>
              <a:t>Fxx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SSM/I, SSMIS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6" name="AutoShape 138">
            <a:extLst>
              <a:ext uri="{FF2B5EF4-FFF2-40B4-BE49-F238E27FC236}">
                <a16:creationId xmlns:a16="http://schemas.microsoft.com/office/drawing/2014/main" id="{96FDF313-D8A3-2943-B935-FD066663D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8434" y="5946659"/>
            <a:ext cx="1926638" cy="145229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Metop-SG-A1 METimage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20BE4-07C5-6C42-ACA3-1DE011961422}"/>
              </a:ext>
            </a:extLst>
          </p:cNvPr>
          <p:cNvSpPr txBox="1"/>
          <p:nvPr/>
        </p:nvSpPr>
        <p:spPr>
          <a:xfrm>
            <a:off x="1213395" y="1019582"/>
            <a:ext cx="434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SAR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36E3A09-472A-2B46-B2EA-E82C5F18ADA2}"/>
              </a:ext>
            </a:extLst>
          </p:cNvPr>
          <p:cNvSpPr txBox="1"/>
          <p:nvPr/>
        </p:nvSpPr>
        <p:spPr>
          <a:xfrm>
            <a:off x="1209492" y="2573865"/>
            <a:ext cx="1092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Scatterometer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62EEC5F-4067-234A-B965-9474C89908F8}"/>
              </a:ext>
            </a:extLst>
          </p:cNvPr>
          <p:cNvSpPr txBox="1"/>
          <p:nvPr/>
        </p:nvSpPr>
        <p:spPr>
          <a:xfrm>
            <a:off x="1202070" y="3178182"/>
            <a:ext cx="79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Altimeter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F13F5AB-A560-2841-8D05-5B3E9B44BE92}"/>
              </a:ext>
            </a:extLst>
          </p:cNvPr>
          <p:cNvSpPr txBox="1"/>
          <p:nvPr/>
        </p:nvSpPr>
        <p:spPr>
          <a:xfrm>
            <a:off x="1205420" y="3798654"/>
            <a:ext cx="642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Gravity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2529517C-5CF0-214E-91E9-7D14A236EEA7}"/>
              </a:ext>
            </a:extLst>
          </p:cNvPr>
          <p:cNvSpPr txBox="1"/>
          <p:nvPr/>
        </p:nvSpPr>
        <p:spPr>
          <a:xfrm>
            <a:off x="1202643" y="4390779"/>
            <a:ext cx="1389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Passive Microwave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7985206-F379-A143-841F-EBC8D592A8EB}"/>
              </a:ext>
            </a:extLst>
          </p:cNvPr>
          <p:cNvSpPr txBox="1"/>
          <p:nvPr/>
        </p:nvSpPr>
        <p:spPr>
          <a:xfrm>
            <a:off x="1208634" y="5640966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VIS/NIR/TIR</a:t>
            </a:r>
          </a:p>
        </p:txBody>
      </p:sp>
      <p:sp>
        <p:nvSpPr>
          <p:cNvPr id="113" name="AutoShape 160">
            <a:extLst>
              <a:ext uri="{FF2B5EF4-FFF2-40B4-BE49-F238E27FC236}">
                <a16:creationId xmlns:a16="http://schemas.microsoft.com/office/drawing/2014/main" id="{D565450F-3623-2F07-03B6-0CBD96B98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3492" y="1108541"/>
            <a:ext cx="1864425" cy="163135"/>
          </a:xfrm>
          <a:prstGeom prst="homePlate">
            <a:avLst>
              <a:gd name="adj" fmla="val 100398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ALOS-4 L-band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23" name="AutoShape 151">
            <a:extLst>
              <a:ext uri="{FF2B5EF4-FFF2-40B4-BE49-F238E27FC236}">
                <a16:creationId xmlns:a16="http://schemas.microsoft.com/office/drawing/2014/main" id="{796062F9-0AFF-528E-DE4F-A5497E84B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774" y="7130010"/>
            <a:ext cx="9082801" cy="144323"/>
          </a:xfrm>
          <a:prstGeom prst="homePlate">
            <a:avLst>
              <a:gd name="adj" fmla="val 1443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Geostationary (GOES, Meteosat, GMS, GOES-R, MTSAT, FY-2/4, MSG, MTG, etc. 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24" name="AutoShape 132">
            <a:extLst>
              <a:ext uri="{FF2B5EF4-FFF2-40B4-BE49-F238E27FC236}">
                <a16:creationId xmlns:a16="http://schemas.microsoft.com/office/drawing/2014/main" id="{0DA90BE5-CB76-4E5B-8F59-A0B6A9D0E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6048" y="7129247"/>
            <a:ext cx="1345726" cy="144323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AutoShape 138">
            <a:extLst>
              <a:ext uri="{FF2B5EF4-FFF2-40B4-BE49-F238E27FC236}">
                <a16:creationId xmlns:a16="http://schemas.microsoft.com/office/drawing/2014/main" id="{A9537740-2B51-3C24-AFF7-629195335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7504" y="5366652"/>
            <a:ext cx="1552252" cy="144324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Metop-SG-B1 MWI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AutoShape 151">
            <a:extLst>
              <a:ext uri="{FF2B5EF4-FFF2-40B4-BE49-F238E27FC236}">
                <a16:creationId xmlns:a16="http://schemas.microsoft.com/office/drawing/2014/main" id="{9913ACAE-2B28-0829-E902-CD3EB1F48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311" y="7340978"/>
            <a:ext cx="2817261" cy="153118"/>
          </a:xfrm>
          <a:prstGeom prst="homePlate">
            <a:avLst>
              <a:gd name="adj" fmla="val 1443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Arctica-M (HEO)</a:t>
            </a:r>
          </a:p>
        </p:txBody>
      </p:sp>
      <p:sp>
        <p:nvSpPr>
          <p:cNvPr id="7" name="AutoShape 132">
            <a:extLst>
              <a:ext uri="{FF2B5EF4-FFF2-40B4-BE49-F238E27FC236}">
                <a16:creationId xmlns:a16="http://schemas.microsoft.com/office/drawing/2014/main" id="{0A4AA91F-7E8D-56C3-CAC0-16BD320F8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6790" y="7340217"/>
            <a:ext cx="749210" cy="144323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1" name="AutoShape 132">
            <a:extLst>
              <a:ext uri="{FF2B5EF4-FFF2-40B4-BE49-F238E27FC236}">
                <a16:creationId xmlns:a16="http://schemas.microsoft.com/office/drawing/2014/main" id="{182DECDC-53C3-CE4A-8695-1EB4EBDB0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4144" y="6924487"/>
            <a:ext cx="2023111" cy="136441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AutoShape 138">
            <a:extLst>
              <a:ext uri="{FF2B5EF4-FFF2-40B4-BE49-F238E27FC236}">
                <a16:creationId xmlns:a16="http://schemas.microsoft.com/office/drawing/2014/main" id="{504DC619-E1EE-D5E5-B00B-E82A6D353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4380" y="6550048"/>
            <a:ext cx="754681" cy="154252"/>
          </a:xfrm>
          <a:prstGeom prst="homePlate">
            <a:avLst>
              <a:gd name="adj" fmla="val 114595"/>
            </a:avLst>
          </a:prstGeom>
          <a:pattFill prst="wdDnDiag">
            <a:fgClr>
              <a:srgbClr val="6AFE9B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FY-3G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4" name="AutoShape 138">
            <a:extLst>
              <a:ext uri="{FF2B5EF4-FFF2-40B4-BE49-F238E27FC236}">
                <a16:creationId xmlns:a16="http://schemas.microsoft.com/office/drawing/2014/main" id="{5DA97C51-1E67-FA45-98D1-A9C130E4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0919" y="6559981"/>
            <a:ext cx="712217" cy="140267"/>
          </a:xfrm>
          <a:prstGeom prst="homePlate">
            <a:avLst>
              <a:gd name="adj" fmla="val 114595"/>
            </a:avLst>
          </a:prstGeom>
          <a:pattFill prst="wdDnDiag">
            <a:fgClr>
              <a:srgbClr val="6AFE9B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FY-3F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AutoShape 127">
            <a:extLst>
              <a:ext uri="{FF2B5EF4-FFF2-40B4-BE49-F238E27FC236}">
                <a16:creationId xmlns:a16="http://schemas.microsoft.com/office/drawing/2014/main" id="{B8CC9C6D-42E2-6CF4-7D98-57340A82C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346" y="6330712"/>
            <a:ext cx="2972943" cy="129974"/>
          </a:xfrm>
          <a:prstGeom prst="homePlate">
            <a:avLst>
              <a:gd name="adj" fmla="val 0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HY-1B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AutoShape 153">
            <a:extLst>
              <a:ext uri="{FF2B5EF4-FFF2-40B4-BE49-F238E27FC236}">
                <a16:creationId xmlns:a16="http://schemas.microsoft.com/office/drawing/2014/main" id="{EF1E2B8F-B8CC-38B9-BE78-B28AE5674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2395" y="6331468"/>
            <a:ext cx="998164" cy="138605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HY-1F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13" name="AutoShape 153">
            <a:extLst>
              <a:ext uri="{FF2B5EF4-FFF2-40B4-BE49-F238E27FC236}">
                <a16:creationId xmlns:a16="http://schemas.microsoft.com/office/drawing/2014/main" id="{94C478EB-EA62-BA33-E997-E34BBD085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8629" y="6329621"/>
            <a:ext cx="1298837" cy="136549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HY-1E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14" name="AutoShape 135">
            <a:extLst>
              <a:ext uri="{FF2B5EF4-FFF2-40B4-BE49-F238E27FC236}">
                <a16:creationId xmlns:a16="http://schemas.microsoft.com/office/drawing/2014/main" id="{B48EE40C-15FB-B24B-8AF4-7B7B0B6C4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410" y="5174363"/>
            <a:ext cx="1744636" cy="133381"/>
          </a:xfrm>
          <a:prstGeom prst="homePlate">
            <a:avLst>
              <a:gd name="adj" fmla="val 171547"/>
            </a:avLst>
          </a:prstGeom>
          <a:gradFill>
            <a:gsLst>
              <a:gs pos="0">
                <a:srgbClr val="98FF99">
                  <a:tint val="66000"/>
                  <a:satMod val="160000"/>
                </a:srgbClr>
              </a:gs>
              <a:gs pos="3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AutoShape 138">
            <a:extLst>
              <a:ext uri="{FF2B5EF4-FFF2-40B4-BE49-F238E27FC236}">
                <a16:creationId xmlns:a16="http://schemas.microsoft.com/office/drawing/2014/main" id="{6FE46EA9-DC50-0549-AFFA-F5875E2A1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924" y="3033032"/>
            <a:ext cx="1538423" cy="121967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HY-2E, 2F HSCAT, ALT</a:t>
            </a:r>
          </a:p>
        </p:txBody>
      </p:sp>
      <p:sp>
        <p:nvSpPr>
          <p:cNvPr id="16" name="AutoShape 150">
            <a:extLst>
              <a:ext uri="{FF2B5EF4-FFF2-40B4-BE49-F238E27FC236}">
                <a16:creationId xmlns:a16="http://schemas.microsoft.com/office/drawing/2014/main" id="{FBC2BEB8-BC78-8352-FA64-0816D2C2C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947" y="4645785"/>
            <a:ext cx="6233205" cy="142476"/>
          </a:xfrm>
          <a:custGeom>
            <a:avLst/>
            <a:gdLst>
              <a:gd name="T0" fmla="*/ 0 w 3548840"/>
              <a:gd name="T1" fmla="*/ 0 h 204454"/>
              <a:gd name="T2" fmla="*/ 62548 w 3548840"/>
              <a:gd name="T3" fmla="*/ 0 h 204454"/>
              <a:gd name="T4" fmla="*/ 62564 w 3548840"/>
              <a:gd name="T5" fmla="*/ 1595 h 204454"/>
              <a:gd name="T6" fmla="*/ 62548 w 3548840"/>
              <a:gd name="T7" fmla="*/ 3610 h 204454"/>
              <a:gd name="T8" fmla="*/ 0 w 3548840"/>
              <a:gd name="T9" fmla="*/ 3610 h 204454"/>
              <a:gd name="T10" fmla="*/ 0 w 3548840"/>
              <a:gd name="T11" fmla="*/ 0 h 20445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548840"/>
              <a:gd name="T19" fmla="*/ 0 h 204454"/>
              <a:gd name="T20" fmla="*/ 3548840 w 3548840"/>
              <a:gd name="T21" fmla="*/ 204454 h 20445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548840" h="204454">
                <a:moveTo>
                  <a:pt x="0" y="0"/>
                </a:moveTo>
                <a:lnTo>
                  <a:pt x="3547897" y="0"/>
                </a:lnTo>
                <a:cubicBezTo>
                  <a:pt x="3548211" y="30117"/>
                  <a:pt x="3548526" y="60235"/>
                  <a:pt x="3548840" y="90352"/>
                </a:cubicBezTo>
                <a:cubicBezTo>
                  <a:pt x="3548526" y="128386"/>
                  <a:pt x="3548211" y="166420"/>
                  <a:pt x="3547897" y="204454"/>
                </a:cubicBezTo>
                <a:lnTo>
                  <a:pt x="0" y="204454"/>
                </a:lnTo>
                <a:lnTo>
                  <a:pt x="0" y="0"/>
                </a:lnTo>
                <a:close/>
              </a:path>
            </a:pathLst>
          </a:cu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Coriolis/</a:t>
            </a:r>
            <a:r>
              <a:rPr lang="nb-NO" altLang="en-US" sz="900" dirty="0" err="1">
                <a:latin typeface="Arial Unicode MS" charset="0"/>
                <a:ea typeface="Times New Roman" charset="0"/>
                <a:cs typeface="Times New Roman" charset="0"/>
              </a:rPr>
              <a:t>WindSat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AutoShape 138">
            <a:extLst>
              <a:ext uri="{FF2B5EF4-FFF2-40B4-BE49-F238E27FC236}">
                <a16:creationId xmlns:a16="http://schemas.microsoft.com/office/drawing/2014/main" id="{C13399E4-4CE1-4E63-1C3A-FCF288434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4343" y="2541339"/>
            <a:ext cx="1520667" cy="143651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CSG-3 CSG-SAR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7" name="AutoShape 138">
            <a:extLst>
              <a:ext uri="{FF2B5EF4-FFF2-40B4-BE49-F238E27FC236}">
                <a16:creationId xmlns:a16="http://schemas.microsoft.com/office/drawing/2014/main" id="{F3418B5E-3287-864F-B39A-73803C6DF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6657" y="2541336"/>
            <a:ext cx="1787405" cy="140106"/>
          </a:xfrm>
          <a:prstGeom prst="homePlate">
            <a:avLst>
              <a:gd name="adj" fmla="val 114595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CSG-2 CSG-SAR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AutoShape 132">
            <a:extLst>
              <a:ext uri="{FF2B5EF4-FFF2-40B4-BE49-F238E27FC236}">
                <a16:creationId xmlns:a16="http://schemas.microsoft.com/office/drawing/2014/main" id="{49742F3B-F44B-F043-2B20-6775575DF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1095" y="2105232"/>
            <a:ext cx="793763" cy="136354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AutoShape 135">
            <a:extLst>
              <a:ext uri="{FF2B5EF4-FFF2-40B4-BE49-F238E27FC236}">
                <a16:creationId xmlns:a16="http://schemas.microsoft.com/office/drawing/2014/main" id="{F063DB19-7B30-6708-5ECD-788B8AD1E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674" y="3802856"/>
            <a:ext cx="2837816" cy="149215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               HY-2A,  2B HSCAT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AutoShape 135">
            <a:extLst>
              <a:ext uri="{FF2B5EF4-FFF2-40B4-BE49-F238E27FC236}">
                <a16:creationId xmlns:a16="http://schemas.microsoft.com/office/drawing/2014/main" id="{7911AEB2-2FA1-27C0-DED9-A5A1D07A3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145" y="3803806"/>
            <a:ext cx="1935017" cy="143188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HY-2C, 2D HSCAT, ALT</a:t>
            </a:r>
          </a:p>
        </p:txBody>
      </p:sp>
      <p:sp>
        <p:nvSpPr>
          <p:cNvPr id="22" name="AutoShape 138">
            <a:extLst>
              <a:ext uri="{FF2B5EF4-FFF2-40B4-BE49-F238E27FC236}">
                <a16:creationId xmlns:a16="http://schemas.microsoft.com/office/drawing/2014/main" id="{D2650398-E155-EFA8-2BDB-AFB260A38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924" y="3825029"/>
            <a:ext cx="1538423" cy="121967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HY-2E, 2F HSCAT, ALT</a:t>
            </a:r>
          </a:p>
        </p:txBody>
      </p:sp>
      <p:sp>
        <p:nvSpPr>
          <p:cNvPr id="23" name="AutoShape 138">
            <a:extLst>
              <a:ext uri="{FF2B5EF4-FFF2-40B4-BE49-F238E27FC236}">
                <a16:creationId xmlns:a16="http://schemas.microsoft.com/office/drawing/2014/main" id="{09E42610-FB58-A778-6342-20A0E6C1F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7038" y="2068021"/>
            <a:ext cx="989994" cy="152631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Tandem-L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AutoShape 140">
            <a:extLst>
              <a:ext uri="{FF2B5EF4-FFF2-40B4-BE49-F238E27FC236}">
                <a16:creationId xmlns:a16="http://schemas.microsoft.com/office/drawing/2014/main" id="{65656A72-29EF-48F9-210F-1B713CE89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5001" y="1517283"/>
            <a:ext cx="2976951" cy="135074"/>
          </a:xfrm>
          <a:prstGeom prst="homePlate">
            <a:avLst>
              <a:gd name="adj" fmla="val 11672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Sentinel-3A, 3B SRAL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9" name="AutoShape 140">
            <a:extLst>
              <a:ext uri="{FF2B5EF4-FFF2-40B4-BE49-F238E27FC236}">
                <a16:creationId xmlns:a16="http://schemas.microsoft.com/office/drawing/2014/main" id="{D0F2F0E8-DD57-8C4D-B82A-27D2B3B5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985" y="1512831"/>
            <a:ext cx="1575797" cy="139526"/>
          </a:xfrm>
          <a:prstGeom prst="homePlate">
            <a:avLst>
              <a:gd name="adj" fmla="val 11672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Sentinel-1A, 1B C-band;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2" name="AutoShape 135">
            <a:extLst>
              <a:ext uri="{FF2B5EF4-FFF2-40B4-BE49-F238E27FC236}">
                <a16:creationId xmlns:a16="http://schemas.microsoft.com/office/drawing/2014/main" id="{EB9C1446-9AD3-43FB-0C52-E058C6CA5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323" y="5380496"/>
            <a:ext cx="2104432" cy="134229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Sentinel-6 HRMR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3" name="AutoShape 127">
            <a:extLst>
              <a:ext uri="{FF2B5EF4-FFF2-40B4-BE49-F238E27FC236}">
                <a16:creationId xmlns:a16="http://schemas.microsoft.com/office/drawing/2014/main" id="{3E1ED948-DF75-6D33-9D20-63DE5FE63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932" y="1912089"/>
            <a:ext cx="1864426" cy="131693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RISAT-1 C-band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7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082CA9-5E11-0510-71AF-DCE9AAAA3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9520E2E-9B5A-0838-CB05-7033FC637D45}"/>
              </a:ext>
            </a:extLst>
          </p:cNvPr>
          <p:cNvGraphicFramePr>
            <a:graphicFrameLocks noGrp="1"/>
          </p:cNvGraphicFramePr>
          <p:nvPr/>
        </p:nvGraphicFramePr>
        <p:xfrm>
          <a:off x="1369290" y="1283093"/>
          <a:ext cx="9728992" cy="596246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47464">
                  <a:extLst>
                    <a:ext uri="{9D8B030D-6E8A-4147-A177-3AD203B41FA5}">
                      <a16:colId xmlns:a16="http://schemas.microsoft.com/office/drawing/2014/main" val="90292118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498374833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87072688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413341201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051607593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206144438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66593897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359354075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44850820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3237261057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54501872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29842656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6250788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179343232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827313969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158020073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94625592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90568961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15944625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413238885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31140338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09594166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17299327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582195418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79868105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68270435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159302954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423089148"/>
                    </a:ext>
                  </a:extLst>
                </a:gridCol>
              </a:tblGrid>
              <a:tr h="30479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41402"/>
                  </a:ext>
                </a:extLst>
              </a:tr>
              <a:tr h="5657670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333782292"/>
                  </a:ext>
                </a:extLst>
              </a:tr>
            </a:tbl>
          </a:graphicData>
        </a:graphic>
      </p:graphicFrame>
      <p:sp>
        <p:nvSpPr>
          <p:cNvPr id="122" name="AutoShape 153">
            <a:extLst>
              <a:ext uri="{FF2B5EF4-FFF2-40B4-BE49-F238E27FC236}">
                <a16:creationId xmlns:a16="http://schemas.microsoft.com/office/drawing/2014/main" id="{1490BC0D-3B5E-3DE5-5B6D-2AAC58C37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767" y="6282739"/>
            <a:ext cx="2337005" cy="130320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FY-3G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114" name="AutoShape 138">
            <a:extLst>
              <a:ext uri="{FF2B5EF4-FFF2-40B4-BE49-F238E27FC236}">
                <a16:creationId xmlns:a16="http://schemas.microsoft.com/office/drawing/2014/main" id="{C07D1F98-C604-2456-7739-2605256AB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4040" y="6279527"/>
            <a:ext cx="1556803" cy="141021"/>
          </a:xfrm>
          <a:prstGeom prst="homePlate">
            <a:avLst>
              <a:gd name="adj" fmla="val 114595"/>
            </a:avLst>
          </a:prstGeom>
          <a:pattFill prst="wdDnDiag">
            <a:fgClr>
              <a:srgbClr val="6AFE9B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FY-3F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3" name="AutoShape 153">
            <a:extLst>
              <a:ext uri="{FF2B5EF4-FFF2-40B4-BE49-F238E27FC236}">
                <a16:creationId xmlns:a16="http://schemas.microsoft.com/office/drawing/2014/main" id="{EDA70974-2127-9FB1-9B38-D0E02C556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008" y="6458660"/>
            <a:ext cx="3171021" cy="148226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Landsat-9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87" name="AutoShape 160">
            <a:extLst>
              <a:ext uri="{FF2B5EF4-FFF2-40B4-BE49-F238E27FC236}">
                <a16:creationId xmlns:a16="http://schemas.microsoft.com/office/drawing/2014/main" id="{0DDDAD94-6FE4-18F8-4B78-CB67043BC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8297" y="5696783"/>
            <a:ext cx="1345726" cy="145095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JPSS-3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30" name="Line 2">
            <a:extLst>
              <a:ext uri="{FF2B5EF4-FFF2-40B4-BE49-F238E27FC236}">
                <a16:creationId xmlns:a16="http://schemas.microsoft.com/office/drawing/2014/main" id="{64DC2E94-27F6-1D3B-F0C1-52277F7958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50931" y="1580726"/>
            <a:ext cx="39441" cy="569892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5" rIns="91429" bIns="45715">
            <a:spAutoFit/>
          </a:bodyPr>
          <a:lstStyle/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" name="AutoShape 160">
            <a:extLst>
              <a:ext uri="{FF2B5EF4-FFF2-40B4-BE49-F238E27FC236}">
                <a16:creationId xmlns:a16="http://schemas.microsoft.com/office/drawing/2014/main" id="{73686A97-5C5E-D805-82F7-B205118DA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5554" y="5699909"/>
            <a:ext cx="1620599" cy="145229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JPSS-2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4" name="AutoShape 160">
            <a:extLst>
              <a:ext uri="{FF2B5EF4-FFF2-40B4-BE49-F238E27FC236}">
                <a16:creationId xmlns:a16="http://schemas.microsoft.com/office/drawing/2014/main" id="{49C7AFE7-058A-03B3-11E5-461FAECC7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9264" y="5699902"/>
            <a:ext cx="1845351" cy="145402"/>
          </a:xfrm>
          <a:prstGeom prst="homePlate">
            <a:avLst>
              <a:gd name="adj" fmla="val 100398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JPSS-1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32" name="Footer Placeholder 5">
            <a:extLst>
              <a:ext uri="{FF2B5EF4-FFF2-40B4-BE49-F238E27FC236}">
                <a16:creationId xmlns:a16="http://schemas.microsoft.com/office/drawing/2014/main" id="{D6127715-4ABF-4680-4234-25E1E55E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085578" y="7679029"/>
            <a:ext cx="2081136" cy="2624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6" indent="-285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2" indent="-2285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06" indent="-2285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78" indent="-2285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51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23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96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69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i="1" dirty="0">
                <a:solidFill>
                  <a:schemeClr val="bg1">
                    <a:lumMod val="85000"/>
                  </a:schemeClr>
                </a:solidFill>
              </a:rPr>
              <a:t>Updated 1 June 2022</a:t>
            </a:r>
            <a:endParaRPr lang="en-GB" altLang="en-US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533" name="Rectangle 115">
            <a:extLst>
              <a:ext uri="{FF2B5EF4-FFF2-40B4-BE49-F238E27FC236}">
                <a16:creationId xmlns:a16="http://schemas.microsoft.com/office/drawing/2014/main" id="{11708861-5FEA-327A-1D99-81C857C9CC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816210" y="827244"/>
            <a:ext cx="6850540" cy="41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2000" b="1" dirty="0">
                <a:solidFill>
                  <a:srgbClr val="000099"/>
                </a:solidFill>
              </a:rPr>
              <a:t>Satellite Missions for Observing the Cryosphere</a:t>
            </a:r>
          </a:p>
        </p:txBody>
      </p:sp>
      <p:grpSp>
        <p:nvGrpSpPr>
          <p:cNvPr id="22534" name="Group 168">
            <a:extLst>
              <a:ext uri="{FF2B5EF4-FFF2-40B4-BE49-F238E27FC236}">
                <a16:creationId xmlns:a16="http://schemas.microsoft.com/office/drawing/2014/main" id="{8F9B011D-7E8F-DD35-B728-AD7F584F753C}"/>
              </a:ext>
            </a:extLst>
          </p:cNvPr>
          <p:cNvGrpSpPr>
            <a:grpSpLocks/>
          </p:cNvGrpSpPr>
          <p:nvPr/>
        </p:nvGrpSpPr>
        <p:grpSpPr bwMode="auto">
          <a:xfrm>
            <a:off x="1369289" y="7404418"/>
            <a:ext cx="5290466" cy="290383"/>
            <a:chOff x="396" y="3940"/>
            <a:chExt cx="4602" cy="290"/>
          </a:xfrm>
        </p:grpSpPr>
        <p:sp>
          <p:nvSpPr>
            <p:cNvPr id="22587" name="Text Box 117">
              <a:extLst>
                <a:ext uri="{FF2B5EF4-FFF2-40B4-BE49-F238E27FC236}">
                  <a16:creationId xmlns:a16="http://schemas.microsoft.com/office/drawing/2014/main" id="{C0406726-778D-CF14-2B65-E256F8D98F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3940"/>
              <a:ext cx="221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Planned/pending approval (date TBD)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8" name="Rectangle 118">
              <a:extLst>
                <a:ext uri="{FF2B5EF4-FFF2-40B4-BE49-F238E27FC236}">
                  <a16:creationId xmlns:a16="http://schemas.microsoft.com/office/drawing/2014/main" id="{A485C253-98E8-6F6D-D81A-2C1DF73CE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" y="3940"/>
              <a:ext cx="355" cy="24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9" name="Rectangle 119">
              <a:extLst>
                <a:ext uri="{FF2B5EF4-FFF2-40B4-BE49-F238E27FC236}">
                  <a16:creationId xmlns:a16="http://schemas.microsoft.com/office/drawing/2014/main" id="{19C2F741-FB08-191B-54F4-48F5121C3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" y="3940"/>
              <a:ext cx="354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0" name="Rectangle 120">
              <a:extLst>
                <a:ext uri="{FF2B5EF4-FFF2-40B4-BE49-F238E27FC236}">
                  <a16:creationId xmlns:a16="http://schemas.microsoft.com/office/drawing/2014/main" id="{9F6CB57A-19EA-85B3-451D-FC52759E9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3940"/>
              <a:ext cx="355" cy="240"/>
            </a:xfrm>
            <a:prstGeom prst="rect">
              <a:avLst/>
            </a:prstGeom>
            <a:solidFill>
              <a:srgbClr val="FF7575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1" name="Text Box 121">
              <a:extLst>
                <a:ext uri="{FF2B5EF4-FFF2-40B4-BE49-F238E27FC236}">
                  <a16:creationId xmlns:a16="http://schemas.microsoft.com/office/drawing/2014/main" id="{38ADD4D3-C353-AA9A-A428-7D93A9E02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" y="3940"/>
              <a:ext cx="709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In Orbit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2" name="Text Box 122">
              <a:extLst>
                <a:ext uri="{FF2B5EF4-FFF2-40B4-BE49-F238E27FC236}">
                  <a16:creationId xmlns:a16="http://schemas.microsoft.com/office/drawing/2014/main" id="{E7AC6250-4871-83E2-59BD-5E5B4C67D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4" y="3940"/>
              <a:ext cx="97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Approved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2535" name="Text Box 173">
            <a:extLst>
              <a:ext uri="{FF2B5EF4-FFF2-40B4-BE49-F238E27FC236}">
                <a16:creationId xmlns:a16="http://schemas.microsoft.com/office/drawing/2014/main" id="{A6C15E3F-63A0-6B75-6DFC-500DF0F10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68" y="7678823"/>
            <a:ext cx="7417966" cy="29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8000" tIns="64000" rIns="128000" bIns="64000">
            <a:spAutoFit/>
          </a:bodyPr>
          <a:lstStyle>
            <a:lvl1pPr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1049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Solid = R&amp;D;  Hatched = operational mission. </a:t>
            </a:r>
            <a:r>
              <a:rPr lang="en-GB" altLang="en-US" sz="1049" i="1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For current missions, length of service beyond “Today” is unknown</a:t>
            </a:r>
            <a:r>
              <a:rPr lang="en-GB" altLang="en-US" sz="1049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.</a:t>
            </a:r>
          </a:p>
        </p:txBody>
      </p:sp>
      <p:sp>
        <p:nvSpPr>
          <p:cNvPr id="22565" name="Text Box 163">
            <a:extLst>
              <a:ext uri="{FF2B5EF4-FFF2-40B4-BE49-F238E27FC236}">
                <a16:creationId xmlns:a16="http://schemas.microsoft.com/office/drawing/2014/main" id="{A06DF05A-2CDB-6348-48D1-298A1D761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985" y="7502450"/>
            <a:ext cx="2301125" cy="230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9" tIns="45715" rIns="91429" bIns="45715">
            <a:spAutoFit/>
          </a:bodyPr>
          <a:lstStyle>
            <a:lvl1pPr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i="1" dirty="0">
                <a:solidFill>
                  <a:srgbClr val="000099"/>
                </a:solidFill>
                <a:ea typeface="Times New Roman" charset="0"/>
                <a:cs typeface="Times New Roman" charset="0"/>
              </a:rPr>
              <a:t>Courtesy of M. Drinkwater and J. Key</a:t>
            </a:r>
          </a:p>
        </p:txBody>
      </p:sp>
      <p:sp>
        <p:nvSpPr>
          <p:cNvPr id="187" name="AutoShape 127">
            <a:extLst>
              <a:ext uri="{FF2B5EF4-FFF2-40B4-BE49-F238E27FC236}">
                <a16:creationId xmlns:a16="http://schemas.microsoft.com/office/drawing/2014/main" id="{54AC099D-951B-A9EB-63F6-52D316CE2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105" y="2066084"/>
            <a:ext cx="3559643" cy="15927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 dirty="0">
                <a:latin typeface="Arial Unicode MS" charset="0"/>
                <a:ea typeface="Times New Roman" charset="0"/>
                <a:cs typeface="Times New Roman" charset="0"/>
              </a:rPr>
              <a:t>                                     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RA2 &amp; ASAR/Envisat C-band</a:t>
            </a:r>
            <a:endParaRPr lang="en-GB" altLang="en-US" sz="11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8" name="AutoShape 142">
            <a:extLst>
              <a:ext uri="{FF2B5EF4-FFF2-40B4-BE49-F238E27FC236}">
                <a16:creationId xmlns:a16="http://schemas.microsoft.com/office/drawing/2014/main" id="{8394403D-A505-90DE-0EE8-62D97F72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20" y="2066081"/>
            <a:ext cx="1575797" cy="157444"/>
          </a:xfrm>
          <a:prstGeom prst="homePlate">
            <a:avLst>
              <a:gd name="adj" fmla="val 73878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ERS-2 RA, SAR, wind 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9" name="AutoShape 127">
            <a:extLst>
              <a:ext uri="{FF2B5EF4-FFF2-40B4-BE49-F238E27FC236}">
                <a16:creationId xmlns:a16="http://schemas.microsoft.com/office/drawing/2014/main" id="{AB158233-5199-CC9E-E99C-50EFC0448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215" y="1687745"/>
            <a:ext cx="1864426" cy="154682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PALSAR/ALOS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0" name="AutoShape 124">
            <a:extLst>
              <a:ext uri="{FF2B5EF4-FFF2-40B4-BE49-F238E27FC236}">
                <a16:creationId xmlns:a16="http://schemas.microsoft.com/office/drawing/2014/main" id="{928022E1-8EB6-8479-D361-EA04C77B3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994" y="1687745"/>
            <a:ext cx="2474849" cy="154682"/>
          </a:xfrm>
          <a:prstGeom prst="homePlate">
            <a:avLst>
              <a:gd name="adj" fmla="val 11290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ALOS-2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8" name="AutoShape 126">
            <a:extLst>
              <a:ext uri="{FF2B5EF4-FFF2-40B4-BE49-F238E27FC236}">
                <a16:creationId xmlns:a16="http://schemas.microsoft.com/office/drawing/2014/main" id="{E015B8FE-1731-84C7-BEC8-F5D5723B7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3000" y="2646697"/>
            <a:ext cx="3990683" cy="165106"/>
          </a:xfrm>
          <a:prstGeom prst="homePlate">
            <a:avLst>
              <a:gd name="adj" fmla="val 13454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Tandem-X 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7" name="AutoShape 126">
            <a:extLst>
              <a:ext uri="{FF2B5EF4-FFF2-40B4-BE49-F238E27FC236}">
                <a16:creationId xmlns:a16="http://schemas.microsoft.com/office/drawing/2014/main" id="{81351E81-DDB8-3BA4-B04D-1341EC7BF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6774" y="2648647"/>
            <a:ext cx="1241412" cy="165106"/>
          </a:xfrm>
          <a:prstGeom prst="homePlate">
            <a:avLst>
              <a:gd name="adj" fmla="val 13454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TerraSAR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6" name="AutoShape 138">
            <a:extLst>
              <a:ext uri="{FF2B5EF4-FFF2-40B4-BE49-F238E27FC236}">
                <a16:creationId xmlns:a16="http://schemas.microsoft.com/office/drawing/2014/main" id="{B427C9B6-0E08-5420-2D66-3BE41BB2E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86" y="2659379"/>
            <a:ext cx="1638719" cy="145230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HY-3 WSAR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AutoShape 135">
            <a:extLst>
              <a:ext uri="{FF2B5EF4-FFF2-40B4-BE49-F238E27FC236}">
                <a16:creationId xmlns:a16="http://schemas.microsoft.com/office/drawing/2014/main" id="{37F6652A-6D24-6903-9872-932F5DCCA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070" y="3132501"/>
            <a:ext cx="2139357" cy="144140"/>
          </a:xfrm>
          <a:prstGeom prst="homePlate">
            <a:avLst>
              <a:gd name="adj" fmla="val 17095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 –A ASCAT, AVHRR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AutoShape 135">
            <a:extLst>
              <a:ext uri="{FF2B5EF4-FFF2-40B4-BE49-F238E27FC236}">
                <a16:creationId xmlns:a16="http://schemas.microsoft.com/office/drawing/2014/main" id="{F61DF390-EA62-5E41-F7F7-D30C00F57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1371" y="3314329"/>
            <a:ext cx="2837816" cy="157303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               HY-2A,  2B, 2C 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AutoShape 127">
            <a:extLst>
              <a:ext uri="{FF2B5EF4-FFF2-40B4-BE49-F238E27FC236}">
                <a16:creationId xmlns:a16="http://schemas.microsoft.com/office/drawing/2014/main" id="{7E5E036D-B174-7859-0445-292AFA6AB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2174" y="3316333"/>
            <a:ext cx="1461246" cy="159278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OCEANSAT-2 MSMR, scat</a:t>
            </a:r>
          </a:p>
        </p:txBody>
      </p:sp>
      <p:sp>
        <p:nvSpPr>
          <p:cNvPr id="29" name="AutoShape 139">
            <a:extLst>
              <a:ext uri="{FF2B5EF4-FFF2-40B4-BE49-F238E27FC236}">
                <a16:creationId xmlns:a16="http://schemas.microsoft.com/office/drawing/2014/main" id="{4CE45780-6E17-E1DD-24E5-76CE0FE7F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15" y="3314322"/>
            <a:ext cx="2970458" cy="16399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89989" tIns="46794" rIns="89989" bIns="46794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Seawinds/QuikSCAT Ku-band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5" name="AutoShape 127">
            <a:extLst>
              <a:ext uri="{FF2B5EF4-FFF2-40B4-BE49-F238E27FC236}">
                <a16:creationId xmlns:a16="http://schemas.microsoft.com/office/drawing/2014/main" id="{8D631C94-73F4-4520-163C-6048B6D7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186" y="3678431"/>
            <a:ext cx="2363993" cy="143200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ICESAT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AutoShape 124">
            <a:extLst>
              <a:ext uri="{FF2B5EF4-FFF2-40B4-BE49-F238E27FC236}">
                <a16:creationId xmlns:a16="http://schemas.microsoft.com/office/drawing/2014/main" id="{B34CB713-FD23-65B5-0603-F64AA0F92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9822" y="3694274"/>
            <a:ext cx="1063725" cy="143200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ICESat-2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8" name="AutoShape 132">
            <a:extLst>
              <a:ext uri="{FF2B5EF4-FFF2-40B4-BE49-F238E27FC236}">
                <a16:creationId xmlns:a16="http://schemas.microsoft.com/office/drawing/2014/main" id="{0CE84F42-6E19-A51C-EC90-0492C8F9F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0772" y="3865593"/>
            <a:ext cx="3927062" cy="140270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CryoSat-2 SIRAL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AutoShape 127">
            <a:extLst>
              <a:ext uri="{FF2B5EF4-FFF2-40B4-BE49-F238E27FC236}">
                <a16:creationId xmlns:a16="http://schemas.microsoft.com/office/drawing/2014/main" id="{23000D07-EDEC-D67E-73C8-D5CEAA80E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45" y="4135696"/>
            <a:ext cx="5414712" cy="149568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GRACE-1, 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4" name="AutoShape 124">
            <a:extLst>
              <a:ext uri="{FF2B5EF4-FFF2-40B4-BE49-F238E27FC236}">
                <a16:creationId xmlns:a16="http://schemas.microsoft.com/office/drawing/2014/main" id="{239F0D10-83D0-7F7F-673C-489E4CEA1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989" y="4143635"/>
            <a:ext cx="1182550" cy="135725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GRACE-FO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5" name="AutoShape 150">
            <a:extLst>
              <a:ext uri="{FF2B5EF4-FFF2-40B4-BE49-F238E27FC236}">
                <a16:creationId xmlns:a16="http://schemas.microsoft.com/office/drawing/2014/main" id="{1B6208B9-82A6-9F77-633D-12B447406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009" y="4327458"/>
            <a:ext cx="1602110" cy="133956"/>
          </a:xfrm>
          <a:custGeom>
            <a:avLst/>
            <a:gdLst>
              <a:gd name="T0" fmla="*/ 0 w 3548840"/>
              <a:gd name="T1" fmla="*/ 0 h 204454"/>
              <a:gd name="T2" fmla="*/ 62548 w 3548840"/>
              <a:gd name="T3" fmla="*/ 0 h 204454"/>
              <a:gd name="T4" fmla="*/ 62564 w 3548840"/>
              <a:gd name="T5" fmla="*/ 1595 h 204454"/>
              <a:gd name="T6" fmla="*/ 62548 w 3548840"/>
              <a:gd name="T7" fmla="*/ 3610 h 204454"/>
              <a:gd name="T8" fmla="*/ 0 w 3548840"/>
              <a:gd name="T9" fmla="*/ 3610 h 204454"/>
              <a:gd name="T10" fmla="*/ 0 w 3548840"/>
              <a:gd name="T11" fmla="*/ 0 h 20445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548840"/>
              <a:gd name="T19" fmla="*/ 0 h 204454"/>
              <a:gd name="T20" fmla="*/ 3548840 w 3548840"/>
              <a:gd name="T21" fmla="*/ 204454 h 20445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548840" h="204454">
                <a:moveTo>
                  <a:pt x="0" y="0"/>
                </a:moveTo>
                <a:lnTo>
                  <a:pt x="3547897" y="0"/>
                </a:lnTo>
                <a:cubicBezTo>
                  <a:pt x="3548211" y="30117"/>
                  <a:pt x="3548526" y="60235"/>
                  <a:pt x="3548840" y="90352"/>
                </a:cubicBezTo>
                <a:cubicBezTo>
                  <a:pt x="3548526" y="128386"/>
                  <a:pt x="3548211" y="166420"/>
                  <a:pt x="3547897" y="204454"/>
                </a:cubicBezTo>
                <a:lnTo>
                  <a:pt x="0" y="204454"/>
                </a:lnTo>
                <a:lnTo>
                  <a:pt x="0" y="0"/>
                </a:lnTo>
                <a:close/>
              </a:path>
            </a:pathLst>
          </a:cu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GOCE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7" name="AutoShape 147">
            <a:extLst>
              <a:ext uri="{FF2B5EF4-FFF2-40B4-BE49-F238E27FC236}">
                <a16:creationId xmlns:a16="http://schemas.microsoft.com/office/drawing/2014/main" id="{95823F67-FDA6-31FD-CA44-ED3B46A51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644" y="4608102"/>
            <a:ext cx="6456903" cy="147615"/>
          </a:xfrm>
          <a:prstGeom prst="homePlate">
            <a:avLst>
              <a:gd name="adj" fmla="val 13229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 err="1">
                <a:latin typeface="Arial Unicode MS" charset="0"/>
                <a:ea typeface="Times New Roman" charset="0"/>
                <a:cs typeface="Times New Roman" charset="0"/>
              </a:rPr>
              <a:t>WindSat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/Coriolis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8" name="AutoShape 146">
            <a:extLst>
              <a:ext uri="{FF2B5EF4-FFF2-40B4-BE49-F238E27FC236}">
                <a16:creationId xmlns:a16="http://schemas.microsoft.com/office/drawing/2014/main" id="{3AF520AF-F6CD-224B-0B25-60F9DD6BB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3556" y="4788038"/>
            <a:ext cx="4461055" cy="144538"/>
          </a:xfrm>
          <a:prstGeom prst="homePlate">
            <a:avLst>
              <a:gd name="adj" fmla="val 16585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SMOS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1" name="AutoShape 148">
            <a:extLst>
              <a:ext uri="{FF2B5EF4-FFF2-40B4-BE49-F238E27FC236}">
                <a16:creationId xmlns:a16="http://schemas.microsoft.com/office/drawing/2014/main" id="{C498B26A-C198-6B20-D903-C9A850E89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9059" y="5144477"/>
            <a:ext cx="3304480" cy="135329"/>
          </a:xfrm>
          <a:prstGeom prst="homePlate">
            <a:avLst>
              <a:gd name="adj" fmla="val 13186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n-NO" altLang="en-US" sz="900" dirty="0">
                <a:latin typeface="Arial Unicode MS" charset="0"/>
                <a:ea typeface="Times New Roman" charset="0"/>
                <a:cs typeface="Times New Roman" charset="0"/>
              </a:rPr>
              <a:t>GCOM-W1 AMSR2</a:t>
            </a:r>
          </a:p>
        </p:txBody>
      </p:sp>
      <p:sp>
        <p:nvSpPr>
          <p:cNvPr id="50" name="AutoShape 145">
            <a:extLst>
              <a:ext uri="{FF2B5EF4-FFF2-40B4-BE49-F238E27FC236}">
                <a16:creationId xmlns:a16="http://schemas.microsoft.com/office/drawing/2014/main" id="{F8B44F78-488E-F820-1A04-3EAF65A40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107" y="5141164"/>
            <a:ext cx="3578512" cy="138634"/>
          </a:xfrm>
          <a:prstGeom prst="homePlate">
            <a:avLst>
              <a:gd name="adj" fmla="val 114753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Aqua AMSR-E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3" name="AutoShape 160">
            <a:extLst>
              <a:ext uri="{FF2B5EF4-FFF2-40B4-BE49-F238E27FC236}">
                <a16:creationId xmlns:a16="http://schemas.microsoft.com/office/drawing/2014/main" id="{87325BE1-3CCA-927B-3377-056A744DB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335" y="5701606"/>
            <a:ext cx="2254891" cy="150354"/>
          </a:xfrm>
          <a:prstGeom prst="homePlate">
            <a:avLst>
              <a:gd name="adj" fmla="val 100398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SNPP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AutoShape 144">
            <a:extLst>
              <a:ext uri="{FF2B5EF4-FFF2-40B4-BE49-F238E27FC236}">
                <a16:creationId xmlns:a16="http://schemas.microsoft.com/office/drawing/2014/main" id="{55131299-707E-1359-C8CE-FF33DB255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56" y="5701605"/>
            <a:ext cx="3666104" cy="140678"/>
          </a:xfrm>
          <a:prstGeom prst="homePlate">
            <a:avLst>
              <a:gd name="adj" fmla="val 11874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Terra MODIS, ASTER; Aqua MODIS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6" name="AutoShape 138">
            <a:extLst>
              <a:ext uri="{FF2B5EF4-FFF2-40B4-BE49-F238E27FC236}">
                <a16:creationId xmlns:a16="http://schemas.microsoft.com/office/drawing/2014/main" id="{2FF49767-24FC-8F1A-966C-ECD83E515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7945" y="3129004"/>
            <a:ext cx="2046085" cy="144324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Metop-SG-B SCA, MWI, ICI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4" name="AutoShape 135">
            <a:extLst>
              <a:ext uri="{FF2B5EF4-FFF2-40B4-BE49-F238E27FC236}">
                <a16:creationId xmlns:a16="http://schemas.microsoft.com/office/drawing/2014/main" id="{FD5C8D64-C591-E10F-005B-B856720DC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579" y="3130155"/>
            <a:ext cx="4652321" cy="143172"/>
          </a:xfrm>
          <a:prstGeom prst="homePlate">
            <a:avLst>
              <a:gd name="adj" fmla="val 171604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MetOp -B, -C, ASCAT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61" name="AutoShape 153">
            <a:extLst>
              <a:ext uri="{FF2B5EF4-FFF2-40B4-BE49-F238E27FC236}">
                <a16:creationId xmlns:a16="http://schemas.microsoft.com/office/drawing/2014/main" id="{C3CC39B5-08A6-732F-73FC-A55B9B3B9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804" y="5894267"/>
            <a:ext cx="2047710" cy="140266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0" name="AutoShape 153">
            <a:extLst>
              <a:ext uri="{FF2B5EF4-FFF2-40B4-BE49-F238E27FC236}">
                <a16:creationId xmlns:a16="http://schemas.microsoft.com/office/drawing/2014/main" id="{DB79221E-E252-A49C-0079-D229DBAF0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128" y="5897354"/>
            <a:ext cx="1099832" cy="139542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58" name="AutoShape 153">
            <a:extLst>
              <a:ext uri="{FF2B5EF4-FFF2-40B4-BE49-F238E27FC236}">
                <a16:creationId xmlns:a16="http://schemas.microsoft.com/office/drawing/2014/main" id="{8899FC2B-62B7-674C-026A-272E446C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84" y="5902489"/>
            <a:ext cx="3858979" cy="137494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59" name="AutoShape 154">
            <a:extLst>
              <a:ext uri="{FF2B5EF4-FFF2-40B4-BE49-F238E27FC236}">
                <a16:creationId xmlns:a16="http://schemas.microsoft.com/office/drawing/2014/main" id="{E6D71033-F3F5-66A6-D1BD-7E6BCA529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354" y="5902611"/>
            <a:ext cx="1972032" cy="140678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HY-1A COCTS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62" name="AutoShape 153">
            <a:extLst>
              <a:ext uri="{FF2B5EF4-FFF2-40B4-BE49-F238E27FC236}">
                <a16:creationId xmlns:a16="http://schemas.microsoft.com/office/drawing/2014/main" id="{4DDC032A-5CAC-90BB-B50C-CCEAFCC0A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5012" y="6090523"/>
            <a:ext cx="1453674" cy="140267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3" name="AutoShape 153">
            <a:extLst>
              <a:ext uri="{FF2B5EF4-FFF2-40B4-BE49-F238E27FC236}">
                <a16:creationId xmlns:a16="http://schemas.microsoft.com/office/drawing/2014/main" id="{2CB10AE5-03C8-E0C0-5118-EDE9B1B8B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8557" y="6085519"/>
            <a:ext cx="881211" cy="143058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4" name="AutoShape 153">
            <a:extLst>
              <a:ext uri="{FF2B5EF4-FFF2-40B4-BE49-F238E27FC236}">
                <a16:creationId xmlns:a16="http://schemas.microsoft.com/office/drawing/2014/main" id="{E3B0154E-DC66-A210-5B53-5A6BCFF69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816" y="6083033"/>
            <a:ext cx="881211" cy="137494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5" name="AutoShape 154">
            <a:extLst>
              <a:ext uri="{FF2B5EF4-FFF2-40B4-BE49-F238E27FC236}">
                <a16:creationId xmlns:a16="http://schemas.microsoft.com/office/drawing/2014/main" id="{78B05509-6547-BF76-390D-147830294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913" y="6082185"/>
            <a:ext cx="2565558" cy="130015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HY-2A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5" name="AutoShape 148">
            <a:extLst>
              <a:ext uri="{FF2B5EF4-FFF2-40B4-BE49-F238E27FC236}">
                <a16:creationId xmlns:a16="http://schemas.microsoft.com/office/drawing/2014/main" id="{19C99040-94E0-DF5E-E84E-9AF374093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7500" y="6462255"/>
            <a:ext cx="2994978" cy="144630"/>
          </a:xfrm>
          <a:prstGeom prst="homePlate">
            <a:avLst>
              <a:gd name="adj" fmla="val 13228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n-NO" altLang="en-US" sz="900" dirty="0">
                <a:latin typeface="Arial Unicode MS" charset="0"/>
                <a:ea typeface="Times New Roman" charset="0"/>
                <a:cs typeface="Times New Roman" charset="0"/>
              </a:rPr>
              <a:t>Landsat-8</a:t>
            </a:r>
          </a:p>
        </p:txBody>
      </p:sp>
      <p:sp>
        <p:nvSpPr>
          <p:cNvPr id="76" name="AutoShape 151">
            <a:extLst>
              <a:ext uri="{FF2B5EF4-FFF2-40B4-BE49-F238E27FC236}">
                <a16:creationId xmlns:a16="http://schemas.microsoft.com/office/drawing/2014/main" id="{26B73D5C-CCCA-3539-F138-06DF24C11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69" y="6460462"/>
            <a:ext cx="4270708" cy="147614"/>
          </a:xfrm>
          <a:prstGeom prst="homePlate">
            <a:avLst>
              <a:gd name="adj" fmla="val 14429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Landsat-5, -7 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8" name="AutoShape 138">
            <a:extLst>
              <a:ext uri="{FF2B5EF4-FFF2-40B4-BE49-F238E27FC236}">
                <a16:creationId xmlns:a16="http://schemas.microsoft.com/office/drawing/2014/main" id="{D30DD059-38CD-BE07-2DE4-5EF3A784D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841" y="7047157"/>
            <a:ext cx="3163827" cy="136087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Arktika-M series (HEO)</a:t>
            </a:r>
          </a:p>
        </p:txBody>
      </p:sp>
      <p:sp>
        <p:nvSpPr>
          <p:cNvPr id="79" name="AutoShape 140">
            <a:extLst>
              <a:ext uri="{FF2B5EF4-FFF2-40B4-BE49-F238E27FC236}">
                <a16:creationId xmlns:a16="http://schemas.microsoft.com/office/drawing/2014/main" id="{BE77F5A0-C62F-3538-A191-0CAE4FF1A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2682" y="2060355"/>
            <a:ext cx="2535454" cy="157075"/>
          </a:xfrm>
          <a:prstGeom prst="homePlate">
            <a:avLst>
              <a:gd name="adj" fmla="val 11672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Sentinel-1A, 1B C-band; 2A, 2B; 3A, 3B SRAL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1" name="AutoShape 160">
            <a:extLst>
              <a:ext uri="{FF2B5EF4-FFF2-40B4-BE49-F238E27FC236}">
                <a16:creationId xmlns:a16="http://schemas.microsoft.com/office/drawing/2014/main" id="{791B5A97-2D9F-E8F9-CF42-0245B60A6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791" y="2059096"/>
            <a:ext cx="1345726" cy="159315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Sentinel-1, -2, -3, C, 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2" name="AutoShape 138">
            <a:extLst>
              <a:ext uri="{FF2B5EF4-FFF2-40B4-BE49-F238E27FC236}">
                <a16:creationId xmlns:a16="http://schemas.microsoft.com/office/drawing/2014/main" id="{292D0A3E-DC33-4846-20D4-1988DB1F6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5394" y="3860208"/>
            <a:ext cx="1103266" cy="132643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CRISTAL IRIS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4" name="AutoShape 138">
            <a:extLst>
              <a:ext uri="{FF2B5EF4-FFF2-40B4-BE49-F238E27FC236}">
                <a16:creationId xmlns:a16="http://schemas.microsoft.com/office/drawing/2014/main" id="{493881A5-831B-AE7E-3666-FFE163D7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1240" y="1668551"/>
            <a:ext cx="1047464" cy="144324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ROSE-L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5" name="AutoShape 160">
            <a:extLst>
              <a:ext uri="{FF2B5EF4-FFF2-40B4-BE49-F238E27FC236}">
                <a16:creationId xmlns:a16="http://schemas.microsoft.com/office/drawing/2014/main" id="{1678F963-C26B-D4F7-4CAC-CF2E957A4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2030" y="1875939"/>
            <a:ext cx="1345726" cy="140266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NISAR L&amp;S-band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6" name="AutoShape 138">
            <a:extLst>
              <a:ext uri="{FF2B5EF4-FFF2-40B4-BE49-F238E27FC236}">
                <a16:creationId xmlns:a16="http://schemas.microsoft.com/office/drawing/2014/main" id="{CA5F9455-6A0A-8B9E-1E65-E7629A817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3920" y="4971212"/>
            <a:ext cx="773897" cy="133258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CIMR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C5BE2E-6A05-72CF-E7A5-F266F08AF79B}"/>
              </a:ext>
            </a:extLst>
          </p:cNvPr>
          <p:cNvSpPr txBox="1"/>
          <p:nvPr/>
        </p:nvSpPr>
        <p:spPr>
          <a:xfrm>
            <a:off x="8218159" y="7335231"/>
            <a:ext cx="559769" cy="2537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4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utoShape 138">
            <a:extLst>
              <a:ext uri="{FF2B5EF4-FFF2-40B4-BE49-F238E27FC236}">
                <a16:creationId xmlns:a16="http://schemas.microsoft.com/office/drawing/2014/main" id="{C150B10C-C42E-D7AB-20C3-6ACE7AA14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0694" y="5139686"/>
            <a:ext cx="2417968" cy="133381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GOSAT-GW AMSR3</a:t>
            </a:r>
          </a:p>
        </p:txBody>
      </p:sp>
      <p:sp>
        <p:nvSpPr>
          <p:cNvPr id="88" name="AutoShape 132">
            <a:extLst>
              <a:ext uri="{FF2B5EF4-FFF2-40B4-BE49-F238E27FC236}">
                <a16:creationId xmlns:a16="http://schemas.microsoft.com/office/drawing/2014/main" id="{F74B7AF0-8015-C366-784E-73D3AEDCE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2904" y="3862645"/>
            <a:ext cx="2316338" cy="144324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9" name="AutoShape 132">
            <a:extLst>
              <a:ext uri="{FF2B5EF4-FFF2-40B4-BE49-F238E27FC236}">
                <a16:creationId xmlns:a16="http://schemas.microsoft.com/office/drawing/2014/main" id="{7D1C8CA9-0A4F-4123-83C9-E7E19C403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9852" y="3696247"/>
            <a:ext cx="1678345" cy="136424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0" name="AutoShape 132">
            <a:extLst>
              <a:ext uri="{FF2B5EF4-FFF2-40B4-BE49-F238E27FC236}">
                <a16:creationId xmlns:a16="http://schemas.microsoft.com/office/drawing/2014/main" id="{B4BEAA84-91D7-893E-D70E-5F117CCA1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794" y="2261293"/>
            <a:ext cx="2404607" cy="157466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1" name="AutoShape 132">
            <a:extLst>
              <a:ext uri="{FF2B5EF4-FFF2-40B4-BE49-F238E27FC236}">
                <a16:creationId xmlns:a16="http://schemas.microsoft.com/office/drawing/2014/main" id="{98FEE343-253C-AF77-275D-6655CA7F7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9845" y="4142236"/>
            <a:ext cx="1071034" cy="137118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AutoShape 133">
            <a:extLst>
              <a:ext uri="{FF2B5EF4-FFF2-40B4-BE49-F238E27FC236}">
                <a16:creationId xmlns:a16="http://schemas.microsoft.com/office/drawing/2014/main" id="{9F7FB832-D468-4EE5-4BF3-084BB7DB2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6453" y="2456236"/>
            <a:ext cx="1684069" cy="141137"/>
          </a:xfrm>
          <a:prstGeom prst="homePlate">
            <a:avLst>
              <a:gd name="adj" fmla="val 162474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RISAT-1A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2" name="AutoShape 133">
            <a:extLst>
              <a:ext uri="{FF2B5EF4-FFF2-40B4-BE49-F238E27FC236}">
                <a16:creationId xmlns:a16="http://schemas.microsoft.com/office/drawing/2014/main" id="{D19AF917-C3C7-CEE1-AED8-21EA94039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457" y="2453772"/>
            <a:ext cx="1084149" cy="139004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RISAT-2B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0" name="AutoShape 133">
            <a:extLst>
              <a:ext uri="{FF2B5EF4-FFF2-40B4-BE49-F238E27FC236}">
                <a16:creationId xmlns:a16="http://schemas.microsoft.com/office/drawing/2014/main" id="{1B393A21-813F-0D6D-0EDA-410E6D28F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094" y="2453151"/>
            <a:ext cx="2596847" cy="143029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RISAT-1 C-band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6" name="AutoShape 133">
            <a:extLst>
              <a:ext uri="{FF2B5EF4-FFF2-40B4-BE49-F238E27FC236}">
                <a16:creationId xmlns:a16="http://schemas.microsoft.com/office/drawing/2014/main" id="{484C7B46-1148-E261-6572-85784CA76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2908" y="2452526"/>
            <a:ext cx="1298256" cy="143655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RISAT-2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5" name="AutoShape 124">
            <a:extLst>
              <a:ext uri="{FF2B5EF4-FFF2-40B4-BE49-F238E27FC236}">
                <a16:creationId xmlns:a16="http://schemas.microsoft.com/office/drawing/2014/main" id="{3ED66E1E-4D58-5B0C-898F-74AE052DF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452" y="2261292"/>
            <a:ext cx="933811" cy="154152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RCM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3" name="AutoShape 129">
            <a:extLst>
              <a:ext uri="{FF2B5EF4-FFF2-40B4-BE49-F238E27FC236}">
                <a16:creationId xmlns:a16="http://schemas.microsoft.com/office/drawing/2014/main" id="{96368218-BC88-D26D-4B72-152F5C390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803" y="2256820"/>
            <a:ext cx="4228048" cy="152376"/>
          </a:xfrm>
          <a:prstGeom prst="homePlate">
            <a:avLst>
              <a:gd name="adj" fmla="val 13888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RADARSAT-2 C-band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2" name="AutoShape 130">
            <a:extLst>
              <a:ext uri="{FF2B5EF4-FFF2-40B4-BE49-F238E27FC236}">
                <a16:creationId xmlns:a16="http://schemas.microsoft.com/office/drawing/2014/main" id="{982A0B9B-C780-F7B1-B366-FF10C6AA3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14" y="2253615"/>
            <a:ext cx="2367238" cy="155461"/>
          </a:xfrm>
          <a:prstGeom prst="homePlate">
            <a:avLst>
              <a:gd name="adj" fmla="val 117951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RADARSAT-1 C-band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7" name="AutoShape 138">
            <a:extLst>
              <a:ext uri="{FF2B5EF4-FFF2-40B4-BE49-F238E27FC236}">
                <a16:creationId xmlns:a16="http://schemas.microsoft.com/office/drawing/2014/main" id="{C5BE56A9-9ED0-9E59-67D6-96E393449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0480" y="2863443"/>
            <a:ext cx="2474921" cy="127973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CSG-2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6" name="AutoShape 125">
            <a:extLst>
              <a:ext uri="{FF2B5EF4-FFF2-40B4-BE49-F238E27FC236}">
                <a16:creationId xmlns:a16="http://schemas.microsoft.com/office/drawing/2014/main" id="{1C9933E0-4BBB-850B-B57D-D47046F77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8322" y="2857796"/>
            <a:ext cx="721316" cy="133130"/>
          </a:xfrm>
          <a:prstGeom prst="homePlate">
            <a:avLst>
              <a:gd name="adj" fmla="val 142276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CSG-1 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AutoShape 125">
            <a:extLst>
              <a:ext uri="{FF2B5EF4-FFF2-40B4-BE49-F238E27FC236}">
                <a16:creationId xmlns:a16="http://schemas.microsoft.com/office/drawing/2014/main" id="{E2A713FD-B16F-1CC0-35EF-6FDFFBA2C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229" y="2856498"/>
            <a:ext cx="4296660" cy="133581"/>
          </a:xfrm>
          <a:prstGeom prst="homePlate">
            <a:avLst>
              <a:gd name="adj" fmla="val 142276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COSMO-SkyMed 1,2,3,4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0" name="AutoShape 138">
            <a:extLst>
              <a:ext uri="{FF2B5EF4-FFF2-40B4-BE49-F238E27FC236}">
                <a16:creationId xmlns:a16="http://schemas.microsoft.com/office/drawing/2014/main" id="{E455B344-C81F-32D7-2880-2FE861B78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110" y="6280598"/>
            <a:ext cx="1556803" cy="137858"/>
          </a:xfrm>
          <a:prstGeom prst="homePlate">
            <a:avLst>
              <a:gd name="adj" fmla="val 114595"/>
            </a:avLst>
          </a:prstGeom>
          <a:pattFill prst="wdDnDiag">
            <a:fgClr>
              <a:srgbClr val="6AFE9B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    FY-3E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4" name="AutoShape 153">
            <a:extLst>
              <a:ext uri="{FF2B5EF4-FFF2-40B4-BE49-F238E27FC236}">
                <a16:creationId xmlns:a16="http://schemas.microsoft.com/office/drawing/2014/main" id="{22843A7F-1074-14FA-3CFC-3A71F7101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2970" y="6278702"/>
            <a:ext cx="911027" cy="140400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0" name="AutoShape 153">
            <a:extLst>
              <a:ext uri="{FF2B5EF4-FFF2-40B4-BE49-F238E27FC236}">
                <a16:creationId xmlns:a16="http://schemas.microsoft.com/office/drawing/2014/main" id="{73610319-2572-2A02-69F7-070A4B8AE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623" y="6279318"/>
            <a:ext cx="1486855" cy="133747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1" name="AutoShape 153">
            <a:extLst>
              <a:ext uri="{FF2B5EF4-FFF2-40B4-BE49-F238E27FC236}">
                <a16:creationId xmlns:a16="http://schemas.microsoft.com/office/drawing/2014/main" id="{C687BCA5-B6BC-12EA-2FDA-245C00681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94" y="6274308"/>
            <a:ext cx="1342198" cy="137858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             FY-3B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3" name="AutoShape 154">
            <a:extLst>
              <a:ext uri="{FF2B5EF4-FFF2-40B4-BE49-F238E27FC236}">
                <a16:creationId xmlns:a16="http://schemas.microsoft.com/office/drawing/2014/main" id="{46BB6E35-9651-C56C-5DC4-12CCA0CB8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442" y="6269341"/>
            <a:ext cx="2186126" cy="140400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FY-1D VIRR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2" name="AutoShape 153">
            <a:extLst>
              <a:ext uri="{FF2B5EF4-FFF2-40B4-BE49-F238E27FC236}">
                <a16:creationId xmlns:a16="http://schemas.microsoft.com/office/drawing/2014/main" id="{F6D5B2F9-3A80-20BE-2F15-282FB7471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166" y="6265807"/>
            <a:ext cx="1032141" cy="140400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FY-3A MODI, MERSI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101" name="AutoShape 132">
            <a:extLst>
              <a:ext uri="{FF2B5EF4-FFF2-40B4-BE49-F238E27FC236}">
                <a16:creationId xmlns:a16="http://schemas.microsoft.com/office/drawing/2014/main" id="{04C75EE8-A2BE-219F-0DB9-0C6E6ED72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31" y="6665426"/>
            <a:ext cx="2023111" cy="136441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7" name="AutoShape 151">
            <a:extLst>
              <a:ext uri="{FF2B5EF4-FFF2-40B4-BE49-F238E27FC236}">
                <a16:creationId xmlns:a16="http://schemas.microsoft.com/office/drawing/2014/main" id="{D4FF9F8D-B957-E051-421E-1B22A3906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76" y="6663465"/>
            <a:ext cx="6963667" cy="144630"/>
          </a:xfrm>
          <a:prstGeom prst="homePlate">
            <a:avLst>
              <a:gd name="adj" fmla="val 1443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SPOT-4, -5, -6, -7 (Azersky)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2" name="AutoShape 132">
            <a:extLst>
              <a:ext uri="{FF2B5EF4-FFF2-40B4-BE49-F238E27FC236}">
                <a16:creationId xmlns:a16="http://schemas.microsoft.com/office/drawing/2014/main" id="{FDFF2760-538C-633E-EF72-646462FEB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788" y="5140618"/>
            <a:ext cx="1018900" cy="141342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3" name="AutoShape 132">
            <a:extLst>
              <a:ext uri="{FF2B5EF4-FFF2-40B4-BE49-F238E27FC236}">
                <a16:creationId xmlns:a16="http://schemas.microsoft.com/office/drawing/2014/main" id="{5959645A-A79E-7805-ADB7-B012058A5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1293" y="4789922"/>
            <a:ext cx="406752" cy="142656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4" name="AutoShape 132">
            <a:extLst>
              <a:ext uri="{FF2B5EF4-FFF2-40B4-BE49-F238E27FC236}">
                <a16:creationId xmlns:a16="http://schemas.microsoft.com/office/drawing/2014/main" id="{ADFAB3EE-D52D-E2FF-94D0-ABB0DBA1E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2799" y="4606414"/>
            <a:ext cx="342981" cy="147615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6" name="AutoShape 135">
            <a:extLst>
              <a:ext uri="{FF2B5EF4-FFF2-40B4-BE49-F238E27FC236}">
                <a16:creationId xmlns:a16="http://schemas.microsoft.com/office/drawing/2014/main" id="{0CB99748-772A-C043-ED03-DCFFB36DC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3500" y="3312222"/>
            <a:ext cx="571985" cy="160318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7" name="AutoShape 138">
            <a:extLst>
              <a:ext uri="{FF2B5EF4-FFF2-40B4-BE49-F238E27FC236}">
                <a16:creationId xmlns:a16="http://schemas.microsoft.com/office/drawing/2014/main" id="{B12CE7FC-2BD5-9262-74F3-A567F2525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3515" y="4157690"/>
            <a:ext cx="754412" cy="119357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MAGIC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AutoShape 132">
            <a:extLst>
              <a:ext uri="{FF2B5EF4-FFF2-40B4-BE49-F238E27FC236}">
                <a16:creationId xmlns:a16="http://schemas.microsoft.com/office/drawing/2014/main" id="{0B65AC87-225A-54FB-7D0B-F721BE447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422" y="4143448"/>
            <a:ext cx="1648403" cy="132643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95D4F4-FF7C-8F44-F97F-6C9F34752117}"/>
              </a:ext>
            </a:extLst>
          </p:cNvPr>
          <p:cNvSpPr txBox="1"/>
          <p:nvPr/>
        </p:nvSpPr>
        <p:spPr>
          <a:xfrm>
            <a:off x="8611302" y="461104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3790B0F-D0AF-0FAD-E6FB-2FCADD109621}"/>
              </a:ext>
            </a:extLst>
          </p:cNvPr>
          <p:cNvSpPr txBox="1"/>
          <p:nvPr/>
        </p:nvSpPr>
        <p:spPr>
          <a:xfrm>
            <a:off x="9590501" y="351118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AEABF54-E1EF-3B8B-6EBD-941B8C24557F}"/>
              </a:ext>
            </a:extLst>
          </p:cNvPr>
          <p:cNvSpPr txBox="1"/>
          <p:nvPr/>
        </p:nvSpPr>
        <p:spPr>
          <a:xfrm>
            <a:off x="8700092" y="314768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6204B71-7CFB-96D7-BF08-4F1182E1FC09}"/>
              </a:ext>
            </a:extLst>
          </p:cNvPr>
          <p:cNvSpPr txBox="1"/>
          <p:nvPr/>
        </p:nvSpPr>
        <p:spPr>
          <a:xfrm>
            <a:off x="10362333" y="209635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B6CDCF2-16C2-2BDE-415A-E403EF4C7459}"/>
              </a:ext>
            </a:extLst>
          </p:cNvPr>
          <p:cNvSpPr txBox="1"/>
          <p:nvPr/>
        </p:nvSpPr>
        <p:spPr>
          <a:xfrm>
            <a:off x="9850428" y="571958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1" name="AutoShape 149">
            <a:extLst>
              <a:ext uri="{FF2B5EF4-FFF2-40B4-BE49-F238E27FC236}">
                <a16:creationId xmlns:a16="http://schemas.microsoft.com/office/drawing/2014/main" id="{A74B3A50-114C-E837-FCE3-C41F68342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68" y="5516083"/>
            <a:ext cx="6989070" cy="135329"/>
          </a:xfrm>
          <a:prstGeom prst="homePlate">
            <a:avLst>
              <a:gd name="adj" fmla="val 14841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DMSP OLS, NOAA-xx AVHRR, Metop-A, -B, -C AVHRR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2" name="AutoShape 135">
            <a:extLst>
              <a:ext uri="{FF2B5EF4-FFF2-40B4-BE49-F238E27FC236}">
                <a16:creationId xmlns:a16="http://schemas.microsoft.com/office/drawing/2014/main" id="{165B4B45-21A8-E0E9-B1AD-795BC8A4F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634" y="5520082"/>
            <a:ext cx="1162945" cy="133566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5" name="AutoShape 138">
            <a:extLst>
              <a:ext uri="{FF2B5EF4-FFF2-40B4-BE49-F238E27FC236}">
                <a16:creationId xmlns:a16="http://schemas.microsoft.com/office/drawing/2014/main" id="{D8FDC84D-2B32-FB32-8D15-9559D6CE9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9489" y="4971513"/>
            <a:ext cx="2305918" cy="130993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WSF-M</a:t>
            </a:r>
          </a:p>
        </p:txBody>
      </p:sp>
      <p:sp>
        <p:nvSpPr>
          <p:cNvPr id="49" name="AutoShape 149">
            <a:extLst>
              <a:ext uri="{FF2B5EF4-FFF2-40B4-BE49-F238E27FC236}">
                <a16:creationId xmlns:a16="http://schemas.microsoft.com/office/drawing/2014/main" id="{3EB74F23-7809-1F11-88E6-B983028A6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68" y="4969394"/>
            <a:ext cx="7310136" cy="133259"/>
          </a:xfrm>
          <a:prstGeom prst="homePlate">
            <a:avLst>
              <a:gd name="adj" fmla="val 14841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DMSP SSM/I, SSMIS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6" name="AutoShape 138">
            <a:extLst>
              <a:ext uri="{FF2B5EF4-FFF2-40B4-BE49-F238E27FC236}">
                <a16:creationId xmlns:a16="http://schemas.microsoft.com/office/drawing/2014/main" id="{CB0848D4-B225-E3DD-F882-0CB0A56DA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4542" y="5509893"/>
            <a:ext cx="2385905" cy="137698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Metop-SG-A METimage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8981D-C7DB-90E5-D489-F3D1D391CB27}"/>
              </a:ext>
            </a:extLst>
          </p:cNvPr>
          <p:cNvSpPr txBox="1"/>
          <p:nvPr/>
        </p:nvSpPr>
        <p:spPr>
          <a:xfrm>
            <a:off x="1317093" y="1527780"/>
            <a:ext cx="434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SAR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BD4EE56-59B6-42FF-D30D-CBF649AFEDCF}"/>
              </a:ext>
            </a:extLst>
          </p:cNvPr>
          <p:cNvSpPr txBox="1"/>
          <p:nvPr/>
        </p:nvSpPr>
        <p:spPr>
          <a:xfrm>
            <a:off x="1313188" y="2885423"/>
            <a:ext cx="1092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Scatterometer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1CB4EA3-8501-6C7E-2A17-40CA14EFEB35}"/>
              </a:ext>
            </a:extLst>
          </p:cNvPr>
          <p:cNvSpPr txBox="1"/>
          <p:nvPr/>
        </p:nvSpPr>
        <p:spPr>
          <a:xfrm>
            <a:off x="1305766" y="3430748"/>
            <a:ext cx="79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Altimeter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2CA5041-931E-C591-FDCC-9188DB820A83}"/>
              </a:ext>
            </a:extLst>
          </p:cNvPr>
          <p:cNvSpPr txBox="1"/>
          <p:nvPr/>
        </p:nvSpPr>
        <p:spPr>
          <a:xfrm>
            <a:off x="1309116" y="3884077"/>
            <a:ext cx="642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Gravity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00048D46-1AA3-FCEC-056A-83FDCC924125}"/>
              </a:ext>
            </a:extLst>
          </p:cNvPr>
          <p:cNvSpPr txBox="1"/>
          <p:nvPr/>
        </p:nvSpPr>
        <p:spPr>
          <a:xfrm>
            <a:off x="1306341" y="4358212"/>
            <a:ext cx="1389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Passive Microwave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ACD3FF5-EE65-417D-6553-AF1E098E67DC}"/>
              </a:ext>
            </a:extLst>
          </p:cNvPr>
          <p:cNvSpPr txBox="1"/>
          <p:nvPr/>
        </p:nvSpPr>
        <p:spPr>
          <a:xfrm>
            <a:off x="1312331" y="5269919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VIS/NIR/TIR</a:t>
            </a:r>
          </a:p>
        </p:txBody>
      </p:sp>
      <p:sp>
        <p:nvSpPr>
          <p:cNvPr id="113" name="AutoShape 160">
            <a:extLst>
              <a:ext uri="{FF2B5EF4-FFF2-40B4-BE49-F238E27FC236}">
                <a16:creationId xmlns:a16="http://schemas.microsoft.com/office/drawing/2014/main" id="{247DC5B5-5E72-1687-27B7-588C4C580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6304" y="1674420"/>
            <a:ext cx="1345726" cy="160745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ALOS-4 L-band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23" name="AutoShape 151">
            <a:extLst>
              <a:ext uri="{FF2B5EF4-FFF2-40B4-BE49-F238E27FC236}">
                <a16:creationId xmlns:a16="http://schemas.microsoft.com/office/drawing/2014/main" id="{9ABEE089-6978-8040-C87F-F446CE2DB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243" y="6859323"/>
            <a:ext cx="7444368" cy="143213"/>
          </a:xfrm>
          <a:prstGeom prst="homePlate">
            <a:avLst>
              <a:gd name="adj" fmla="val 1443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Geostationary (GOES, Meteosat, GMS, GOES-R, MTSAT, FY-2/4, MSG, MTG, etc. 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24" name="AutoShape 132">
            <a:extLst>
              <a:ext uri="{FF2B5EF4-FFF2-40B4-BE49-F238E27FC236}">
                <a16:creationId xmlns:a16="http://schemas.microsoft.com/office/drawing/2014/main" id="{0A7CB26E-FFB7-1769-CB75-032169E3A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0809" y="6859866"/>
            <a:ext cx="2023111" cy="136441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674355E-3A07-4B27-CD32-B5A48FBBEEED}"/>
              </a:ext>
            </a:extLst>
          </p:cNvPr>
          <p:cNvSpPr txBox="1"/>
          <p:nvPr/>
        </p:nvSpPr>
        <p:spPr>
          <a:xfrm>
            <a:off x="10406705" y="666995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2359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6A1C2D4-3B41-0A42-9301-B2A89B99397D}"/>
              </a:ext>
            </a:extLst>
          </p:cNvPr>
          <p:cNvGraphicFramePr>
            <a:graphicFrameLocks noGrp="1"/>
          </p:cNvGraphicFramePr>
          <p:nvPr/>
        </p:nvGraphicFramePr>
        <p:xfrm>
          <a:off x="1369291" y="1524824"/>
          <a:ext cx="9728992" cy="557317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47464">
                  <a:extLst>
                    <a:ext uri="{9D8B030D-6E8A-4147-A177-3AD203B41FA5}">
                      <a16:colId xmlns:a16="http://schemas.microsoft.com/office/drawing/2014/main" val="90292118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498374833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87072688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413341201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051607593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206144438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66593897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359354075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44850820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3237261057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54501872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29842656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6250788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179343232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827313969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158020073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94625592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90568961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15944625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413238885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31140338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09594166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172993271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582195418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798681050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682704355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1159302954"/>
                    </a:ext>
                  </a:extLst>
                </a:gridCol>
                <a:gridCol w="347464">
                  <a:extLst>
                    <a:ext uri="{9D8B030D-6E8A-4147-A177-3AD203B41FA5}">
                      <a16:colId xmlns:a16="http://schemas.microsoft.com/office/drawing/2014/main" val="2423089148"/>
                    </a:ext>
                  </a:extLst>
                </a:gridCol>
              </a:tblGrid>
              <a:tr h="28489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09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41402"/>
                  </a:ext>
                </a:extLst>
              </a:tr>
              <a:tr h="5288280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333782292"/>
                  </a:ext>
                </a:extLst>
              </a:tr>
            </a:tbl>
          </a:graphicData>
        </a:graphic>
      </p:graphicFrame>
      <p:sp>
        <p:nvSpPr>
          <p:cNvPr id="122" name="AutoShape 153">
            <a:extLst>
              <a:ext uri="{FF2B5EF4-FFF2-40B4-BE49-F238E27FC236}">
                <a16:creationId xmlns:a16="http://schemas.microsoft.com/office/drawing/2014/main" id="{E0C9344A-53F9-664E-8806-0C6D2A243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767" y="6345799"/>
            <a:ext cx="2337005" cy="130320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FY-3G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114" name="AutoShape 138">
            <a:extLst>
              <a:ext uri="{FF2B5EF4-FFF2-40B4-BE49-F238E27FC236}">
                <a16:creationId xmlns:a16="http://schemas.microsoft.com/office/drawing/2014/main" id="{5DA97C51-1E67-FA45-98D1-A9C130E4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4040" y="6342587"/>
            <a:ext cx="1556803" cy="141021"/>
          </a:xfrm>
          <a:prstGeom prst="homePlate">
            <a:avLst>
              <a:gd name="adj" fmla="val 114595"/>
            </a:avLst>
          </a:prstGeom>
          <a:pattFill prst="wdDnDiag">
            <a:fgClr>
              <a:srgbClr val="6AFE9B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FY-3F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3" name="AutoShape 153">
            <a:extLst>
              <a:ext uri="{FF2B5EF4-FFF2-40B4-BE49-F238E27FC236}">
                <a16:creationId xmlns:a16="http://schemas.microsoft.com/office/drawing/2014/main" id="{E0C9344A-53F9-664E-8806-0C6D2A243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008" y="6521720"/>
            <a:ext cx="3171021" cy="148226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Landsat-9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87" name="AutoShape 160">
            <a:extLst>
              <a:ext uri="{FF2B5EF4-FFF2-40B4-BE49-F238E27FC236}">
                <a16:creationId xmlns:a16="http://schemas.microsoft.com/office/drawing/2014/main" id="{CE07712D-3E8C-8846-81BE-080C38D5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8297" y="5759843"/>
            <a:ext cx="1345726" cy="145095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JPSS-3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30" name="Line 2"/>
          <p:cNvSpPr>
            <a:spLocks noChangeShapeType="1"/>
          </p:cNvSpPr>
          <p:nvPr/>
        </p:nvSpPr>
        <p:spPr bwMode="auto">
          <a:xfrm flipH="1">
            <a:off x="7965968" y="1785874"/>
            <a:ext cx="6941" cy="531213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5" rIns="91429" bIns="45715">
            <a:spAutoFit/>
          </a:bodyPr>
          <a:lstStyle/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" name="AutoShape 160">
            <a:extLst>
              <a:ext uri="{FF2B5EF4-FFF2-40B4-BE49-F238E27FC236}">
                <a16:creationId xmlns:a16="http://schemas.microsoft.com/office/drawing/2014/main" id="{2FE747AF-162B-6346-8BBC-76620FA78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5554" y="5762969"/>
            <a:ext cx="1620599" cy="145229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JPSS-2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4" name="AutoShape 160">
            <a:extLst>
              <a:ext uri="{FF2B5EF4-FFF2-40B4-BE49-F238E27FC236}">
                <a16:creationId xmlns:a16="http://schemas.microsoft.com/office/drawing/2014/main" id="{DCE88688-E757-EA44-A323-818447625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9264" y="5762962"/>
            <a:ext cx="1845351" cy="145402"/>
          </a:xfrm>
          <a:prstGeom prst="homePlate">
            <a:avLst>
              <a:gd name="adj" fmla="val 100398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JPSS-1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32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9085578" y="7447810"/>
            <a:ext cx="2081136" cy="2624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6" indent="-285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2" indent="-2285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06" indent="-2285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78" indent="-2285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51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23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96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69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i="1" dirty="0">
                <a:solidFill>
                  <a:schemeClr val="bg1">
                    <a:lumMod val="85000"/>
                  </a:schemeClr>
                </a:solidFill>
              </a:rPr>
              <a:t>Updated 2 Mar 2021</a:t>
            </a:r>
            <a:endParaRPr lang="en-GB" altLang="en-US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533" name="Rectangle 11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807651" y="1061021"/>
            <a:ext cx="6850540" cy="41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2000" b="1" dirty="0">
                <a:solidFill>
                  <a:srgbClr val="000099"/>
                </a:solidFill>
              </a:rPr>
              <a:t>Satellite Missions for Observing the Cryosphere</a:t>
            </a:r>
          </a:p>
        </p:txBody>
      </p:sp>
      <p:grpSp>
        <p:nvGrpSpPr>
          <p:cNvPr id="22534" name="Group 168"/>
          <p:cNvGrpSpPr>
            <a:grpSpLocks/>
          </p:cNvGrpSpPr>
          <p:nvPr/>
        </p:nvGrpSpPr>
        <p:grpSpPr bwMode="auto">
          <a:xfrm>
            <a:off x="1369289" y="7173198"/>
            <a:ext cx="5290466" cy="290383"/>
            <a:chOff x="396" y="3940"/>
            <a:chExt cx="4602" cy="290"/>
          </a:xfrm>
        </p:grpSpPr>
        <p:sp>
          <p:nvSpPr>
            <p:cNvPr id="22587" name="Text Box 117"/>
            <p:cNvSpPr txBox="1">
              <a:spLocks noChangeArrowheads="1"/>
            </p:cNvSpPr>
            <p:nvPr/>
          </p:nvSpPr>
          <p:spPr bwMode="auto">
            <a:xfrm>
              <a:off x="2784" y="3940"/>
              <a:ext cx="221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Planned/pending approval (date TBD)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8" name="Rectangle 118"/>
            <p:cNvSpPr>
              <a:spLocks noChangeArrowheads="1"/>
            </p:cNvSpPr>
            <p:nvPr/>
          </p:nvSpPr>
          <p:spPr bwMode="auto">
            <a:xfrm>
              <a:off x="396" y="3940"/>
              <a:ext cx="355" cy="24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9" name="Rectangle 119"/>
            <p:cNvSpPr>
              <a:spLocks noChangeArrowheads="1"/>
            </p:cNvSpPr>
            <p:nvPr/>
          </p:nvSpPr>
          <p:spPr bwMode="auto">
            <a:xfrm>
              <a:off x="1377" y="3940"/>
              <a:ext cx="354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0" name="Rectangle 120"/>
            <p:cNvSpPr>
              <a:spLocks noChangeArrowheads="1"/>
            </p:cNvSpPr>
            <p:nvPr/>
          </p:nvSpPr>
          <p:spPr bwMode="auto">
            <a:xfrm>
              <a:off x="2487" y="3940"/>
              <a:ext cx="355" cy="240"/>
            </a:xfrm>
            <a:prstGeom prst="rect">
              <a:avLst/>
            </a:prstGeom>
            <a:solidFill>
              <a:srgbClr val="FF7575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8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1" name="Text Box 121"/>
            <p:cNvSpPr txBox="1">
              <a:spLocks noChangeArrowheads="1"/>
            </p:cNvSpPr>
            <p:nvPr/>
          </p:nvSpPr>
          <p:spPr bwMode="auto">
            <a:xfrm>
              <a:off x="695" y="3940"/>
              <a:ext cx="709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In Orbit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2" name="Text Box 122"/>
            <p:cNvSpPr txBox="1">
              <a:spLocks noChangeArrowheads="1"/>
            </p:cNvSpPr>
            <p:nvPr/>
          </p:nvSpPr>
          <p:spPr bwMode="auto">
            <a:xfrm>
              <a:off x="1674" y="3940"/>
              <a:ext cx="97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49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Approved</a:t>
              </a:r>
              <a:endParaRPr lang="en-GB" altLang="en-US" sz="1049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2535" name="Text Box 173"/>
          <p:cNvSpPr txBox="1">
            <a:spLocks noChangeArrowheads="1"/>
          </p:cNvSpPr>
          <p:nvPr/>
        </p:nvSpPr>
        <p:spPr bwMode="auto">
          <a:xfrm>
            <a:off x="1214468" y="7447603"/>
            <a:ext cx="7417966" cy="29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8000" tIns="64000" rIns="128000" bIns="64000">
            <a:spAutoFit/>
          </a:bodyPr>
          <a:lstStyle>
            <a:lvl1pPr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1049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Solid = R&amp;D;  Hatched = operational mission. </a:t>
            </a:r>
            <a:r>
              <a:rPr lang="en-GB" altLang="en-US" sz="1049" i="1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For current missions, length of service beyond “Today” is unknown</a:t>
            </a:r>
            <a:r>
              <a:rPr lang="en-GB" altLang="en-US" sz="1049" dirty="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.</a:t>
            </a:r>
          </a:p>
        </p:txBody>
      </p:sp>
      <p:sp>
        <p:nvSpPr>
          <p:cNvPr id="22565" name="Text Box 163"/>
          <p:cNvSpPr txBox="1">
            <a:spLocks noChangeArrowheads="1"/>
          </p:cNvSpPr>
          <p:nvPr/>
        </p:nvSpPr>
        <p:spPr bwMode="auto">
          <a:xfrm>
            <a:off x="8959985" y="7271231"/>
            <a:ext cx="2301125" cy="230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9" tIns="45715" rIns="91429" bIns="45715">
            <a:spAutoFit/>
          </a:bodyPr>
          <a:lstStyle>
            <a:lvl1pPr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i="1" dirty="0">
                <a:solidFill>
                  <a:srgbClr val="000099"/>
                </a:solidFill>
                <a:ea typeface="Times New Roman" charset="0"/>
                <a:cs typeface="Times New Roman" charset="0"/>
              </a:rPr>
              <a:t>Courtesy of M. Drinkwater and J. Key</a:t>
            </a:r>
          </a:p>
        </p:txBody>
      </p:sp>
      <p:sp>
        <p:nvSpPr>
          <p:cNvPr id="187" name="AutoShape 127">
            <a:extLst>
              <a:ext uri="{FF2B5EF4-FFF2-40B4-BE49-F238E27FC236}">
                <a16:creationId xmlns:a16="http://schemas.microsoft.com/office/drawing/2014/main" id="{DADECFAF-BF7B-1D41-8DAD-1A289F2BF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105" y="2129144"/>
            <a:ext cx="3559643" cy="15927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 dirty="0">
                <a:latin typeface="Arial Unicode MS" charset="0"/>
                <a:ea typeface="Times New Roman" charset="0"/>
                <a:cs typeface="Times New Roman" charset="0"/>
              </a:rPr>
              <a:t>                                     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RA2 &amp; ASAR/Envisat C-band</a:t>
            </a:r>
            <a:endParaRPr lang="en-GB" altLang="en-US" sz="11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8" name="AutoShape 142">
            <a:extLst>
              <a:ext uri="{FF2B5EF4-FFF2-40B4-BE49-F238E27FC236}">
                <a16:creationId xmlns:a16="http://schemas.microsoft.com/office/drawing/2014/main" id="{6B78240B-FAF8-0241-B0AC-9966FE4CE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20" y="2129142"/>
            <a:ext cx="1575797" cy="157444"/>
          </a:xfrm>
          <a:prstGeom prst="homePlate">
            <a:avLst>
              <a:gd name="adj" fmla="val 73878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ERS-2 RA, SAR, wind 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9" name="AutoShape 127">
            <a:extLst>
              <a:ext uri="{FF2B5EF4-FFF2-40B4-BE49-F238E27FC236}">
                <a16:creationId xmlns:a16="http://schemas.microsoft.com/office/drawing/2014/main" id="{B1396B61-A71F-4C4C-9D54-F84107A31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215" y="1929475"/>
            <a:ext cx="1864426" cy="154682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PALSAR/ALOS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0" name="AutoShape 124">
            <a:extLst>
              <a:ext uri="{FF2B5EF4-FFF2-40B4-BE49-F238E27FC236}">
                <a16:creationId xmlns:a16="http://schemas.microsoft.com/office/drawing/2014/main" id="{1EEDF7C5-BEB7-074E-8062-194866FDE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994" y="1929475"/>
            <a:ext cx="2474849" cy="154682"/>
          </a:xfrm>
          <a:prstGeom prst="homePlate">
            <a:avLst>
              <a:gd name="adj" fmla="val 11290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ALOS-2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8" name="AutoShape 126">
            <a:extLst>
              <a:ext uri="{FF2B5EF4-FFF2-40B4-BE49-F238E27FC236}">
                <a16:creationId xmlns:a16="http://schemas.microsoft.com/office/drawing/2014/main" id="{60B99DC9-934C-2645-A1C5-8CD222B1D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3000" y="2709757"/>
            <a:ext cx="3990683" cy="165106"/>
          </a:xfrm>
          <a:prstGeom prst="homePlate">
            <a:avLst>
              <a:gd name="adj" fmla="val 13454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Tandem-X 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7" name="AutoShape 126">
            <a:extLst>
              <a:ext uri="{FF2B5EF4-FFF2-40B4-BE49-F238E27FC236}">
                <a16:creationId xmlns:a16="http://schemas.microsoft.com/office/drawing/2014/main" id="{15999913-453C-4340-8380-5F00916D6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6774" y="2711707"/>
            <a:ext cx="1241412" cy="165106"/>
          </a:xfrm>
          <a:prstGeom prst="homePlate">
            <a:avLst>
              <a:gd name="adj" fmla="val 13454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TerraSAR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6" name="AutoShape 138">
            <a:extLst>
              <a:ext uri="{FF2B5EF4-FFF2-40B4-BE49-F238E27FC236}">
                <a16:creationId xmlns:a16="http://schemas.microsoft.com/office/drawing/2014/main" id="{3AE8C052-B8E6-F44F-92F2-F034F6254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86" y="2722439"/>
            <a:ext cx="1638719" cy="145230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HY-3 WSAR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AutoShape 135">
            <a:extLst>
              <a:ext uri="{FF2B5EF4-FFF2-40B4-BE49-F238E27FC236}">
                <a16:creationId xmlns:a16="http://schemas.microsoft.com/office/drawing/2014/main" id="{F00A1BE6-45BA-3B4E-BF9C-8F452B0B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070" y="3195561"/>
            <a:ext cx="2139357" cy="144140"/>
          </a:xfrm>
          <a:prstGeom prst="homePlate">
            <a:avLst>
              <a:gd name="adj" fmla="val 17095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 –A ASCAT, AVHRR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AutoShape 135">
            <a:extLst>
              <a:ext uri="{FF2B5EF4-FFF2-40B4-BE49-F238E27FC236}">
                <a16:creationId xmlns:a16="http://schemas.microsoft.com/office/drawing/2014/main" id="{F2BF955E-8705-084E-8D02-F9BD7F5EA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1377" y="3377383"/>
            <a:ext cx="2648209" cy="159278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               HY-2A,  2B, 2C 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AutoShape 127">
            <a:extLst>
              <a:ext uri="{FF2B5EF4-FFF2-40B4-BE49-F238E27FC236}">
                <a16:creationId xmlns:a16="http://schemas.microsoft.com/office/drawing/2014/main" id="{AFCB3F0B-2325-8449-89F9-A63A6324F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2174" y="3379393"/>
            <a:ext cx="1461246" cy="159278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OCEANSAT-2 MSMR, scat</a:t>
            </a:r>
          </a:p>
        </p:txBody>
      </p:sp>
      <p:sp>
        <p:nvSpPr>
          <p:cNvPr id="29" name="AutoShape 139">
            <a:extLst>
              <a:ext uri="{FF2B5EF4-FFF2-40B4-BE49-F238E27FC236}">
                <a16:creationId xmlns:a16="http://schemas.microsoft.com/office/drawing/2014/main" id="{490960D5-724A-E24A-AA5C-C68C3B591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15" y="3377382"/>
            <a:ext cx="2970458" cy="16399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89989" tIns="46794" rIns="89989" bIns="46794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Seawinds/QuikSCAT Ku-band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5" name="AutoShape 127">
            <a:extLst>
              <a:ext uri="{FF2B5EF4-FFF2-40B4-BE49-F238E27FC236}">
                <a16:creationId xmlns:a16="http://schemas.microsoft.com/office/drawing/2014/main" id="{36F98A7A-BDD9-1D46-AC4C-0743E55E5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186" y="3741491"/>
            <a:ext cx="2363993" cy="143200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ICESAT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AutoShape 124">
            <a:extLst>
              <a:ext uri="{FF2B5EF4-FFF2-40B4-BE49-F238E27FC236}">
                <a16:creationId xmlns:a16="http://schemas.microsoft.com/office/drawing/2014/main" id="{15DCB435-33C4-A34E-88FA-D9534C3F1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9822" y="3757334"/>
            <a:ext cx="1063725" cy="143200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ICESat-2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8" name="AutoShape 132">
            <a:extLst>
              <a:ext uri="{FF2B5EF4-FFF2-40B4-BE49-F238E27FC236}">
                <a16:creationId xmlns:a16="http://schemas.microsoft.com/office/drawing/2014/main" id="{5F69D875-25B2-0643-8852-2F78D93A2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0772" y="3928653"/>
            <a:ext cx="3927062" cy="140270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CryoSat-2 SIRAL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AutoShape 127">
            <a:extLst>
              <a:ext uri="{FF2B5EF4-FFF2-40B4-BE49-F238E27FC236}">
                <a16:creationId xmlns:a16="http://schemas.microsoft.com/office/drawing/2014/main" id="{C3B4CAC7-6071-2B41-8310-138A5B2B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45" y="4198756"/>
            <a:ext cx="5414712" cy="149568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GRACE-1, 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4" name="AutoShape 124">
            <a:extLst>
              <a:ext uri="{FF2B5EF4-FFF2-40B4-BE49-F238E27FC236}">
                <a16:creationId xmlns:a16="http://schemas.microsoft.com/office/drawing/2014/main" id="{57E6D82F-6172-DF40-9335-69DDD44E7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989" y="4206695"/>
            <a:ext cx="1182550" cy="135725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GRACE-FO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5" name="AutoShape 150">
            <a:extLst>
              <a:ext uri="{FF2B5EF4-FFF2-40B4-BE49-F238E27FC236}">
                <a16:creationId xmlns:a16="http://schemas.microsoft.com/office/drawing/2014/main" id="{1E58DA0B-6160-274B-8425-CFD54367D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009" y="4390518"/>
            <a:ext cx="1602110" cy="133956"/>
          </a:xfrm>
          <a:custGeom>
            <a:avLst/>
            <a:gdLst>
              <a:gd name="T0" fmla="*/ 0 w 3548840"/>
              <a:gd name="T1" fmla="*/ 0 h 204454"/>
              <a:gd name="T2" fmla="*/ 62548 w 3548840"/>
              <a:gd name="T3" fmla="*/ 0 h 204454"/>
              <a:gd name="T4" fmla="*/ 62564 w 3548840"/>
              <a:gd name="T5" fmla="*/ 1595 h 204454"/>
              <a:gd name="T6" fmla="*/ 62548 w 3548840"/>
              <a:gd name="T7" fmla="*/ 3610 h 204454"/>
              <a:gd name="T8" fmla="*/ 0 w 3548840"/>
              <a:gd name="T9" fmla="*/ 3610 h 204454"/>
              <a:gd name="T10" fmla="*/ 0 w 3548840"/>
              <a:gd name="T11" fmla="*/ 0 h 20445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548840"/>
              <a:gd name="T19" fmla="*/ 0 h 204454"/>
              <a:gd name="T20" fmla="*/ 3548840 w 3548840"/>
              <a:gd name="T21" fmla="*/ 204454 h 20445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548840" h="204454">
                <a:moveTo>
                  <a:pt x="0" y="0"/>
                </a:moveTo>
                <a:lnTo>
                  <a:pt x="3547897" y="0"/>
                </a:lnTo>
                <a:cubicBezTo>
                  <a:pt x="3548211" y="30117"/>
                  <a:pt x="3548526" y="60235"/>
                  <a:pt x="3548840" y="90352"/>
                </a:cubicBezTo>
                <a:cubicBezTo>
                  <a:pt x="3548526" y="128386"/>
                  <a:pt x="3548211" y="166420"/>
                  <a:pt x="3547897" y="204454"/>
                </a:cubicBezTo>
                <a:lnTo>
                  <a:pt x="0" y="204454"/>
                </a:lnTo>
                <a:lnTo>
                  <a:pt x="0" y="0"/>
                </a:lnTo>
                <a:close/>
              </a:path>
            </a:pathLst>
          </a:cu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GOCE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7" name="AutoShape 147">
            <a:extLst>
              <a:ext uri="{FF2B5EF4-FFF2-40B4-BE49-F238E27FC236}">
                <a16:creationId xmlns:a16="http://schemas.microsoft.com/office/drawing/2014/main" id="{9E7BCC5A-52B2-B147-8E52-C84D60DA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644" y="4671162"/>
            <a:ext cx="6456903" cy="147615"/>
          </a:xfrm>
          <a:prstGeom prst="homePlate">
            <a:avLst>
              <a:gd name="adj" fmla="val 13229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 err="1">
                <a:latin typeface="Arial Unicode MS" charset="0"/>
                <a:ea typeface="Times New Roman" charset="0"/>
                <a:cs typeface="Times New Roman" charset="0"/>
              </a:rPr>
              <a:t>WindSat</a:t>
            </a: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/Coriolis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8" name="AutoShape 146">
            <a:extLst>
              <a:ext uri="{FF2B5EF4-FFF2-40B4-BE49-F238E27FC236}">
                <a16:creationId xmlns:a16="http://schemas.microsoft.com/office/drawing/2014/main" id="{627E25A6-D14C-6F43-BDA5-A96225648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3557" y="4851098"/>
            <a:ext cx="4180127" cy="147614"/>
          </a:xfrm>
          <a:prstGeom prst="homePlate">
            <a:avLst>
              <a:gd name="adj" fmla="val 16585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SMOS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1" name="AutoShape 148">
            <a:extLst>
              <a:ext uri="{FF2B5EF4-FFF2-40B4-BE49-F238E27FC236}">
                <a16:creationId xmlns:a16="http://schemas.microsoft.com/office/drawing/2014/main" id="{B438055A-A080-A04F-AE92-FCC4F8D91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9059" y="5207537"/>
            <a:ext cx="3304480" cy="135329"/>
          </a:xfrm>
          <a:prstGeom prst="homePlate">
            <a:avLst>
              <a:gd name="adj" fmla="val 13186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n-NO" altLang="en-US" sz="900" dirty="0">
                <a:latin typeface="Arial Unicode MS" charset="0"/>
                <a:ea typeface="Times New Roman" charset="0"/>
                <a:cs typeface="Times New Roman" charset="0"/>
              </a:rPr>
              <a:t>GCOM-W1 AMSR2</a:t>
            </a:r>
          </a:p>
        </p:txBody>
      </p:sp>
      <p:sp>
        <p:nvSpPr>
          <p:cNvPr id="50" name="AutoShape 145">
            <a:extLst>
              <a:ext uri="{FF2B5EF4-FFF2-40B4-BE49-F238E27FC236}">
                <a16:creationId xmlns:a16="http://schemas.microsoft.com/office/drawing/2014/main" id="{3EA8A415-CF77-9C47-BB43-3A0D43642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107" y="5204224"/>
            <a:ext cx="3578512" cy="138634"/>
          </a:xfrm>
          <a:prstGeom prst="homePlate">
            <a:avLst>
              <a:gd name="adj" fmla="val 114753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Aqua AMSR-E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3" name="AutoShape 160">
            <a:extLst>
              <a:ext uri="{FF2B5EF4-FFF2-40B4-BE49-F238E27FC236}">
                <a16:creationId xmlns:a16="http://schemas.microsoft.com/office/drawing/2014/main" id="{6D9305EF-1787-C544-A50A-FD9887B0B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335" y="5764666"/>
            <a:ext cx="2254891" cy="150354"/>
          </a:xfrm>
          <a:prstGeom prst="homePlate">
            <a:avLst>
              <a:gd name="adj" fmla="val 100398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SNPP VIIRS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AutoShape 144">
            <a:extLst>
              <a:ext uri="{FF2B5EF4-FFF2-40B4-BE49-F238E27FC236}">
                <a16:creationId xmlns:a16="http://schemas.microsoft.com/office/drawing/2014/main" id="{CBC52CE7-F9F8-144D-A52A-0077EA36B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56" y="5764665"/>
            <a:ext cx="3666104" cy="140678"/>
          </a:xfrm>
          <a:prstGeom prst="homePlate">
            <a:avLst>
              <a:gd name="adj" fmla="val 11874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Terra MODIS, ASTER; Aqua MODIS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6" name="AutoShape 138">
            <a:extLst>
              <a:ext uri="{FF2B5EF4-FFF2-40B4-BE49-F238E27FC236}">
                <a16:creationId xmlns:a16="http://schemas.microsoft.com/office/drawing/2014/main" id="{A319A20A-3B4A-9E4B-A733-E5FA71F85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7945" y="3192065"/>
            <a:ext cx="2046085" cy="144324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Metop-SG-B SCA, MWI, ICI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4" name="AutoShape 135">
            <a:extLst>
              <a:ext uri="{FF2B5EF4-FFF2-40B4-BE49-F238E27FC236}">
                <a16:creationId xmlns:a16="http://schemas.microsoft.com/office/drawing/2014/main" id="{8645D8FF-C7EF-FB45-AA81-5999AA3E8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579" y="3193215"/>
            <a:ext cx="4652321" cy="143172"/>
          </a:xfrm>
          <a:prstGeom prst="homePlate">
            <a:avLst>
              <a:gd name="adj" fmla="val 171604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MetOp -B, -C, ASCAT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61" name="AutoShape 153">
            <a:extLst>
              <a:ext uri="{FF2B5EF4-FFF2-40B4-BE49-F238E27FC236}">
                <a16:creationId xmlns:a16="http://schemas.microsoft.com/office/drawing/2014/main" id="{C9912C04-9F85-F84D-94FA-302B5E47B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804" y="5957327"/>
            <a:ext cx="2047710" cy="140266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0" name="AutoShape 153">
            <a:extLst>
              <a:ext uri="{FF2B5EF4-FFF2-40B4-BE49-F238E27FC236}">
                <a16:creationId xmlns:a16="http://schemas.microsoft.com/office/drawing/2014/main" id="{1A8455E7-4691-374A-8575-178F60806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128" y="5960415"/>
            <a:ext cx="1099832" cy="139542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58" name="AutoShape 153">
            <a:extLst>
              <a:ext uri="{FF2B5EF4-FFF2-40B4-BE49-F238E27FC236}">
                <a16:creationId xmlns:a16="http://schemas.microsoft.com/office/drawing/2014/main" id="{BE66A350-711B-F145-AF35-981C607A7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84" y="5965549"/>
            <a:ext cx="3858979" cy="137494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HY-1B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59" name="AutoShape 154">
            <a:extLst>
              <a:ext uri="{FF2B5EF4-FFF2-40B4-BE49-F238E27FC236}">
                <a16:creationId xmlns:a16="http://schemas.microsoft.com/office/drawing/2014/main" id="{6FF6AF60-CCE5-C24A-A6D5-B7A045785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354" y="5965671"/>
            <a:ext cx="1972032" cy="140678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HY-1A COCTS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62" name="AutoShape 153">
            <a:extLst>
              <a:ext uri="{FF2B5EF4-FFF2-40B4-BE49-F238E27FC236}">
                <a16:creationId xmlns:a16="http://schemas.microsoft.com/office/drawing/2014/main" id="{C233D71B-E7A2-D848-B3F8-5266489F9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5012" y="6153583"/>
            <a:ext cx="1453674" cy="140267"/>
          </a:xfrm>
          <a:prstGeom prst="homePlate">
            <a:avLst>
              <a:gd name="adj" fmla="val 149365"/>
            </a:avLst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3" name="AutoShape 153">
            <a:extLst>
              <a:ext uri="{FF2B5EF4-FFF2-40B4-BE49-F238E27FC236}">
                <a16:creationId xmlns:a16="http://schemas.microsoft.com/office/drawing/2014/main" id="{CBF22291-0F60-4A4A-BA10-8A756E5F0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8557" y="6148579"/>
            <a:ext cx="881211" cy="143058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4" name="AutoShape 153">
            <a:extLst>
              <a:ext uri="{FF2B5EF4-FFF2-40B4-BE49-F238E27FC236}">
                <a16:creationId xmlns:a16="http://schemas.microsoft.com/office/drawing/2014/main" id="{E7CFDC97-4542-814F-B29D-BFD130C57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816" y="6146093"/>
            <a:ext cx="881211" cy="137494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HY-2B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65" name="AutoShape 154">
            <a:extLst>
              <a:ext uri="{FF2B5EF4-FFF2-40B4-BE49-F238E27FC236}">
                <a16:creationId xmlns:a16="http://schemas.microsoft.com/office/drawing/2014/main" id="{9C49CC1F-64F3-CE43-BE6B-EC32F0A2E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913" y="6145245"/>
            <a:ext cx="2565558" cy="130015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HY-2A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5" name="AutoShape 148">
            <a:extLst>
              <a:ext uri="{FF2B5EF4-FFF2-40B4-BE49-F238E27FC236}">
                <a16:creationId xmlns:a16="http://schemas.microsoft.com/office/drawing/2014/main" id="{6B122405-004A-CA49-806B-6AAA7C46D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7500" y="6525315"/>
            <a:ext cx="2994978" cy="144630"/>
          </a:xfrm>
          <a:prstGeom prst="homePlate">
            <a:avLst>
              <a:gd name="adj" fmla="val 13228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n-NO" altLang="en-US" sz="900" dirty="0">
                <a:latin typeface="Arial Unicode MS" charset="0"/>
                <a:ea typeface="Times New Roman" charset="0"/>
                <a:cs typeface="Times New Roman" charset="0"/>
              </a:rPr>
              <a:t>Landsat-8</a:t>
            </a:r>
          </a:p>
        </p:txBody>
      </p:sp>
      <p:sp>
        <p:nvSpPr>
          <p:cNvPr id="76" name="AutoShape 151">
            <a:extLst>
              <a:ext uri="{FF2B5EF4-FFF2-40B4-BE49-F238E27FC236}">
                <a16:creationId xmlns:a16="http://schemas.microsoft.com/office/drawing/2014/main" id="{18F30FD9-6696-134E-A9B8-F35AC6309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69" y="6523522"/>
            <a:ext cx="4270708" cy="147614"/>
          </a:xfrm>
          <a:prstGeom prst="homePlate">
            <a:avLst>
              <a:gd name="adj" fmla="val 144297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Landsat-5, -7 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8" name="AutoShape 138">
            <a:extLst>
              <a:ext uri="{FF2B5EF4-FFF2-40B4-BE49-F238E27FC236}">
                <a16:creationId xmlns:a16="http://schemas.microsoft.com/office/drawing/2014/main" id="{699B741B-3E8A-3642-972D-72B7F54C1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841" y="6910526"/>
            <a:ext cx="3163827" cy="136087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Arktika-M series (HEO)</a:t>
            </a:r>
          </a:p>
        </p:txBody>
      </p:sp>
      <p:sp>
        <p:nvSpPr>
          <p:cNvPr id="79" name="AutoShape 140">
            <a:extLst>
              <a:ext uri="{FF2B5EF4-FFF2-40B4-BE49-F238E27FC236}">
                <a16:creationId xmlns:a16="http://schemas.microsoft.com/office/drawing/2014/main" id="{D0F2F0E8-DD57-8C4D-B82A-27D2B3B5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2682" y="2123416"/>
            <a:ext cx="2535454" cy="157075"/>
          </a:xfrm>
          <a:prstGeom prst="homePlate">
            <a:avLst>
              <a:gd name="adj" fmla="val 11672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Sentinel-1A, 1B C-band; 2A, 2B; 3A, 3B SRAL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1" name="AutoShape 160">
            <a:extLst>
              <a:ext uri="{FF2B5EF4-FFF2-40B4-BE49-F238E27FC236}">
                <a16:creationId xmlns:a16="http://schemas.microsoft.com/office/drawing/2014/main" id="{0BC1F446-147E-CC47-BA99-5BE0157D7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791" y="2122155"/>
            <a:ext cx="1345726" cy="159315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Sentinel-1, -2, -3, C, 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2" name="AutoShape 138">
            <a:extLst>
              <a:ext uri="{FF2B5EF4-FFF2-40B4-BE49-F238E27FC236}">
                <a16:creationId xmlns:a16="http://schemas.microsoft.com/office/drawing/2014/main" id="{101CECB4-F31C-664C-AA5D-EDFAAFCD7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5394" y="3923268"/>
            <a:ext cx="1103266" cy="132643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CRISTAL IRIS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4" name="AutoShape 138">
            <a:extLst>
              <a:ext uri="{FF2B5EF4-FFF2-40B4-BE49-F238E27FC236}">
                <a16:creationId xmlns:a16="http://schemas.microsoft.com/office/drawing/2014/main" id="{73635F3C-75E5-8F40-B44D-85AC04E30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0336" y="1910289"/>
            <a:ext cx="1103266" cy="140267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ROSE-L L-band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5" name="AutoShape 160">
            <a:extLst>
              <a:ext uri="{FF2B5EF4-FFF2-40B4-BE49-F238E27FC236}">
                <a16:creationId xmlns:a16="http://schemas.microsoft.com/office/drawing/2014/main" id="{317B0978-BBDD-6747-BE16-A6771B9C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7866" y="1924840"/>
            <a:ext cx="1345726" cy="140266"/>
          </a:xfrm>
          <a:prstGeom prst="homePlate">
            <a:avLst>
              <a:gd name="adj" fmla="val 100398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2560" tIns="46280" rIns="92560" bIns="4628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NISAR L&amp;S-band</a:t>
            </a:r>
            <a:endParaRPr lang="en-GB" altLang="en-US" sz="900" b="1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6" name="AutoShape 138">
            <a:extLst>
              <a:ext uri="{FF2B5EF4-FFF2-40B4-BE49-F238E27FC236}">
                <a16:creationId xmlns:a16="http://schemas.microsoft.com/office/drawing/2014/main" id="{6ECCB34D-4339-D543-AB8F-312D0FE9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5472" y="5034272"/>
            <a:ext cx="1082345" cy="127366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CIMR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C73320-EA63-0B47-A6A9-0AB2C2716E08}"/>
              </a:ext>
            </a:extLst>
          </p:cNvPr>
          <p:cNvSpPr txBox="1"/>
          <p:nvPr/>
        </p:nvSpPr>
        <p:spPr>
          <a:xfrm>
            <a:off x="7722093" y="7097996"/>
            <a:ext cx="559769" cy="2537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4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utoShape 138">
            <a:extLst>
              <a:ext uri="{FF2B5EF4-FFF2-40B4-BE49-F238E27FC236}">
                <a16:creationId xmlns:a16="http://schemas.microsoft.com/office/drawing/2014/main" id="{6E6D2DB5-3801-184E-92AC-2FD9F4032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0694" y="5202746"/>
            <a:ext cx="2417968" cy="133381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GOSAT-GW AMSR3</a:t>
            </a:r>
          </a:p>
        </p:txBody>
      </p:sp>
      <p:sp>
        <p:nvSpPr>
          <p:cNvPr id="88" name="AutoShape 132">
            <a:extLst>
              <a:ext uri="{FF2B5EF4-FFF2-40B4-BE49-F238E27FC236}">
                <a16:creationId xmlns:a16="http://schemas.microsoft.com/office/drawing/2014/main" id="{1FF8DDA4-1818-1449-AFB1-31CE871E8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2904" y="3925704"/>
            <a:ext cx="2316338" cy="144324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9" name="AutoShape 132">
            <a:extLst>
              <a:ext uri="{FF2B5EF4-FFF2-40B4-BE49-F238E27FC236}">
                <a16:creationId xmlns:a16="http://schemas.microsoft.com/office/drawing/2014/main" id="{CD7472AC-4480-A647-B482-D61A7F904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9852" y="3759307"/>
            <a:ext cx="1678345" cy="136424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0" name="AutoShape 132">
            <a:extLst>
              <a:ext uri="{FF2B5EF4-FFF2-40B4-BE49-F238E27FC236}">
                <a16:creationId xmlns:a16="http://schemas.microsoft.com/office/drawing/2014/main" id="{68722936-099B-4C45-AA02-AA379450B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794" y="2324353"/>
            <a:ext cx="2404607" cy="157466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1" name="AutoShape 132">
            <a:extLst>
              <a:ext uri="{FF2B5EF4-FFF2-40B4-BE49-F238E27FC236}">
                <a16:creationId xmlns:a16="http://schemas.microsoft.com/office/drawing/2014/main" id="{A1B60964-143D-DF47-9920-8FAC9F5CC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9845" y="4205296"/>
            <a:ext cx="1071034" cy="137118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AutoShape 133">
            <a:extLst>
              <a:ext uri="{FF2B5EF4-FFF2-40B4-BE49-F238E27FC236}">
                <a16:creationId xmlns:a16="http://schemas.microsoft.com/office/drawing/2014/main" id="{69EABD33-EB4B-F64C-9D1D-28A960FD1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6453" y="2519296"/>
            <a:ext cx="1684069" cy="141137"/>
          </a:xfrm>
          <a:prstGeom prst="homePlate">
            <a:avLst>
              <a:gd name="adj" fmla="val 162474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RISAT-1A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2" name="AutoShape 133">
            <a:extLst>
              <a:ext uri="{FF2B5EF4-FFF2-40B4-BE49-F238E27FC236}">
                <a16:creationId xmlns:a16="http://schemas.microsoft.com/office/drawing/2014/main" id="{FF14134A-955E-A74F-BC52-D62A0B3A0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457" y="2516833"/>
            <a:ext cx="1084149" cy="139004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RISAT-2B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80" name="AutoShape 133">
            <a:extLst>
              <a:ext uri="{FF2B5EF4-FFF2-40B4-BE49-F238E27FC236}">
                <a16:creationId xmlns:a16="http://schemas.microsoft.com/office/drawing/2014/main" id="{D32444C7-2A61-6D49-A360-BA4EA9204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094" y="2516212"/>
            <a:ext cx="2596847" cy="143029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RISAT-1 C-band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6" name="AutoShape 133">
            <a:extLst>
              <a:ext uri="{FF2B5EF4-FFF2-40B4-BE49-F238E27FC236}">
                <a16:creationId xmlns:a16="http://schemas.microsoft.com/office/drawing/2014/main" id="{1E7D2DBE-42CD-374F-86A3-BA9C15F52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2908" y="2515586"/>
            <a:ext cx="1298256" cy="143655"/>
          </a:xfrm>
          <a:prstGeom prst="homePlate">
            <a:avLst>
              <a:gd name="adj" fmla="val 1624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RISAT-2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5" name="AutoShape 124">
            <a:extLst>
              <a:ext uri="{FF2B5EF4-FFF2-40B4-BE49-F238E27FC236}">
                <a16:creationId xmlns:a16="http://schemas.microsoft.com/office/drawing/2014/main" id="{8984D76D-3417-E64B-B446-313F22561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452" y="2324352"/>
            <a:ext cx="933811" cy="154152"/>
          </a:xfrm>
          <a:prstGeom prst="homePlate">
            <a:avLst>
              <a:gd name="adj" fmla="val 11324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RCM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3" name="AutoShape 129">
            <a:extLst>
              <a:ext uri="{FF2B5EF4-FFF2-40B4-BE49-F238E27FC236}">
                <a16:creationId xmlns:a16="http://schemas.microsoft.com/office/drawing/2014/main" id="{24859D33-974F-7E4C-AAF6-1BD78F867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803" y="2319880"/>
            <a:ext cx="4228048" cy="152376"/>
          </a:xfrm>
          <a:prstGeom prst="homePlate">
            <a:avLst>
              <a:gd name="adj" fmla="val 138881"/>
            </a:avLst>
          </a:prstGeom>
          <a:solidFill>
            <a:srgbClr val="98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RADARSAT-2 C-band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92" name="AutoShape 130">
            <a:extLst>
              <a:ext uri="{FF2B5EF4-FFF2-40B4-BE49-F238E27FC236}">
                <a16:creationId xmlns:a16="http://schemas.microsoft.com/office/drawing/2014/main" id="{7354DADB-91A6-B948-80D1-06D55F2AB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14" y="2316675"/>
            <a:ext cx="2367238" cy="155461"/>
          </a:xfrm>
          <a:prstGeom prst="homePlate">
            <a:avLst>
              <a:gd name="adj" fmla="val 117951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>
                <a:latin typeface="Arial Unicode MS" charset="0"/>
                <a:ea typeface="Times New Roman" charset="0"/>
                <a:cs typeface="Times New Roman" charset="0"/>
              </a:rPr>
              <a:t>RADARSAT-1 C-band</a:t>
            </a:r>
            <a:endParaRPr lang="en-GB" altLang="en-US" sz="90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7" name="AutoShape 138">
            <a:extLst>
              <a:ext uri="{FF2B5EF4-FFF2-40B4-BE49-F238E27FC236}">
                <a16:creationId xmlns:a16="http://schemas.microsoft.com/office/drawing/2014/main" id="{F3418B5E-3287-864F-B39A-73803C6DF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0480" y="2926503"/>
            <a:ext cx="2474921" cy="127973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CSG-2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6" name="AutoShape 125">
            <a:extLst>
              <a:ext uri="{FF2B5EF4-FFF2-40B4-BE49-F238E27FC236}">
                <a16:creationId xmlns:a16="http://schemas.microsoft.com/office/drawing/2014/main" id="{6AA1E7A2-FAA9-6B43-9D3F-5956AB5AA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8322" y="2920856"/>
            <a:ext cx="721316" cy="133130"/>
          </a:xfrm>
          <a:prstGeom prst="homePlate">
            <a:avLst>
              <a:gd name="adj" fmla="val 142276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CSG-1 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AutoShape 125">
            <a:extLst>
              <a:ext uri="{FF2B5EF4-FFF2-40B4-BE49-F238E27FC236}">
                <a16:creationId xmlns:a16="http://schemas.microsoft.com/office/drawing/2014/main" id="{921BC707-53E5-5E42-AA12-6387E364B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229" y="2919558"/>
            <a:ext cx="4296660" cy="133581"/>
          </a:xfrm>
          <a:prstGeom prst="homePlate">
            <a:avLst>
              <a:gd name="adj" fmla="val 142276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COSMO-SkyMed 1,2,3,4 X-band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0" name="AutoShape 138">
            <a:extLst>
              <a:ext uri="{FF2B5EF4-FFF2-40B4-BE49-F238E27FC236}">
                <a16:creationId xmlns:a16="http://schemas.microsoft.com/office/drawing/2014/main" id="{5DA97C51-1E67-FA45-98D1-A9C130E4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110" y="6343658"/>
            <a:ext cx="1556803" cy="137858"/>
          </a:xfrm>
          <a:prstGeom prst="homePlate">
            <a:avLst>
              <a:gd name="adj" fmla="val 114595"/>
            </a:avLst>
          </a:prstGeom>
          <a:pattFill prst="wdDnDiag">
            <a:fgClr>
              <a:srgbClr val="6AFE9B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         FY-3E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4" name="AutoShape 153">
            <a:extLst>
              <a:ext uri="{FF2B5EF4-FFF2-40B4-BE49-F238E27FC236}">
                <a16:creationId xmlns:a16="http://schemas.microsoft.com/office/drawing/2014/main" id="{7EA6FCD5-BF49-FF44-A51C-A020DA1B6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2970" y="6341762"/>
            <a:ext cx="911027" cy="140400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FY-3D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0" name="AutoShape 153">
            <a:extLst>
              <a:ext uri="{FF2B5EF4-FFF2-40B4-BE49-F238E27FC236}">
                <a16:creationId xmlns:a16="http://schemas.microsoft.com/office/drawing/2014/main" id="{EC89004C-FBC0-0248-9675-BA9B9E7B0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623" y="6342378"/>
            <a:ext cx="1486855" cy="133747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FY-3C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1" name="AutoShape 153">
            <a:extLst>
              <a:ext uri="{FF2B5EF4-FFF2-40B4-BE49-F238E27FC236}">
                <a16:creationId xmlns:a16="http://schemas.microsoft.com/office/drawing/2014/main" id="{014D961D-C4C4-8B4E-AF7E-6CB73D6C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94" y="6337368"/>
            <a:ext cx="1342198" cy="137858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             FY-3B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73" name="AutoShape 154">
            <a:extLst>
              <a:ext uri="{FF2B5EF4-FFF2-40B4-BE49-F238E27FC236}">
                <a16:creationId xmlns:a16="http://schemas.microsoft.com/office/drawing/2014/main" id="{BEDA2661-83FE-594F-955A-7B96DE3DB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442" y="6332401"/>
            <a:ext cx="2186126" cy="140400"/>
          </a:xfrm>
          <a:prstGeom prst="homePlate">
            <a:avLst>
              <a:gd name="adj" fmla="val 12589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FY-1D VIRR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2" name="AutoShape 153">
            <a:extLst>
              <a:ext uri="{FF2B5EF4-FFF2-40B4-BE49-F238E27FC236}">
                <a16:creationId xmlns:a16="http://schemas.microsoft.com/office/drawing/2014/main" id="{F51D4EA5-34E0-5049-9B57-441089378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166" y="6328867"/>
            <a:ext cx="1032141" cy="140400"/>
          </a:xfrm>
          <a:prstGeom prst="homePlate">
            <a:avLst>
              <a:gd name="adj" fmla="val 149365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00" dirty="0">
                <a:latin typeface="Arial Unicode MS" pitchFamily="34" charset="-128"/>
              </a:rPr>
              <a:t>FY-3A MODI, MERSI</a:t>
            </a:r>
            <a:endParaRPr lang="en-GB" sz="900" dirty="0">
              <a:latin typeface="Arial Unicode MS" pitchFamily="34" charset="-128"/>
            </a:endParaRPr>
          </a:p>
        </p:txBody>
      </p:sp>
      <p:sp>
        <p:nvSpPr>
          <p:cNvPr id="101" name="AutoShape 132">
            <a:extLst>
              <a:ext uri="{FF2B5EF4-FFF2-40B4-BE49-F238E27FC236}">
                <a16:creationId xmlns:a16="http://schemas.microsoft.com/office/drawing/2014/main" id="{182DECDC-53C3-CE4A-8695-1EB4EBDB0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31" y="6728486"/>
            <a:ext cx="2023111" cy="136441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77" name="AutoShape 151">
            <a:extLst>
              <a:ext uri="{FF2B5EF4-FFF2-40B4-BE49-F238E27FC236}">
                <a16:creationId xmlns:a16="http://schemas.microsoft.com/office/drawing/2014/main" id="{D0ACBC40-98DC-404D-8AA7-2A42DFA78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76" y="6726525"/>
            <a:ext cx="6963667" cy="144630"/>
          </a:xfrm>
          <a:prstGeom prst="homePlate">
            <a:avLst>
              <a:gd name="adj" fmla="val 1443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SPOT-4, -5, -6, -7 (Azersky)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2" name="AutoShape 132">
            <a:extLst>
              <a:ext uri="{FF2B5EF4-FFF2-40B4-BE49-F238E27FC236}">
                <a16:creationId xmlns:a16="http://schemas.microsoft.com/office/drawing/2014/main" id="{E945947D-D708-4A4A-B042-3D3C0EAEE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788" y="5203678"/>
            <a:ext cx="1018900" cy="141342"/>
          </a:xfrm>
          <a:prstGeom prst="homePlate">
            <a:avLst>
              <a:gd name="adj" fmla="val 118181"/>
            </a:avLst>
          </a:prstGeom>
          <a:solidFill>
            <a:srgbClr val="99FF99"/>
          </a:soli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3" name="AutoShape 132">
            <a:extLst>
              <a:ext uri="{FF2B5EF4-FFF2-40B4-BE49-F238E27FC236}">
                <a16:creationId xmlns:a16="http://schemas.microsoft.com/office/drawing/2014/main" id="{2DCE5FF8-3C1D-784C-86F4-26C2A666B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969" y="4852982"/>
            <a:ext cx="406752" cy="142656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4" name="AutoShape 132">
            <a:extLst>
              <a:ext uri="{FF2B5EF4-FFF2-40B4-BE49-F238E27FC236}">
                <a16:creationId xmlns:a16="http://schemas.microsoft.com/office/drawing/2014/main" id="{FCE7A64F-6764-944B-BBEB-0F6A26F07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2799" y="4669474"/>
            <a:ext cx="342981" cy="140573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6" name="AutoShape 135">
            <a:extLst>
              <a:ext uri="{FF2B5EF4-FFF2-40B4-BE49-F238E27FC236}">
                <a16:creationId xmlns:a16="http://schemas.microsoft.com/office/drawing/2014/main" id="{24C61278-DB01-B846-B902-CE2058F2B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8013" y="3375282"/>
            <a:ext cx="571985" cy="160318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07" name="AutoShape 138">
            <a:extLst>
              <a:ext uri="{FF2B5EF4-FFF2-40B4-BE49-F238E27FC236}">
                <a16:creationId xmlns:a16="http://schemas.microsoft.com/office/drawing/2014/main" id="{EA0CD276-422E-3B47-BC1C-8CE28D2A9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3515" y="4220750"/>
            <a:ext cx="754412" cy="119357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MAGIC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AutoShape 132">
            <a:extLst>
              <a:ext uri="{FF2B5EF4-FFF2-40B4-BE49-F238E27FC236}">
                <a16:creationId xmlns:a16="http://schemas.microsoft.com/office/drawing/2014/main" id="{313EBABE-DA4D-4D47-940E-41818ADEF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422" y="4206507"/>
            <a:ext cx="1648403" cy="132643"/>
          </a:xfrm>
          <a:prstGeom prst="homePlate">
            <a:avLst>
              <a:gd name="adj" fmla="val 118181"/>
            </a:avLst>
          </a:prstGeom>
          <a:gradFill flip="none" rotWithShape="1">
            <a:gsLst>
              <a:gs pos="0">
                <a:srgbClr val="98FF99">
                  <a:tint val="66000"/>
                  <a:satMod val="160000"/>
                </a:srgbClr>
              </a:gs>
              <a:gs pos="50000">
                <a:srgbClr val="98FF99">
                  <a:tint val="44500"/>
                  <a:satMod val="160000"/>
                </a:srgbClr>
              </a:gs>
              <a:gs pos="100000">
                <a:srgbClr val="98FF99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DEE9E7-B6E3-F44A-AD28-F8108951B6DA}"/>
              </a:ext>
            </a:extLst>
          </p:cNvPr>
          <p:cNvSpPr txBox="1"/>
          <p:nvPr/>
        </p:nvSpPr>
        <p:spPr>
          <a:xfrm>
            <a:off x="8324978" y="467410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CE52A27-963C-E84D-82B6-137C8BBF46D7}"/>
              </a:ext>
            </a:extLst>
          </p:cNvPr>
          <p:cNvSpPr txBox="1"/>
          <p:nvPr/>
        </p:nvSpPr>
        <p:spPr>
          <a:xfrm>
            <a:off x="8289070" y="450586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C56A5CE-6196-BC40-A376-0EBFEC8A7095}"/>
              </a:ext>
            </a:extLst>
          </p:cNvPr>
          <p:cNvSpPr txBox="1"/>
          <p:nvPr/>
        </p:nvSpPr>
        <p:spPr>
          <a:xfrm>
            <a:off x="9590501" y="358475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6ED3A7C-62E0-BC47-B995-7222E28BAB79}"/>
              </a:ext>
            </a:extLst>
          </p:cNvPr>
          <p:cNvSpPr txBox="1"/>
          <p:nvPr/>
        </p:nvSpPr>
        <p:spPr>
          <a:xfrm>
            <a:off x="8524604" y="321074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49BF7C6-66CD-2849-8D9B-94AA07842A2C}"/>
              </a:ext>
            </a:extLst>
          </p:cNvPr>
          <p:cNvSpPr txBox="1"/>
          <p:nvPr/>
        </p:nvSpPr>
        <p:spPr>
          <a:xfrm>
            <a:off x="10362333" y="21594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718EFD1-0D45-8049-BF89-AAFF80BEAF63}"/>
              </a:ext>
            </a:extLst>
          </p:cNvPr>
          <p:cNvSpPr txBox="1"/>
          <p:nvPr/>
        </p:nvSpPr>
        <p:spPr>
          <a:xfrm>
            <a:off x="9850428" y="578264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1" name="AutoShape 149">
            <a:extLst>
              <a:ext uri="{FF2B5EF4-FFF2-40B4-BE49-F238E27FC236}">
                <a16:creationId xmlns:a16="http://schemas.microsoft.com/office/drawing/2014/main" id="{E293BF8D-B34E-1440-B06A-5F9593669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68" y="5579144"/>
            <a:ext cx="6989070" cy="135329"/>
          </a:xfrm>
          <a:prstGeom prst="homePlate">
            <a:avLst>
              <a:gd name="adj" fmla="val 14841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DMSP OLS, NOAA-xx AVHRR, Metop-A, -B, -C AVHRR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2" name="AutoShape 135">
            <a:extLst>
              <a:ext uri="{FF2B5EF4-FFF2-40B4-BE49-F238E27FC236}">
                <a16:creationId xmlns:a16="http://schemas.microsoft.com/office/drawing/2014/main" id="{E73E2FBF-B2B1-8D4F-A816-A65236B68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634" y="5583142"/>
            <a:ext cx="1162945" cy="133566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prstDash val="lgDash"/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5" name="AutoShape 138">
            <a:extLst>
              <a:ext uri="{FF2B5EF4-FFF2-40B4-BE49-F238E27FC236}">
                <a16:creationId xmlns:a16="http://schemas.microsoft.com/office/drawing/2014/main" id="{9CACCFA6-EC24-C84B-9660-BACA15610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9489" y="5034573"/>
            <a:ext cx="1989752" cy="126769"/>
          </a:xfrm>
          <a:prstGeom prst="homePlate">
            <a:avLst>
              <a:gd name="adj" fmla="val 114595"/>
            </a:avLst>
          </a:prstGeom>
          <a:solidFill>
            <a:srgbClr val="FF757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latin typeface="Arial Unicode MS" charset="0"/>
                <a:ea typeface="Times New Roman" charset="0"/>
                <a:cs typeface="Times New Roman" charset="0"/>
              </a:rPr>
              <a:t>WSF-M</a:t>
            </a:r>
          </a:p>
        </p:txBody>
      </p:sp>
      <p:sp>
        <p:nvSpPr>
          <p:cNvPr id="49" name="AutoShape 149">
            <a:extLst>
              <a:ext uri="{FF2B5EF4-FFF2-40B4-BE49-F238E27FC236}">
                <a16:creationId xmlns:a16="http://schemas.microsoft.com/office/drawing/2014/main" id="{3FBCC3F0-9A8D-9C4C-9F10-C10766D6C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68" y="5032454"/>
            <a:ext cx="7310136" cy="133259"/>
          </a:xfrm>
          <a:prstGeom prst="homePlate">
            <a:avLst>
              <a:gd name="adj" fmla="val 14841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DMSP SSM/I, SSMIS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16" name="AutoShape 138">
            <a:extLst>
              <a:ext uri="{FF2B5EF4-FFF2-40B4-BE49-F238E27FC236}">
                <a16:creationId xmlns:a16="http://schemas.microsoft.com/office/drawing/2014/main" id="{96FDF313-D8A3-2943-B935-FD066663D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4542" y="5572953"/>
            <a:ext cx="2385905" cy="137698"/>
          </a:xfrm>
          <a:prstGeom prst="homePlate">
            <a:avLst>
              <a:gd name="adj" fmla="val 114595"/>
            </a:avLst>
          </a:prstGeom>
          <a:solidFill>
            <a:srgbClr val="FFFF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900" dirty="0">
                <a:latin typeface="Arial Unicode MS" charset="0"/>
                <a:ea typeface="Times New Roman" charset="0"/>
                <a:cs typeface="Times New Roman" charset="0"/>
              </a:rPr>
              <a:t>    Metop-SG-A METimage</a:t>
            </a:r>
            <a:endParaRPr lang="en-GB" altLang="en-US" sz="900" dirty="0"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20BE4-07C5-6C42-ACA3-1DE011961422}"/>
              </a:ext>
            </a:extLst>
          </p:cNvPr>
          <p:cNvSpPr txBox="1"/>
          <p:nvPr/>
        </p:nvSpPr>
        <p:spPr>
          <a:xfrm>
            <a:off x="1317093" y="1769510"/>
            <a:ext cx="434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SAR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36E3A09-472A-2B46-B2EA-E82C5F18ADA2}"/>
              </a:ext>
            </a:extLst>
          </p:cNvPr>
          <p:cNvSpPr txBox="1"/>
          <p:nvPr/>
        </p:nvSpPr>
        <p:spPr>
          <a:xfrm>
            <a:off x="1313188" y="2948483"/>
            <a:ext cx="1092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Scatterometer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62EEC5F-4067-234A-B965-9474C89908F8}"/>
              </a:ext>
            </a:extLst>
          </p:cNvPr>
          <p:cNvSpPr txBox="1"/>
          <p:nvPr/>
        </p:nvSpPr>
        <p:spPr>
          <a:xfrm>
            <a:off x="1305766" y="3493808"/>
            <a:ext cx="79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Altimeter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F13F5AB-A560-2841-8D05-5B3E9B44BE92}"/>
              </a:ext>
            </a:extLst>
          </p:cNvPr>
          <p:cNvSpPr txBox="1"/>
          <p:nvPr/>
        </p:nvSpPr>
        <p:spPr>
          <a:xfrm>
            <a:off x="1309116" y="3947137"/>
            <a:ext cx="642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Gravity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2529517C-5CF0-214E-91E9-7D14A236EEA7}"/>
              </a:ext>
            </a:extLst>
          </p:cNvPr>
          <p:cNvSpPr txBox="1"/>
          <p:nvPr/>
        </p:nvSpPr>
        <p:spPr>
          <a:xfrm>
            <a:off x="1306341" y="4421272"/>
            <a:ext cx="1389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Passive Microwave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7985206-F379-A143-841F-EBC8D592A8EB}"/>
              </a:ext>
            </a:extLst>
          </p:cNvPr>
          <p:cNvSpPr txBox="1"/>
          <p:nvPr/>
        </p:nvSpPr>
        <p:spPr>
          <a:xfrm>
            <a:off x="1312331" y="5332980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C00000"/>
                </a:solidFill>
              </a:rPr>
              <a:t>VIS/NIR/TIR</a:t>
            </a:r>
          </a:p>
        </p:txBody>
      </p:sp>
    </p:spTree>
    <p:extLst>
      <p:ext uri="{BB962C8B-B14F-4D97-AF65-F5344CB8AC3E}">
        <p14:creationId xmlns:p14="http://schemas.microsoft.com/office/powerpoint/2010/main" val="317048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9696450" y="2241559"/>
            <a:ext cx="0" cy="5121275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5" rIns="91429" bIns="45715">
            <a:spAutoFit/>
          </a:bodyPr>
          <a:lstStyle/>
          <a:p>
            <a:pPr defTabSz="914346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1906597" y="1676400"/>
            <a:ext cx="8142287" cy="5715000"/>
            <a:chOff x="382588" y="982663"/>
            <a:chExt cx="8142287" cy="5392737"/>
          </a:xfrm>
        </p:grpSpPr>
        <p:grpSp>
          <p:nvGrpSpPr>
            <p:cNvPr id="22593" name="Group 44"/>
            <p:cNvGrpSpPr>
              <a:grpSpLocks/>
            </p:cNvGrpSpPr>
            <p:nvPr/>
          </p:nvGrpSpPr>
          <p:grpSpPr bwMode="auto">
            <a:xfrm>
              <a:off x="928688" y="982663"/>
              <a:ext cx="539750" cy="557212"/>
              <a:chOff x="1838" y="0"/>
              <a:chExt cx="368" cy="480"/>
            </a:xfrm>
          </p:grpSpPr>
          <p:sp>
            <p:nvSpPr>
              <p:cNvPr id="22708" name="Rectangle 45"/>
              <p:cNvSpPr>
                <a:spLocks noChangeArrowheads="1"/>
              </p:cNvSpPr>
              <p:nvPr/>
            </p:nvSpPr>
            <p:spPr bwMode="auto">
              <a:xfrm>
                <a:off x="1838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709" name="Group 46"/>
              <p:cNvGrpSpPr>
                <a:grpSpLocks/>
              </p:cNvGrpSpPr>
              <p:nvPr/>
            </p:nvGrpSpPr>
            <p:grpSpPr bwMode="auto">
              <a:xfrm>
                <a:off x="1838" y="0"/>
                <a:ext cx="368" cy="480"/>
                <a:chOff x="1838" y="0"/>
                <a:chExt cx="368" cy="480"/>
              </a:xfrm>
            </p:grpSpPr>
            <p:sp>
              <p:nvSpPr>
                <p:cNvPr id="22710" name="Rectangle 48"/>
                <p:cNvSpPr>
                  <a:spLocks noChangeArrowheads="1"/>
                </p:cNvSpPr>
                <p:nvPr/>
              </p:nvSpPr>
              <p:spPr bwMode="auto">
                <a:xfrm>
                  <a:off x="1838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711" name="Rectangle 47"/>
                <p:cNvSpPr>
                  <a:spLocks noChangeArrowheads="1"/>
                </p:cNvSpPr>
                <p:nvPr/>
              </p:nvSpPr>
              <p:spPr bwMode="auto">
                <a:xfrm>
                  <a:off x="1881" y="0"/>
                  <a:ext cx="282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03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grpSp>
          <p:nvGrpSpPr>
            <p:cNvPr id="22594" name="Group 24"/>
            <p:cNvGrpSpPr>
              <a:grpSpLocks/>
            </p:cNvGrpSpPr>
            <p:nvPr/>
          </p:nvGrpSpPr>
          <p:grpSpPr bwMode="auto">
            <a:xfrm>
              <a:off x="5240338" y="1485900"/>
              <a:ext cx="539750" cy="4882437"/>
              <a:chOff x="4779" y="0"/>
              <a:chExt cx="368" cy="2772"/>
            </a:xfrm>
          </p:grpSpPr>
          <p:sp>
            <p:nvSpPr>
              <p:cNvPr id="22706" name="Rectangle 25"/>
              <p:cNvSpPr>
                <a:spLocks noChangeArrowheads="1"/>
              </p:cNvSpPr>
              <p:nvPr/>
            </p:nvSpPr>
            <p:spPr bwMode="auto">
              <a:xfrm>
                <a:off x="4822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707" name="Rectangle 26"/>
              <p:cNvSpPr>
                <a:spLocks noChangeArrowheads="1"/>
              </p:cNvSpPr>
              <p:nvPr/>
            </p:nvSpPr>
            <p:spPr bwMode="auto">
              <a:xfrm>
                <a:off x="4779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595" name="Group 18"/>
            <p:cNvGrpSpPr>
              <a:grpSpLocks/>
            </p:cNvGrpSpPr>
            <p:nvPr/>
          </p:nvGrpSpPr>
          <p:grpSpPr bwMode="auto">
            <a:xfrm>
              <a:off x="4702175" y="1485900"/>
              <a:ext cx="538163" cy="4882437"/>
              <a:chOff x="4412" y="0"/>
              <a:chExt cx="367" cy="2772"/>
            </a:xfrm>
          </p:grpSpPr>
          <p:sp>
            <p:nvSpPr>
              <p:cNvPr id="22704" name="Rectangle 19"/>
              <p:cNvSpPr>
                <a:spLocks noChangeArrowheads="1"/>
              </p:cNvSpPr>
              <p:nvPr/>
            </p:nvSpPr>
            <p:spPr bwMode="auto">
              <a:xfrm>
                <a:off x="4455" y="0"/>
                <a:ext cx="281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705" name="Rectangle 20"/>
              <p:cNvSpPr>
                <a:spLocks noChangeArrowheads="1"/>
              </p:cNvSpPr>
              <p:nvPr/>
            </p:nvSpPr>
            <p:spPr bwMode="auto">
              <a:xfrm>
                <a:off x="4412" y="0"/>
                <a:ext cx="367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596" name="Group 3"/>
            <p:cNvGrpSpPr>
              <a:grpSpLocks/>
            </p:cNvGrpSpPr>
            <p:nvPr/>
          </p:nvGrpSpPr>
          <p:grpSpPr bwMode="auto">
            <a:xfrm>
              <a:off x="7978775" y="1487488"/>
              <a:ext cx="546100" cy="4881562"/>
              <a:chOff x="1470" y="0"/>
              <a:chExt cx="368" cy="2772"/>
            </a:xfrm>
          </p:grpSpPr>
          <p:sp>
            <p:nvSpPr>
              <p:cNvPr id="22702" name="Rectangle 4"/>
              <p:cNvSpPr>
                <a:spLocks noChangeArrowheads="1"/>
              </p:cNvSpPr>
              <p:nvPr/>
            </p:nvSpPr>
            <p:spPr bwMode="auto">
              <a:xfrm>
                <a:off x="1513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703" name="Rectangle 5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597" name="Group 6"/>
            <p:cNvGrpSpPr>
              <a:grpSpLocks/>
            </p:cNvGrpSpPr>
            <p:nvPr/>
          </p:nvGrpSpPr>
          <p:grpSpPr bwMode="auto">
            <a:xfrm>
              <a:off x="7421563" y="1485900"/>
              <a:ext cx="557212" cy="4883150"/>
              <a:chOff x="1470" y="0"/>
              <a:chExt cx="368" cy="2772"/>
            </a:xfrm>
          </p:grpSpPr>
          <p:sp>
            <p:nvSpPr>
              <p:cNvPr id="22700" name="Rectangle 7"/>
              <p:cNvSpPr>
                <a:spLocks noChangeArrowheads="1"/>
              </p:cNvSpPr>
              <p:nvPr/>
            </p:nvSpPr>
            <p:spPr bwMode="auto">
              <a:xfrm>
                <a:off x="1513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701" name="Rectangle 8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598" name="Group 9"/>
            <p:cNvGrpSpPr>
              <a:grpSpLocks/>
            </p:cNvGrpSpPr>
            <p:nvPr/>
          </p:nvGrpSpPr>
          <p:grpSpPr bwMode="auto">
            <a:xfrm>
              <a:off x="382588" y="1487488"/>
              <a:ext cx="546100" cy="4883654"/>
              <a:chOff x="1470" y="0"/>
              <a:chExt cx="368" cy="2772"/>
            </a:xfrm>
          </p:grpSpPr>
          <p:sp>
            <p:nvSpPr>
              <p:cNvPr id="22698" name="Rectangle 10"/>
              <p:cNvSpPr>
                <a:spLocks noChangeArrowheads="1"/>
              </p:cNvSpPr>
              <p:nvPr/>
            </p:nvSpPr>
            <p:spPr bwMode="auto">
              <a:xfrm>
                <a:off x="1513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99" name="Rectangle 11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599" name="Group 12"/>
            <p:cNvGrpSpPr>
              <a:grpSpLocks/>
            </p:cNvGrpSpPr>
            <p:nvPr/>
          </p:nvGrpSpPr>
          <p:grpSpPr bwMode="auto">
            <a:xfrm>
              <a:off x="1463675" y="1487489"/>
              <a:ext cx="539751" cy="4881562"/>
              <a:chOff x="2206" y="0"/>
              <a:chExt cx="367" cy="2772"/>
            </a:xfrm>
          </p:grpSpPr>
          <p:sp>
            <p:nvSpPr>
              <p:cNvPr id="22696" name="Rectangle 13"/>
              <p:cNvSpPr>
                <a:spLocks noChangeArrowheads="1"/>
              </p:cNvSpPr>
              <p:nvPr/>
            </p:nvSpPr>
            <p:spPr bwMode="auto">
              <a:xfrm>
                <a:off x="2249" y="0"/>
                <a:ext cx="281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97" name="Rectangle 14"/>
              <p:cNvSpPr>
                <a:spLocks noChangeArrowheads="1"/>
              </p:cNvSpPr>
              <p:nvPr/>
            </p:nvSpPr>
            <p:spPr bwMode="auto">
              <a:xfrm>
                <a:off x="2206" y="0"/>
                <a:ext cx="367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00" name="Group 15"/>
            <p:cNvGrpSpPr>
              <a:grpSpLocks/>
            </p:cNvGrpSpPr>
            <p:nvPr/>
          </p:nvGrpSpPr>
          <p:grpSpPr bwMode="auto">
            <a:xfrm>
              <a:off x="2546350" y="1487488"/>
              <a:ext cx="539750" cy="4881562"/>
              <a:chOff x="2941" y="0"/>
              <a:chExt cx="368" cy="2772"/>
            </a:xfrm>
          </p:grpSpPr>
          <p:sp>
            <p:nvSpPr>
              <p:cNvPr id="22694" name="Rectangle 16"/>
              <p:cNvSpPr>
                <a:spLocks noChangeArrowheads="1"/>
              </p:cNvSpPr>
              <p:nvPr/>
            </p:nvSpPr>
            <p:spPr bwMode="auto">
              <a:xfrm>
                <a:off x="2984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95" name="Rectangle 17"/>
              <p:cNvSpPr>
                <a:spLocks noChangeArrowheads="1"/>
              </p:cNvSpPr>
              <p:nvPr/>
            </p:nvSpPr>
            <p:spPr bwMode="auto">
              <a:xfrm>
                <a:off x="2941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01" name="Group 21"/>
            <p:cNvGrpSpPr>
              <a:grpSpLocks/>
            </p:cNvGrpSpPr>
            <p:nvPr/>
          </p:nvGrpSpPr>
          <p:grpSpPr bwMode="auto">
            <a:xfrm>
              <a:off x="6318250" y="1485900"/>
              <a:ext cx="565150" cy="4882437"/>
              <a:chOff x="1103" y="0"/>
              <a:chExt cx="367" cy="2772"/>
            </a:xfrm>
          </p:grpSpPr>
          <p:sp>
            <p:nvSpPr>
              <p:cNvPr id="22692" name="Rectangle 22"/>
              <p:cNvSpPr>
                <a:spLocks noChangeArrowheads="1"/>
              </p:cNvSpPr>
              <p:nvPr/>
            </p:nvSpPr>
            <p:spPr bwMode="auto">
              <a:xfrm>
                <a:off x="1146" y="0"/>
                <a:ext cx="281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93" name="Rectangle 23"/>
              <p:cNvSpPr>
                <a:spLocks noChangeArrowheads="1"/>
              </p:cNvSpPr>
              <p:nvPr/>
            </p:nvSpPr>
            <p:spPr bwMode="auto">
              <a:xfrm>
                <a:off x="1103" y="0"/>
                <a:ext cx="367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02" name="Group 30"/>
            <p:cNvGrpSpPr>
              <a:grpSpLocks/>
            </p:cNvGrpSpPr>
            <p:nvPr/>
          </p:nvGrpSpPr>
          <p:grpSpPr bwMode="auto">
            <a:xfrm>
              <a:off x="3622675" y="1489075"/>
              <a:ext cx="539750" cy="4886325"/>
              <a:chOff x="3676" y="0"/>
              <a:chExt cx="368" cy="2772"/>
            </a:xfrm>
          </p:grpSpPr>
          <p:sp>
            <p:nvSpPr>
              <p:cNvPr id="22690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91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03" name="Group 33"/>
            <p:cNvGrpSpPr>
              <a:grpSpLocks/>
            </p:cNvGrpSpPr>
            <p:nvPr/>
          </p:nvGrpSpPr>
          <p:grpSpPr bwMode="auto">
            <a:xfrm>
              <a:off x="5780088" y="1485900"/>
              <a:ext cx="539750" cy="4882437"/>
              <a:chOff x="5147" y="0"/>
              <a:chExt cx="368" cy="2772"/>
            </a:xfrm>
          </p:grpSpPr>
          <p:sp>
            <p:nvSpPr>
              <p:cNvPr id="22688" name="Rectangle 34"/>
              <p:cNvSpPr>
                <a:spLocks noChangeArrowheads="1"/>
              </p:cNvSpPr>
              <p:nvPr/>
            </p:nvSpPr>
            <p:spPr bwMode="auto">
              <a:xfrm>
                <a:off x="5190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89" name="Rectangle 35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04" name="Group 36"/>
            <p:cNvGrpSpPr>
              <a:grpSpLocks/>
            </p:cNvGrpSpPr>
            <p:nvPr/>
          </p:nvGrpSpPr>
          <p:grpSpPr bwMode="auto">
            <a:xfrm>
              <a:off x="6318986" y="985621"/>
              <a:ext cx="598488" cy="557213"/>
              <a:chOff x="5251" y="482"/>
              <a:chExt cx="408" cy="334"/>
            </a:xfrm>
          </p:grpSpPr>
          <p:sp>
            <p:nvSpPr>
              <p:cNvPr id="8341" name="Rectangle 38"/>
              <p:cNvSpPr>
                <a:spLocks noChangeArrowheads="1"/>
              </p:cNvSpPr>
              <p:nvPr/>
            </p:nvSpPr>
            <p:spPr bwMode="auto">
              <a:xfrm>
                <a:off x="5271" y="482"/>
                <a:ext cx="372" cy="334"/>
              </a:xfrm>
              <a:prstGeom prst="rect">
                <a:avLst/>
              </a:prstGeom>
              <a:solidFill>
                <a:srgbClr val="66CCFF"/>
              </a:solidFill>
              <a:ln w="127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tIns="360000"/>
              <a:lstStyle/>
              <a:p>
                <a:pPr defTabSz="914346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8340" name="Rectangle 37"/>
              <p:cNvSpPr>
                <a:spLocks noChangeArrowheads="1"/>
              </p:cNvSpPr>
              <p:nvPr/>
            </p:nvSpPr>
            <p:spPr bwMode="auto">
              <a:xfrm>
                <a:off x="5249" y="482"/>
                <a:ext cx="407" cy="334"/>
              </a:xfrm>
              <a:prstGeom prst="rect">
                <a:avLst/>
              </a:prstGeom>
              <a:solidFill>
                <a:srgbClr val="66CCFF"/>
              </a:solidFill>
              <a:ln w="127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tIns="360000"/>
              <a:lstStyle/>
              <a:p>
                <a:pPr defTabSz="914346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22605" name="Group 39"/>
            <p:cNvGrpSpPr>
              <a:grpSpLocks/>
            </p:cNvGrpSpPr>
            <p:nvPr/>
          </p:nvGrpSpPr>
          <p:grpSpPr bwMode="auto">
            <a:xfrm>
              <a:off x="382588" y="982663"/>
              <a:ext cx="546100" cy="557212"/>
              <a:chOff x="1470" y="0"/>
              <a:chExt cx="368" cy="480"/>
            </a:xfrm>
          </p:grpSpPr>
          <p:sp>
            <p:nvSpPr>
              <p:cNvPr id="22682" name="Rectangle 40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83" name="Group 41"/>
              <p:cNvGrpSpPr>
                <a:grpSpLocks/>
              </p:cNvGrpSpPr>
              <p:nvPr/>
            </p:nvGrpSpPr>
            <p:grpSpPr bwMode="auto">
              <a:xfrm>
                <a:off x="1470" y="0"/>
                <a:ext cx="368" cy="480"/>
                <a:chOff x="1470" y="0"/>
                <a:chExt cx="368" cy="480"/>
              </a:xfrm>
            </p:grpSpPr>
            <p:sp>
              <p:nvSpPr>
                <p:cNvPr id="22684" name="Rectangle 42"/>
                <p:cNvSpPr>
                  <a:spLocks noChangeArrowheads="1"/>
                </p:cNvSpPr>
                <p:nvPr/>
              </p:nvSpPr>
              <p:spPr bwMode="auto">
                <a:xfrm>
                  <a:off x="1513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02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85" name="Rectangle 43"/>
                <p:cNvSpPr>
                  <a:spLocks noChangeArrowheads="1"/>
                </p:cNvSpPr>
                <p:nvPr/>
              </p:nvSpPr>
              <p:spPr bwMode="auto">
                <a:xfrm>
                  <a:off x="1470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grpSp>
          <p:nvGrpSpPr>
            <p:cNvPr id="22606" name="Group 49"/>
            <p:cNvGrpSpPr>
              <a:grpSpLocks/>
            </p:cNvGrpSpPr>
            <p:nvPr/>
          </p:nvGrpSpPr>
          <p:grpSpPr bwMode="auto">
            <a:xfrm>
              <a:off x="1468438" y="982663"/>
              <a:ext cx="538162" cy="557212"/>
              <a:chOff x="2206" y="0"/>
              <a:chExt cx="367" cy="480"/>
            </a:xfrm>
          </p:grpSpPr>
          <p:sp>
            <p:nvSpPr>
              <p:cNvPr id="22678" name="Rectangle 50"/>
              <p:cNvSpPr>
                <a:spLocks noChangeArrowheads="1"/>
              </p:cNvSpPr>
              <p:nvPr/>
            </p:nvSpPr>
            <p:spPr bwMode="auto">
              <a:xfrm>
                <a:off x="2206" y="0"/>
                <a:ext cx="367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79" name="Group 51"/>
              <p:cNvGrpSpPr>
                <a:grpSpLocks/>
              </p:cNvGrpSpPr>
              <p:nvPr/>
            </p:nvGrpSpPr>
            <p:grpSpPr bwMode="auto">
              <a:xfrm>
                <a:off x="2206" y="0"/>
                <a:ext cx="367" cy="480"/>
                <a:chOff x="2206" y="0"/>
                <a:chExt cx="367" cy="480"/>
              </a:xfrm>
            </p:grpSpPr>
            <p:sp>
              <p:nvSpPr>
                <p:cNvPr id="22680" name="Rectangle 52"/>
                <p:cNvSpPr>
                  <a:spLocks noChangeArrowheads="1"/>
                </p:cNvSpPr>
                <p:nvPr/>
              </p:nvSpPr>
              <p:spPr bwMode="auto">
                <a:xfrm>
                  <a:off x="2249" y="0"/>
                  <a:ext cx="281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04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81" name="Rectangle 53"/>
                <p:cNvSpPr>
                  <a:spLocks noChangeArrowheads="1"/>
                </p:cNvSpPr>
                <p:nvPr/>
              </p:nvSpPr>
              <p:spPr bwMode="auto">
                <a:xfrm>
                  <a:off x="2206" y="0"/>
                  <a:ext cx="36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sp>
          <p:nvSpPr>
            <p:cNvPr id="22607" name="Rectangle 56"/>
            <p:cNvSpPr>
              <a:spLocks noChangeArrowheads="1"/>
            </p:cNvSpPr>
            <p:nvPr/>
          </p:nvSpPr>
          <p:spPr bwMode="auto">
            <a:xfrm>
              <a:off x="2006600" y="982663"/>
              <a:ext cx="539750" cy="55721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5306" tIns="257112" rIns="65306" bIns="32653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39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608" name="Rectangle 57"/>
            <p:cNvSpPr>
              <a:spLocks noChangeArrowheads="1"/>
            </p:cNvSpPr>
            <p:nvPr/>
          </p:nvSpPr>
          <p:spPr bwMode="auto">
            <a:xfrm>
              <a:off x="2546350" y="982663"/>
              <a:ext cx="538163" cy="557212"/>
            </a:xfrm>
            <a:prstGeom prst="rect">
              <a:avLst/>
            </a:prstGeom>
            <a:solidFill>
              <a:srgbClr val="00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306" tIns="257112" rIns="65306" bIns="32653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39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grpSp>
          <p:nvGrpSpPr>
            <p:cNvPr id="22609" name="Group 58"/>
            <p:cNvGrpSpPr>
              <a:grpSpLocks/>
            </p:cNvGrpSpPr>
            <p:nvPr/>
          </p:nvGrpSpPr>
          <p:grpSpPr bwMode="auto">
            <a:xfrm>
              <a:off x="2546350" y="982663"/>
              <a:ext cx="538163" cy="557212"/>
              <a:chOff x="2941" y="0"/>
              <a:chExt cx="368" cy="480"/>
            </a:xfrm>
          </p:grpSpPr>
          <p:sp>
            <p:nvSpPr>
              <p:cNvPr id="22676" name="Rectangle 59"/>
              <p:cNvSpPr>
                <a:spLocks noChangeArrowheads="1"/>
              </p:cNvSpPr>
              <p:nvPr/>
            </p:nvSpPr>
            <p:spPr bwMode="auto">
              <a:xfrm>
                <a:off x="2984" y="0"/>
                <a:ext cx="282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1600">
                  <a:solidFill>
                    <a:srgbClr val="000099"/>
                  </a:solidFill>
                  <a:latin typeface="Arial Unicode MS" charset="0"/>
                  <a:ea typeface="Arial Unicode MS" charset="0"/>
                </a:endParaRPr>
              </a:p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06</a:t>
                </a:r>
                <a:endParaRPr lang="en-GB" altLang="en-US" sz="800">
                  <a:solidFill>
                    <a:srgbClr val="000099"/>
                  </a:solidFill>
                  <a:latin typeface="Arial Unicode MS" charset="0"/>
                  <a:ea typeface="Arial Unicode MS" charset="0"/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39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77" name="Rectangle 60"/>
              <p:cNvSpPr>
                <a:spLocks noChangeArrowheads="1"/>
              </p:cNvSpPr>
              <p:nvPr/>
            </p:nvSpPr>
            <p:spPr bwMode="auto">
              <a:xfrm>
                <a:off x="2941" y="0"/>
                <a:ext cx="36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10" name="Group 66"/>
            <p:cNvGrpSpPr>
              <a:grpSpLocks/>
            </p:cNvGrpSpPr>
            <p:nvPr/>
          </p:nvGrpSpPr>
          <p:grpSpPr bwMode="auto">
            <a:xfrm>
              <a:off x="3622675" y="982663"/>
              <a:ext cx="539750" cy="557212"/>
              <a:chOff x="3676" y="0"/>
              <a:chExt cx="368" cy="480"/>
            </a:xfrm>
          </p:grpSpPr>
          <p:sp>
            <p:nvSpPr>
              <p:cNvPr id="22672" name="Rectangle 67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73" name="Group 68"/>
              <p:cNvGrpSpPr>
                <a:grpSpLocks/>
              </p:cNvGrpSpPr>
              <p:nvPr/>
            </p:nvGrpSpPr>
            <p:grpSpPr bwMode="auto">
              <a:xfrm>
                <a:off x="3676" y="0"/>
                <a:ext cx="368" cy="480"/>
                <a:chOff x="3676" y="0"/>
                <a:chExt cx="368" cy="480"/>
              </a:xfrm>
            </p:grpSpPr>
            <p:sp>
              <p:nvSpPr>
                <p:cNvPr id="22674" name="Rectangle 69"/>
                <p:cNvSpPr>
                  <a:spLocks noChangeArrowheads="1"/>
                </p:cNvSpPr>
                <p:nvPr/>
              </p:nvSpPr>
              <p:spPr bwMode="auto">
                <a:xfrm>
                  <a:off x="3719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08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75" name="Rectangle 70"/>
                <p:cNvSpPr>
                  <a:spLocks noChangeArrowheads="1"/>
                </p:cNvSpPr>
                <p:nvPr/>
              </p:nvSpPr>
              <p:spPr bwMode="auto">
                <a:xfrm>
                  <a:off x="3676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grpSp>
          <p:nvGrpSpPr>
            <p:cNvPr id="22611" name="Group 76"/>
            <p:cNvGrpSpPr>
              <a:grpSpLocks/>
            </p:cNvGrpSpPr>
            <p:nvPr/>
          </p:nvGrpSpPr>
          <p:grpSpPr bwMode="auto">
            <a:xfrm>
              <a:off x="4702175" y="982663"/>
              <a:ext cx="538163" cy="557212"/>
              <a:chOff x="4412" y="0"/>
              <a:chExt cx="367" cy="480"/>
            </a:xfrm>
          </p:grpSpPr>
          <p:sp>
            <p:nvSpPr>
              <p:cNvPr id="22668" name="Rectangle 77"/>
              <p:cNvSpPr>
                <a:spLocks noChangeArrowheads="1"/>
              </p:cNvSpPr>
              <p:nvPr/>
            </p:nvSpPr>
            <p:spPr bwMode="auto">
              <a:xfrm>
                <a:off x="4412" y="0"/>
                <a:ext cx="367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69" name="Group 78"/>
              <p:cNvGrpSpPr>
                <a:grpSpLocks/>
              </p:cNvGrpSpPr>
              <p:nvPr/>
            </p:nvGrpSpPr>
            <p:grpSpPr bwMode="auto">
              <a:xfrm>
                <a:off x="4412" y="0"/>
                <a:ext cx="367" cy="480"/>
                <a:chOff x="4412" y="0"/>
                <a:chExt cx="367" cy="480"/>
              </a:xfrm>
            </p:grpSpPr>
            <p:sp>
              <p:nvSpPr>
                <p:cNvPr id="22670" name="Rectangle 79"/>
                <p:cNvSpPr>
                  <a:spLocks noChangeArrowheads="1"/>
                </p:cNvSpPr>
                <p:nvPr/>
              </p:nvSpPr>
              <p:spPr bwMode="auto">
                <a:xfrm>
                  <a:off x="4455" y="0"/>
                  <a:ext cx="281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10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71" name="Rectangle 80"/>
                <p:cNvSpPr>
                  <a:spLocks noChangeArrowheads="1"/>
                </p:cNvSpPr>
                <p:nvPr/>
              </p:nvSpPr>
              <p:spPr bwMode="auto">
                <a:xfrm>
                  <a:off x="4412" y="0"/>
                  <a:ext cx="36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grpSp>
          <p:nvGrpSpPr>
            <p:cNvPr id="22612" name="Group 81"/>
            <p:cNvGrpSpPr>
              <a:grpSpLocks/>
            </p:cNvGrpSpPr>
            <p:nvPr/>
          </p:nvGrpSpPr>
          <p:grpSpPr bwMode="auto">
            <a:xfrm>
              <a:off x="5240338" y="982663"/>
              <a:ext cx="539750" cy="557212"/>
              <a:chOff x="4779" y="0"/>
              <a:chExt cx="368" cy="480"/>
            </a:xfrm>
          </p:grpSpPr>
          <p:sp>
            <p:nvSpPr>
              <p:cNvPr id="22664" name="Rectangle 82"/>
              <p:cNvSpPr>
                <a:spLocks noChangeArrowheads="1"/>
              </p:cNvSpPr>
              <p:nvPr/>
            </p:nvSpPr>
            <p:spPr bwMode="auto">
              <a:xfrm>
                <a:off x="4779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65" name="Group 83"/>
              <p:cNvGrpSpPr>
                <a:grpSpLocks/>
              </p:cNvGrpSpPr>
              <p:nvPr/>
            </p:nvGrpSpPr>
            <p:grpSpPr bwMode="auto">
              <a:xfrm>
                <a:off x="4779" y="0"/>
                <a:ext cx="368" cy="480"/>
                <a:chOff x="4779" y="0"/>
                <a:chExt cx="368" cy="480"/>
              </a:xfrm>
            </p:grpSpPr>
            <p:sp>
              <p:nvSpPr>
                <p:cNvPr id="22666" name="Rectangle 84"/>
                <p:cNvSpPr>
                  <a:spLocks noChangeArrowheads="1"/>
                </p:cNvSpPr>
                <p:nvPr/>
              </p:nvSpPr>
              <p:spPr bwMode="auto">
                <a:xfrm>
                  <a:off x="4822" y="0"/>
                  <a:ext cx="282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11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67" name="Rectangle 85"/>
                <p:cNvSpPr>
                  <a:spLocks noChangeArrowheads="1"/>
                </p:cNvSpPr>
                <p:nvPr/>
              </p:nvSpPr>
              <p:spPr bwMode="auto">
                <a:xfrm>
                  <a:off x="4779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grpSp>
          <p:nvGrpSpPr>
            <p:cNvPr id="22613" name="Group 86"/>
            <p:cNvGrpSpPr>
              <a:grpSpLocks/>
            </p:cNvGrpSpPr>
            <p:nvPr/>
          </p:nvGrpSpPr>
          <p:grpSpPr bwMode="auto">
            <a:xfrm>
              <a:off x="5780088" y="982663"/>
              <a:ext cx="538162" cy="557212"/>
              <a:chOff x="5147" y="0"/>
              <a:chExt cx="368" cy="480"/>
            </a:xfrm>
          </p:grpSpPr>
          <p:sp>
            <p:nvSpPr>
              <p:cNvPr id="22660" name="Rectangle 87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61" name="Group 88"/>
              <p:cNvGrpSpPr>
                <a:grpSpLocks/>
              </p:cNvGrpSpPr>
              <p:nvPr/>
            </p:nvGrpSpPr>
            <p:grpSpPr bwMode="auto">
              <a:xfrm>
                <a:off x="5147" y="0"/>
                <a:ext cx="368" cy="480"/>
                <a:chOff x="5147" y="0"/>
                <a:chExt cx="368" cy="480"/>
              </a:xfrm>
            </p:grpSpPr>
            <p:sp>
              <p:nvSpPr>
                <p:cNvPr id="22662" name="Rectangle 89"/>
                <p:cNvSpPr>
                  <a:spLocks noChangeArrowheads="1"/>
                </p:cNvSpPr>
                <p:nvPr/>
              </p:nvSpPr>
              <p:spPr bwMode="auto">
                <a:xfrm>
                  <a:off x="5190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12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63" name="Rectangle 90"/>
                <p:cNvSpPr>
                  <a:spLocks noChangeArrowheads="1"/>
                </p:cNvSpPr>
                <p:nvPr/>
              </p:nvSpPr>
              <p:spPr bwMode="auto">
                <a:xfrm>
                  <a:off x="5147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sp>
          <p:nvSpPr>
            <p:cNvPr id="22614" name="Rectangle 91"/>
            <p:cNvSpPr>
              <a:spLocks noChangeArrowheads="1"/>
            </p:cNvSpPr>
            <p:nvPr/>
          </p:nvSpPr>
          <p:spPr bwMode="auto">
            <a:xfrm>
              <a:off x="6367463" y="1058863"/>
              <a:ext cx="412750" cy="4064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z="1600">
                <a:solidFill>
                  <a:srgbClr val="000099"/>
                </a:solidFill>
                <a:latin typeface="Arial Unicode MS" charset="0"/>
                <a:ea typeface="Arial Unicode MS" charset="0"/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>
                  <a:solidFill>
                    <a:srgbClr val="000099"/>
                  </a:solidFill>
                  <a:latin typeface="Arial Unicode MS" charset="0"/>
                  <a:ea typeface="Arial Unicode MS" charset="0"/>
                </a:rPr>
                <a:t>13</a:t>
              </a:r>
              <a:endParaRPr lang="en-GB" altLang="en-US" sz="800">
                <a:solidFill>
                  <a:srgbClr val="000099"/>
                </a:solidFill>
                <a:latin typeface="Arial Unicode MS" charset="0"/>
                <a:ea typeface="Arial Unicode MS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39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grpSp>
          <p:nvGrpSpPr>
            <p:cNvPr id="22615" name="Group 97"/>
            <p:cNvGrpSpPr>
              <a:grpSpLocks/>
            </p:cNvGrpSpPr>
            <p:nvPr/>
          </p:nvGrpSpPr>
          <p:grpSpPr bwMode="auto">
            <a:xfrm>
              <a:off x="7356907" y="985621"/>
              <a:ext cx="685679" cy="556150"/>
              <a:chOff x="4779" y="0"/>
              <a:chExt cx="380" cy="483"/>
            </a:xfrm>
          </p:grpSpPr>
          <p:sp>
            <p:nvSpPr>
              <p:cNvPr id="22656" name="Rectangle 98"/>
              <p:cNvSpPr>
                <a:spLocks noChangeArrowheads="1"/>
              </p:cNvSpPr>
              <p:nvPr/>
            </p:nvSpPr>
            <p:spPr bwMode="auto">
              <a:xfrm>
                <a:off x="4779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57" name="Group 99"/>
              <p:cNvGrpSpPr>
                <a:grpSpLocks/>
              </p:cNvGrpSpPr>
              <p:nvPr/>
            </p:nvGrpSpPr>
            <p:grpSpPr bwMode="auto">
              <a:xfrm>
                <a:off x="4791" y="0"/>
                <a:ext cx="368" cy="483"/>
                <a:chOff x="4791" y="0"/>
                <a:chExt cx="368" cy="483"/>
              </a:xfrm>
            </p:grpSpPr>
            <p:sp>
              <p:nvSpPr>
                <p:cNvPr id="22658" name="Rectangle 100"/>
                <p:cNvSpPr>
                  <a:spLocks noChangeArrowheads="1"/>
                </p:cNvSpPr>
                <p:nvPr/>
              </p:nvSpPr>
              <p:spPr bwMode="auto">
                <a:xfrm>
                  <a:off x="4830" y="13"/>
                  <a:ext cx="282" cy="47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15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59" name="Rectangle 101"/>
                <p:cNvSpPr>
                  <a:spLocks noChangeArrowheads="1"/>
                </p:cNvSpPr>
                <p:nvPr/>
              </p:nvSpPr>
              <p:spPr bwMode="auto">
                <a:xfrm>
                  <a:off x="4791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grpSp>
          <p:nvGrpSpPr>
            <p:cNvPr id="22616" name="Group 102"/>
            <p:cNvGrpSpPr>
              <a:grpSpLocks/>
            </p:cNvGrpSpPr>
            <p:nvPr/>
          </p:nvGrpSpPr>
          <p:grpSpPr bwMode="auto">
            <a:xfrm>
              <a:off x="7970838" y="985621"/>
              <a:ext cx="554037" cy="552667"/>
              <a:chOff x="5147" y="0"/>
              <a:chExt cx="368" cy="480"/>
            </a:xfrm>
          </p:grpSpPr>
          <p:sp>
            <p:nvSpPr>
              <p:cNvPr id="22652" name="Rectangle 103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53" name="Group 104"/>
              <p:cNvGrpSpPr>
                <a:grpSpLocks/>
              </p:cNvGrpSpPr>
              <p:nvPr/>
            </p:nvGrpSpPr>
            <p:grpSpPr bwMode="auto">
              <a:xfrm>
                <a:off x="5147" y="0"/>
                <a:ext cx="368" cy="480"/>
                <a:chOff x="5147" y="0"/>
                <a:chExt cx="368" cy="480"/>
              </a:xfrm>
            </p:grpSpPr>
            <p:sp>
              <p:nvSpPr>
                <p:cNvPr id="22654" name="Rectangle 105"/>
                <p:cNvSpPr>
                  <a:spLocks noChangeArrowheads="1"/>
                </p:cNvSpPr>
                <p:nvPr/>
              </p:nvSpPr>
              <p:spPr bwMode="auto">
                <a:xfrm>
                  <a:off x="5190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16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55" name="Rectangle 106"/>
                <p:cNvSpPr>
                  <a:spLocks noChangeArrowheads="1"/>
                </p:cNvSpPr>
                <p:nvPr/>
              </p:nvSpPr>
              <p:spPr bwMode="auto">
                <a:xfrm>
                  <a:off x="5147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sp>
          <p:nvSpPr>
            <p:cNvPr id="22617" name="Rectangle 109"/>
            <p:cNvSpPr>
              <a:spLocks noChangeArrowheads="1"/>
            </p:cNvSpPr>
            <p:nvPr/>
          </p:nvSpPr>
          <p:spPr bwMode="auto">
            <a:xfrm>
              <a:off x="3697288" y="1517650"/>
              <a:ext cx="412750" cy="462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000">
                  <a:solidFill>
                    <a:srgbClr val="000099"/>
                  </a:solidFill>
                  <a:latin typeface="Arial Unicode MS" charset="0"/>
                  <a:ea typeface="Arial Unicode MS" charset="0"/>
                </a:rPr>
                <a:t> 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4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618" name="Rectangle 113"/>
            <p:cNvSpPr>
              <a:spLocks noChangeArrowheads="1"/>
            </p:cNvSpPr>
            <p:nvPr/>
          </p:nvSpPr>
          <p:spPr bwMode="auto">
            <a:xfrm>
              <a:off x="2619375" y="1517650"/>
              <a:ext cx="412750" cy="440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000">
                  <a:solidFill>
                    <a:srgbClr val="000099"/>
                  </a:solidFill>
                  <a:latin typeface="Arial Unicode MS" charset="0"/>
                  <a:ea typeface="Arial Unicode MS" charset="0"/>
                </a:rPr>
                <a:t> 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4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619" name="Rectangle 114"/>
            <p:cNvSpPr>
              <a:spLocks noChangeArrowheads="1"/>
            </p:cNvSpPr>
            <p:nvPr/>
          </p:nvSpPr>
          <p:spPr bwMode="auto">
            <a:xfrm>
              <a:off x="4235450" y="1517650"/>
              <a:ext cx="414338" cy="440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000">
                  <a:solidFill>
                    <a:srgbClr val="000099"/>
                  </a:solidFill>
                  <a:latin typeface="Arial Unicode MS" charset="0"/>
                  <a:ea typeface="Arial Unicode MS" charset="0"/>
                </a:rPr>
                <a:t> 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4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grpSp>
          <p:nvGrpSpPr>
            <p:cNvPr id="22620" name="Group 30"/>
            <p:cNvGrpSpPr>
              <a:grpSpLocks/>
            </p:cNvGrpSpPr>
            <p:nvPr/>
          </p:nvGrpSpPr>
          <p:grpSpPr bwMode="auto">
            <a:xfrm>
              <a:off x="4162425" y="1489075"/>
              <a:ext cx="539750" cy="4886325"/>
              <a:chOff x="3676" y="0"/>
              <a:chExt cx="368" cy="2772"/>
            </a:xfrm>
          </p:grpSpPr>
          <p:sp>
            <p:nvSpPr>
              <p:cNvPr id="22650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51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21" name="Group 30"/>
            <p:cNvGrpSpPr>
              <a:grpSpLocks/>
            </p:cNvGrpSpPr>
            <p:nvPr/>
          </p:nvGrpSpPr>
          <p:grpSpPr bwMode="auto">
            <a:xfrm>
              <a:off x="3082925" y="1489075"/>
              <a:ext cx="539750" cy="4886325"/>
              <a:chOff x="3676" y="0"/>
              <a:chExt cx="368" cy="2772"/>
            </a:xfrm>
          </p:grpSpPr>
          <p:sp>
            <p:nvSpPr>
              <p:cNvPr id="22648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49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22" name="Group 30"/>
            <p:cNvGrpSpPr>
              <a:grpSpLocks/>
            </p:cNvGrpSpPr>
            <p:nvPr/>
          </p:nvGrpSpPr>
          <p:grpSpPr bwMode="auto">
            <a:xfrm>
              <a:off x="2003425" y="1489075"/>
              <a:ext cx="539750" cy="4886325"/>
              <a:chOff x="3676" y="0"/>
              <a:chExt cx="368" cy="2772"/>
            </a:xfrm>
          </p:grpSpPr>
          <p:sp>
            <p:nvSpPr>
              <p:cNvPr id="22646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47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23" name="Group 30"/>
            <p:cNvGrpSpPr>
              <a:grpSpLocks/>
            </p:cNvGrpSpPr>
            <p:nvPr/>
          </p:nvGrpSpPr>
          <p:grpSpPr bwMode="auto">
            <a:xfrm>
              <a:off x="928687" y="1542834"/>
              <a:ext cx="534987" cy="4832566"/>
              <a:chOff x="3676" y="0"/>
              <a:chExt cx="368" cy="2772"/>
            </a:xfrm>
          </p:grpSpPr>
          <p:sp>
            <p:nvSpPr>
              <p:cNvPr id="22644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45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24" name="Group 30"/>
            <p:cNvGrpSpPr>
              <a:grpSpLocks/>
            </p:cNvGrpSpPr>
            <p:nvPr/>
          </p:nvGrpSpPr>
          <p:grpSpPr bwMode="auto">
            <a:xfrm>
              <a:off x="6883400" y="1489075"/>
              <a:ext cx="536575" cy="4886325"/>
              <a:chOff x="3676" y="0"/>
              <a:chExt cx="368" cy="2772"/>
            </a:xfrm>
          </p:grpSpPr>
          <p:sp>
            <p:nvSpPr>
              <p:cNvPr id="22642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>
                <a:lvl1pPr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77938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779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0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rPr>
                  <a:t> 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altLang="en-US" sz="24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2643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p:grpSp>
        <p:grpSp>
          <p:nvGrpSpPr>
            <p:cNvPr id="22625" name="Group 61"/>
            <p:cNvGrpSpPr>
              <a:grpSpLocks/>
            </p:cNvGrpSpPr>
            <p:nvPr/>
          </p:nvGrpSpPr>
          <p:grpSpPr bwMode="auto">
            <a:xfrm>
              <a:off x="3084513" y="982663"/>
              <a:ext cx="538162" cy="557212"/>
              <a:chOff x="3309" y="0"/>
              <a:chExt cx="367" cy="480"/>
            </a:xfrm>
          </p:grpSpPr>
          <p:sp>
            <p:nvSpPr>
              <p:cNvPr id="22638" name="Rectangle 62"/>
              <p:cNvSpPr>
                <a:spLocks noChangeArrowheads="1"/>
              </p:cNvSpPr>
              <p:nvPr/>
            </p:nvSpPr>
            <p:spPr bwMode="auto">
              <a:xfrm>
                <a:off x="3309" y="0"/>
                <a:ext cx="367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39" name="Group 63"/>
              <p:cNvGrpSpPr>
                <a:grpSpLocks/>
              </p:cNvGrpSpPr>
              <p:nvPr/>
            </p:nvGrpSpPr>
            <p:grpSpPr bwMode="auto">
              <a:xfrm>
                <a:off x="3309" y="0"/>
                <a:ext cx="367" cy="480"/>
                <a:chOff x="3309" y="0"/>
                <a:chExt cx="367" cy="480"/>
              </a:xfrm>
            </p:grpSpPr>
            <p:sp>
              <p:nvSpPr>
                <p:cNvPr id="22640" name="Rectangle 64"/>
                <p:cNvSpPr>
                  <a:spLocks noChangeArrowheads="1"/>
                </p:cNvSpPr>
                <p:nvPr/>
              </p:nvSpPr>
              <p:spPr bwMode="auto">
                <a:xfrm>
                  <a:off x="3352" y="0"/>
                  <a:ext cx="281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07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41" name="Rectangle 65"/>
                <p:cNvSpPr>
                  <a:spLocks noChangeArrowheads="1"/>
                </p:cNvSpPr>
                <p:nvPr/>
              </p:nvSpPr>
              <p:spPr bwMode="auto">
                <a:xfrm>
                  <a:off x="3309" y="0"/>
                  <a:ext cx="36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grpSp>
          <p:nvGrpSpPr>
            <p:cNvPr id="22626" name="Group 71"/>
            <p:cNvGrpSpPr>
              <a:grpSpLocks/>
            </p:cNvGrpSpPr>
            <p:nvPr/>
          </p:nvGrpSpPr>
          <p:grpSpPr bwMode="auto">
            <a:xfrm>
              <a:off x="4162425" y="982663"/>
              <a:ext cx="539750" cy="557212"/>
              <a:chOff x="4044" y="0"/>
              <a:chExt cx="368" cy="480"/>
            </a:xfrm>
          </p:grpSpPr>
          <p:sp>
            <p:nvSpPr>
              <p:cNvPr id="22634" name="Rectangle 72"/>
              <p:cNvSpPr>
                <a:spLocks noChangeArrowheads="1"/>
              </p:cNvSpPr>
              <p:nvPr/>
            </p:nvSpPr>
            <p:spPr bwMode="auto">
              <a:xfrm>
                <a:off x="4044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35" name="Group 73"/>
              <p:cNvGrpSpPr>
                <a:grpSpLocks/>
              </p:cNvGrpSpPr>
              <p:nvPr/>
            </p:nvGrpSpPr>
            <p:grpSpPr bwMode="auto">
              <a:xfrm>
                <a:off x="4044" y="0"/>
                <a:ext cx="368" cy="480"/>
                <a:chOff x="4044" y="0"/>
                <a:chExt cx="368" cy="480"/>
              </a:xfrm>
            </p:grpSpPr>
            <p:sp>
              <p:nvSpPr>
                <p:cNvPr id="22636" name="Rectangle 74"/>
                <p:cNvSpPr>
                  <a:spLocks noChangeArrowheads="1"/>
                </p:cNvSpPr>
                <p:nvPr/>
              </p:nvSpPr>
              <p:spPr bwMode="auto">
                <a:xfrm>
                  <a:off x="4087" y="0"/>
                  <a:ext cx="282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09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37" name="Rectangle 75"/>
                <p:cNvSpPr>
                  <a:spLocks noChangeArrowheads="1"/>
                </p:cNvSpPr>
                <p:nvPr/>
              </p:nvSpPr>
              <p:spPr bwMode="auto">
                <a:xfrm>
                  <a:off x="4044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  <p:sp>
          <p:nvSpPr>
            <p:cNvPr id="22627" name="Rectangle 54"/>
            <p:cNvSpPr>
              <a:spLocks noChangeArrowheads="1"/>
            </p:cNvSpPr>
            <p:nvPr/>
          </p:nvSpPr>
          <p:spPr bwMode="auto">
            <a:xfrm>
              <a:off x="2006600" y="982663"/>
              <a:ext cx="539750" cy="557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359957" rIns="91429" bIns="45715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14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628" name="Rectangle 55"/>
            <p:cNvSpPr>
              <a:spLocks noChangeArrowheads="1"/>
            </p:cNvSpPr>
            <p:nvPr/>
          </p:nvSpPr>
          <p:spPr bwMode="auto">
            <a:xfrm>
              <a:off x="2091531" y="982663"/>
              <a:ext cx="412750" cy="51355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359957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>
                  <a:solidFill>
                    <a:srgbClr val="000099"/>
                  </a:solidFill>
                  <a:latin typeface="Arial Unicode MS" charset="0"/>
                  <a:ea typeface="Arial Unicode MS" charset="0"/>
                </a:rPr>
                <a:t>05</a:t>
              </a:r>
              <a:endParaRPr lang="en-GB" altLang="en-US" sz="800">
                <a:solidFill>
                  <a:srgbClr val="000099"/>
                </a:solidFill>
                <a:latin typeface="Arial Unicode MS" charset="0"/>
                <a:ea typeface="Arial Unicode MS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39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grpSp>
          <p:nvGrpSpPr>
            <p:cNvPr id="22629" name="Group 92"/>
            <p:cNvGrpSpPr>
              <a:grpSpLocks/>
            </p:cNvGrpSpPr>
            <p:nvPr/>
          </p:nvGrpSpPr>
          <p:grpSpPr bwMode="auto">
            <a:xfrm>
              <a:off x="6875462" y="984662"/>
              <a:ext cx="546101" cy="557213"/>
              <a:chOff x="5147" y="0"/>
              <a:chExt cx="368" cy="480"/>
            </a:xfrm>
          </p:grpSpPr>
          <p:sp>
            <p:nvSpPr>
              <p:cNvPr id="22630" name="Rectangle 93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346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3900">
                  <a:solidFill>
                    <a:prstClr val="black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grpSp>
            <p:nvGrpSpPr>
              <p:cNvPr id="22631" name="Group 94"/>
              <p:cNvGrpSpPr>
                <a:grpSpLocks/>
              </p:cNvGrpSpPr>
              <p:nvPr/>
            </p:nvGrpSpPr>
            <p:grpSpPr bwMode="auto">
              <a:xfrm>
                <a:off x="5147" y="0"/>
                <a:ext cx="368" cy="480"/>
                <a:chOff x="5147" y="0"/>
                <a:chExt cx="368" cy="480"/>
              </a:xfrm>
            </p:grpSpPr>
            <p:sp>
              <p:nvSpPr>
                <p:cNvPr id="22632" name="Rectangle 95"/>
                <p:cNvSpPr>
                  <a:spLocks noChangeArrowheads="1"/>
                </p:cNvSpPr>
                <p:nvPr/>
              </p:nvSpPr>
              <p:spPr bwMode="auto">
                <a:xfrm>
                  <a:off x="5178" y="10"/>
                  <a:ext cx="316" cy="47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77938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77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16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600">
                      <a:solidFill>
                        <a:srgbClr val="000099"/>
                      </a:solidFill>
                      <a:latin typeface="Arial Unicode MS" charset="0"/>
                      <a:ea typeface="Arial Unicode MS" charset="0"/>
                    </a:rPr>
                    <a:t>14</a:t>
                  </a:r>
                  <a:endParaRPr lang="en-GB" altLang="en-US" sz="800">
                    <a:solidFill>
                      <a:srgbClr val="000099"/>
                    </a:solidFill>
                    <a:latin typeface="Arial Unicode MS" charset="0"/>
                    <a:ea typeface="Arial Unicode MS" charset="0"/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sz="3900">
                    <a:solidFill>
                      <a:srgbClr val="000099"/>
                    </a:solidFill>
                    <a:latin typeface="Arial Unicode MS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633" name="Rectangle 96"/>
                <p:cNvSpPr>
                  <a:spLocks noChangeArrowheads="1"/>
                </p:cNvSpPr>
                <p:nvPr/>
              </p:nvSpPr>
              <p:spPr bwMode="auto">
                <a:xfrm>
                  <a:off x="5147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defTabSz="914346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3900">
                    <a:solidFill>
                      <a:prstClr val="black"/>
                    </a:solidFill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</p:grpSp>
      </p:grpSp>
      <p:sp>
        <p:nvSpPr>
          <p:cNvPr id="22532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6" indent="-285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2" indent="-2285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06" indent="-2285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78" indent="-2285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51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23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96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69" indent="-228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4FED686-7C2B-454F-85B6-4E4BC5CFA06B}" type="datetime5">
              <a:rPr lang="en-US" altLang="en-US" sz="900">
                <a:solidFill>
                  <a:srgbClr val="EEECE1"/>
                </a:solidFill>
              </a:rPr>
              <a:pPr algn="r" eaLnBrk="1" hangingPunct="1"/>
              <a:t>3-Apr-25</a:t>
            </a:fld>
            <a:endParaRPr lang="en-GB" altLang="en-US">
              <a:solidFill>
                <a:srgbClr val="EEECE1"/>
              </a:solidFill>
            </a:endParaRPr>
          </a:p>
        </p:txBody>
      </p:sp>
      <p:sp>
        <p:nvSpPr>
          <p:cNvPr id="22533" name="Rectangle 11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524259" y="1058864"/>
            <a:ext cx="5857875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2800" b="1" i="1">
                <a:solidFill>
                  <a:srgbClr val="000099"/>
                </a:solidFill>
              </a:rPr>
              <a:t>Cryosphere Satellite Missions</a:t>
            </a:r>
          </a:p>
        </p:txBody>
      </p:sp>
      <p:grpSp>
        <p:nvGrpSpPr>
          <p:cNvPr id="22534" name="Group 168"/>
          <p:cNvGrpSpPr>
            <a:grpSpLocks/>
          </p:cNvGrpSpPr>
          <p:nvPr/>
        </p:nvGrpSpPr>
        <p:grpSpPr bwMode="auto">
          <a:xfrm>
            <a:off x="1604972" y="7375521"/>
            <a:ext cx="6040437" cy="344487"/>
            <a:chOff x="396" y="3940"/>
            <a:chExt cx="5114" cy="249"/>
          </a:xfrm>
        </p:grpSpPr>
        <p:sp>
          <p:nvSpPr>
            <p:cNvPr id="22587" name="Text Box 117"/>
            <p:cNvSpPr txBox="1">
              <a:spLocks noChangeArrowheads="1"/>
            </p:cNvSpPr>
            <p:nvPr/>
          </p:nvSpPr>
          <p:spPr bwMode="auto">
            <a:xfrm>
              <a:off x="3296" y="3940"/>
              <a:ext cx="2214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400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Planned/Pending approval</a:t>
              </a:r>
              <a:endParaRPr lang="en-GB" altLang="en-US" sz="1400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8" name="Rectangle 118"/>
            <p:cNvSpPr>
              <a:spLocks noChangeArrowheads="1"/>
            </p:cNvSpPr>
            <p:nvPr/>
          </p:nvSpPr>
          <p:spPr bwMode="auto">
            <a:xfrm>
              <a:off x="396" y="3940"/>
              <a:ext cx="355" cy="24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39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9" name="Rectangle 119"/>
            <p:cNvSpPr>
              <a:spLocks noChangeArrowheads="1"/>
            </p:cNvSpPr>
            <p:nvPr/>
          </p:nvSpPr>
          <p:spPr bwMode="auto">
            <a:xfrm>
              <a:off x="1593" y="3940"/>
              <a:ext cx="354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39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0" name="Rectangle 120"/>
            <p:cNvSpPr>
              <a:spLocks noChangeArrowheads="1"/>
            </p:cNvSpPr>
            <p:nvPr/>
          </p:nvSpPr>
          <p:spPr bwMode="auto">
            <a:xfrm>
              <a:off x="2911" y="3940"/>
              <a:ext cx="355" cy="240"/>
            </a:xfrm>
            <a:prstGeom prst="rect">
              <a:avLst/>
            </a:prstGeom>
            <a:solidFill>
              <a:srgbClr val="FF7575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346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390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1" name="Text Box 121"/>
            <p:cNvSpPr txBox="1">
              <a:spLocks noChangeArrowheads="1"/>
            </p:cNvSpPr>
            <p:nvPr/>
          </p:nvSpPr>
          <p:spPr bwMode="auto">
            <a:xfrm>
              <a:off x="751" y="3940"/>
              <a:ext cx="70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40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In Orbit</a:t>
              </a:r>
              <a:endParaRPr lang="en-GB" altLang="en-US" sz="140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92" name="Text Box 122"/>
            <p:cNvSpPr txBox="1">
              <a:spLocks noChangeArrowheads="1"/>
            </p:cNvSpPr>
            <p:nvPr/>
          </p:nvSpPr>
          <p:spPr bwMode="auto">
            <a:xfrm>
              <a:off x="1946" y="3940"/>
              <a:ext cx="975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400" dirty="0">
                  <a:solidFill>
                    <a:srgbClr val="000000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Approved</a:t>
              </a:r>
              <a:endParaRPr lang="en-GB" altLang="en-US" sz="1400" dirty="0">
                <a:solidFill>
                  <a:srgbClr val="000000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2535" name="Text Box 173"/>
          <p:cNvSpPr txBox="1">
            <a:spLocks noChangeArrowheads="1"/>
          </p:cNvSpPr>
          <p:nvPr/>
        </p:nvSpPr>
        <p:spPr bwMode="auto">
          <a:xfrm>
            <a:off x="7497763" y="7389820"/>
            <a:ext cx="3200400" cy="29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8000" tIns="64000" rIns="128000" bIns="64000">
            <a:spAutoFit/>
          </a:bodyPr>
          <a:lstStyle>
            <a:lvl1pPr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1100">
                <a:solidFill>
                  <a:srgbClr val="000000"/>
                </a:solidFill>
                <a:latin typeface="Arial Unicode MS" charset="0"/>
                <a:ea typeface="Arial Unicode MS" charset="0"/>
              </a:rPr>
              <a:t>Solid  = R &amp; D;  Hatched = operational mission</a:t>
            </a:r>
          </a:p>
        </p:txBody>
      </p:sp>
      <p:pic>
        <p:nvPicPr>
          <p:cNvPr id="2253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671" y="1058864"/>
            <a:ext cx="133508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" name="AutoShape 157"/>
          <p:cNvSpPr>
            <a:spLocks noChangeArrowheads="1"/>
          </p:cNvSpPr>
          <p:nvPr/>
        </p:nvSpPr>
        <p:spPr bwMode="auto">
          <a:xfrm>
            <a:off x="8110547" y="6364289"/>
            <a:ext cx="2378075" cy="152400"/>
          </a:xfrm>
          <a:prstGeom prst="homePlate">
            <a:avLst>
              <a:gd name="adj" fmla="val 12430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  <a:alpha val="54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 sz="1100" dirty="0">
                <a:solidFill>
                  <a:srgbClr val="000066"/>
                </a:solidFill>
                <a:latin typeface="Arial Unicode MS" pitchFamily="34" charset="-128"/>
              </a:rPr>
              <a:t>FY-3C</a:t>
            </a:r>
          </a:p>
        </p:txBody>
      </p:sp>
      <p:sp>
        <p:nvSpPr>
          <p:cNvPr id="22538" name="AutoShape 155"/>
          <p:cNvSpPr>
            <a:spLocks noChangeArrowheads="1"/>
          </p:cNvSpPr>
          <p:nvPr/>
        </p:nvSpPr>
        <p:spPr bwMode="auto">
          <a:xfrm>
            <a:off x="6238876" y="6364289"/>
            <a:ext cx="2065338" cy="152400"/>
          </a:xfrm>
          <a:prstGeom prst="homePlate">
            <a:avLst>
              <a:gd name="adj" fmla="val 129560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                          FY-3B</a:t>
            </a:r>
            <a:endParaRPr lang="en-GB" altLang="en-US" sz="1100">
              <a:solidFill>
                <a:srgbClr val="000099"/>
              </a:solidFill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186" name="AutoShape 153"/>
          <p:cNvSpPr>
            <a:spLocks noChangeArrowheads="1"/>
          </p:cNvSpPr>
          <p:nvPr/>
        </p:nvSpPr>
        <p:spPr bwMode="auto">
          <a:xfrm>
            <a:off x="9336096" y="5916614"/>
            <a:ext cx="1216025" cy="158750"/>
          </a:xfrm>
          <a:prstGeom prst="homePlate">
            <a:avLst>
              <a:gd name="adj" fmla="val 149365"/>
            </a:avLst>
          </a:prstGeom>
          <a:pattFill prst="wdDnDiag">
            <a:fgClr>
              <a:srgbClr val="FFFF00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dirty="0">
                <a:solidFill>
                  <a:srgbClr val="000099"/>
                </a:solidFill>
                <a:latin typeface="Arial Unicode MS" pitchFamily="34" charset="-128"/>
              </a:rPr>
              <a:t>               HY-1C</a:t>
            </a:r>
            <a:endParaRPr lang="en-GB" sz="1100" dirty="0">
              <a:solidFill>
                <a:srgbClr val="000099"/>
              </a:solidFill>
              <a:latin typeface="Arial Unicode MS" pitchFamily="34" charset="-128"/>
            </a:endParaRPr>
          </a:p>
        </p:txBody>
      </p:sp>
      <p:grpSp>
        <p:nvGrpSpPr>
          <p:cNvPr id="22540" name="Group 8"/>
          <p:cNvGrpSpPr>
            <a:grpSpLocks/>
          </p:cNvGrpSpPr>
          <p:nvPr/>
        </p:nvGrpSpPr>
        <p:grpSpPr bwMode="auto">
          <a:xfrm>
            <a:off x="1714509" y="2346327"/>
            <a:ext cx="9186863" cy="5000599"/>
            <a:chOff x="190884" y="1606550"/>
            <a:chExt cx="9186912" cy="5000428"/>
          </a:xfrm>
        </p:grpSpPr>
        <p:sp>
          <p:nvSpPr>
            <p:cNvPr id="22547" name="AutoShape 124"/>
            <p:cNvSpPr>
              <a:spLocks noChangeArrowheads="1"/>
            </p:cNvSpPr>
            <p:nvPr/>
          </p:nvSpPr>
          <p:spPr bwMode="auto">
            <a:xfrm>
              <a:off x="7978744" y="2065337"/>
              <a:ext cx="1111281" cy="165101"/>
            </a:xfrm>
            <a:prstGeom prst="homePlate">
              <a:avLst>
                <a:gd name="adj" fmla="val 113241"/>
              </a:avLst>
            </a:prstGeom>
            <a:solidFill>
              <a:srgbClr val="FF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         </a:t>
              </a:r>
              <a:r>
                <a:rPr lang="nb-NO" altLang="en-US" sz="10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RCM</a:t>
              </a:r>
              <a:endParaRPr lang="en-GB" altLang="en-US" sz="10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48" name="AutoShape 125"/>
            <p:cNvSpPr>
              <a:spLocks noChangeArrowheads="1"/>
            </p:cNvSpPr>
            <p:nvPr/>
          </p:nvSpPr>
          <p:spPr bwMode="auto">
            <a:xfrm>
              <a:off x="3382962" y="2770188"/>
              <a:ext cx="5018590" cy="165100"/>
            </a:xfrm>
            <a:prstGeom prst="homePlate">
              <a:avLst>
                <a:gd name="adj" fmla="val 142276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SAR/COSMO-SKYMED X-band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49" name="AutoShape 126"/>
            <p:cNvSpPr>
              <a:spLocks noChangeArrowheads="1"/>
            </p:cNvSpPr>
            <p:nvPr/>
          </p:nvSpPr>
          <p:spPr bwMode="auto">
            <a:xfrm>
              <a:off x="3382962" y="2541588"/>
              <a:ext cx="4891087" cy="165100"/>
            </a:xfrm>
            <a:prstGeom prst="homePlate">
              <a:avLst>
                <a:gd name="adj" fmla="val 134547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TerraSAR/Tandem-</a:t>
              </a:r>
              <a:r>
                <a:rPr lang="nb-NO" altLang="en-US" sz="1100" dirty="0" err="1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X</a:t>
              </a: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  </a:t>
              </a:r>
              <a:r>
                <a:rPr lang="nb-NO" altLang="en-US" sz="1100" dirty="0" err="1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X</a:t>
              </a: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-band</a:t>
              </a:r>
              <a:endParaRPr lang="en-GB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0" name="AutoShape 127"/>
            <p:cNvSpPr>
              <a:spLocks noChangeArrowheads="1"/>
            </p:cNvSpPr>
            <p:nvPr/>
          </p:nvSpPr>
          <p:spPr bwMode="auto">
            <a:xfrm>
              <a:off x="985838" y="3459163"/>
              <a:ext cx="3670300" cy="147637"/>
            </a:xfrm>
            <a:prstGeom prst="homePlate">
              <a:avLst>
                <a:gd name="adj" fmla="val 0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ICESAT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1" name="AutoShape 128"/>
            <p:cNvSpPr>
              <a:spLocks noChangeArrowheads="1"/>
            </p:cNvSpPr>
            <p:nvPr/>
          </p:nvSpPr>
          <p:spPr bwMode="auto">
            <a:xfrm>
              <a:off x="7054850" y="3606800"/>
              <a:ext cx="2035175" cy="142842"/>
            </a:xfrm>
            <a:prstGeom prst="homePlate">
              <a:avLst>
                <a:gd name="adj" fmla="val 119787"/>
              </a:avLst>
            </a:prstGeom>
            <a:pattFill prst="wdDnDiag">
              <a:fgClr>
                <a:srgbClr val="99FF99"/>
              </a:fgClr>
              <a:bgClr>
                <a:schemeClr val="bg1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                      Sentinel-3A, B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2" name="AutoShape 129"/>
            <p:cNvSpPr>
              <a:spLocks noChangeArrowheads="1"/>
            </p:cNvSpPr>
            <p:nvPr/>
          </p:nvSpPr>
          <p:spPr bwMode="auto">
            <a:xfrm>
              <a:off x="3295650" y="2065338"/>
              <a:ext cx="5105902" cy="165100"/>
            </a:xfrm>
            <a:prstGeom prst="homePlate">
              <a:avLst>
                <a:gd name="adj" fmla="val 138881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   RADARSAT-2 C-band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3" name="AutoShape 130"/>
            <p:cNvSpPr>
              <a:spLocks noChangeArrowheads="1"/>
            </p:cNvSpPr>
            <p:nvPr/>
          </p:nvSpPr>
          <p:spPr bwMode="auto">
            <a:xfrm>
              <a:off x="214313" y="2065338"/>
              <a:ext cx="3549650" cy="165100"/>
            </a:xfrm>
            <a:prstGeom prst="homePlate">
              <a:avLst>
                <a:gd name="adj" fmla="val 117951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RADARSAT-1 C-band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4" name="AutoShape 131"/>
            <p:cNvSpPr>
              <a:spLocks noChangeArrowheads="1"/>
            </p:cNvSpPr>
            <p:nvPr/>
          </p:nvSpPr>
          <p:spPr bwMode="auto">
            <a:xfrm>
              <a:off x="8401552" y="3440353"/>
              <a:ext cx="691648" cy="149225"/>
            </a:xfrm>
            <a:prstGeom prst="homePlate">
              <a:avLst>
                <a:gd name="adj" fmla="val 146215"/>
              </a:avLst>
            </a:prstGeom>
            <a:solidFill>
              <a:srgbClr val="FF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ICESat-2</a:t>
              </a:r>
              <a:endParaRPr lang="en-GB" altLang="en-US" sz="10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5" name="AutoShape 133"/>
            <p:cNvSpPr>
              <a:spLocks noChangeArrowheads="1"/>
            </p:cNvSpPr>
            <p:nvPr/>
          </p:nvSpPr>
          <p:spPr bwMode="auto">
            <a:xfrm>
              <a:off x="4335463" y="2314575"/>
              <a:ext cx="4369593" cy="165100"/>
            </a:xfrm>
            <a:prstGeom prst="homePlate">
              <a:avLst>
                <a:gd name="adj" fmla="val 162474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SAR/RISAT C-band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6" name="AutoShape 138"/>
            <p:cNvSpPr>
              <a:spLocks noChangeArrowheads="1"/>
            </p:cNvSpPr>
            <p:nvPr/>
          </p:nvSpPr>
          <p:spPr bwMode="auto">
            <a:xfrm>
              <a:off x="8295187" y="2541588"/>
              <a:ext cx="840876" cy="165100"/>
            </a:xfrm>
            <a:prstGeom prst="homePlate">
              <a:avLst>
                <a:gd name="adj" fmla="val 114595"/>
              </a:avLst>
            </a:prstGeom>
            <a:pattFill prst="wdDnDiag">
              <a:fgClr>
                <a:srgbClr val="FFFF00"/>
              </a:fgClr>
              <a:bgClr>
                <a:srgbClr val="FFFFFF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HY-3 WSAR</a:t>
              </a:r>
              <a:endParaRPr lang="en-GB" altLang="en-US" sz="10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7" name="AutoShape 140"/>
            <p:cNvSpPr>
              <a:spLocks noChangeArrowheads="1"/>
            </p:cNvSpPr>
            <p:nvPr/>
          </p:nvSpPr>
          <p:spPr bwMode="auto">
            <a:xfrm>
              <a:off x="6995211" y="1819275"/>
              <a:ext cx="2039937" cy="163513"/>
            </a:xfrm>
            <a:prstGeom prst="homePlate">
              <a:avLst>
                <a:gd name="adj" fmla="val 116729"/>
              </a:avLst>
            </a:prstGeom>
            <a:pattFill prst="wdDnDiag">
              <a:fgClr>
                <a:srgbClr val="6AFE9B"/>
              </a:fgClr>
              <a:bgClr>
                <a:srgbClr val="FFFFFF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Sentinel-1A, B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8" name="AutoShape 146"/>
            <p:cNvSpPr>
              <a:spLocks noChangeArrowheads="1"/>
            </p:cNvSpPr>
            <p:nvPr/>
          </p:nvSpPr>
          <p:spPr bwMode="auto">
            <a:xfrm>
              <a:off x="4648199" y="4378198"/>
              <a:ext cx="4406901" cy="150812"/>
            </a:xfrm>
            <a:prstGeom prst="homePlate">
              <a:avLst>
                <a:gd name="adj" fmla="val 165857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SMOS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59" name="AutoShape 147"/>
            <p:cNvSpPr>
              <a:spLocks noChangeArrowheads="1"/>
            </p:cNvSpPr>
            <p:nvPr/>
          </p:nvSpPr>
          <p:spPr bwMode="auto">
            <a:xfrm>
              <a:off x="985837" y="4186238"/>
              <a:ext cx="7415715" cy="149225"/>
            </a:xfrm>
            <a:prstGeom prst="homePlate">
              <a:avLst>
                <a:gd name="adj" fmla="val 132290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 dirty="0" err="1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WindSat</a:t>
              </a: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/Coriolis</a:t>
              </a:r>
              <a:endParaRPr lang="en-GB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60" name="AutoShape 148"/>
            <p:cNvSpPr>
              <a:spLocks noChangeArrowheads="1"/>
            </p:cNvSpPr>
            <p:nvPr/>
          </p:nvSpPr>
          <p:spPr bwMode="auto">
            <a:xfrm>
              <a:off x="6061075" y="4756150"/>
              <a:ext cx="2011362" cy="165099"/>
            </a:xfrm>
            <a:prstGeom prst="homePlate">
              <a:avLst>
                <a:gd name="adj" fmla="val 131867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nn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AMSR-2/GCOM-W1</a:t>
              </a:r>
            </a:p>
          </p:txBody>
        </p:sp>
        <p:sp>
          <p:nvSpPr>
            <p:cNvPr id="22561" name="AutoShape 149"/>
            <p:cNvSpPr>
              <a:spLocks noChangeArrowheads="1"/>
            </p:cNvSpPr>
            <p:nvPr/>
          </p:nvSpPr>
          <p:spPr bwMode="auto">
            <a:xfrm>
              <a:off x="241300" y="4573588"/>
              <a:ext cx="8793848" cy="149225"/>
            </a:xfrm>
            <a:prstGeom prst="homePlate">
              <a:avLst>
                <a:gd name="adj" fmla="val 148417"/>
              </a:avLst>
            </a:prstGeom>
            <a:pattFill prst="wdDnDiag">
              <a:fgClr>
                <a:srgbClr val="6AFE9B"/>
              </a:fgClr>
              <a:bgClr>
                <a:srgbClr val="FFFFFF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OLS &amp; SSMI/DMSP— AVHRR &amp; AMSU/NOAA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62" name="AutoShape 150"/>
            <p:cNvSpPr>
              <a:spLocks noChangeArrowheads="1"/>
            </p:cNvSpPr>
            <p:nvPr/>
          </p:nvSpPr>
          <p:spPr bwMode="auto">
            <a:xfrm>
              <a:off x="4297363" y="3997325"/>
              <a:ext cx="2534777" cy="146050"/>
            </a:xfrm>
            <a:custGeom>
              <a:avLst/>
              <a:gdLst>
                <a:gd name="T0" fmla="*/ 0 w 3548840"/>
                <a:gd name="T1" fmla="*/ 0 h 204454"/>
                <a:gd name="T2" fmla="*/ 62548 w 3548840"/>
                <a:gd name="T3" fmla="*/ 0 h 204454"/>
                <a:gd name="T4" fmla="*/ 62564 w 3548840"/>
                <a:gd name="T5" fmla="*/ 1595 h 204454"/>
                <a:gd name="T6" fmla="*/ 62548 w 3548840"/>
                <a:gd name="T7" fmla="*/ 3610 h 204454"/>
                <a:gd name="T8" fmla="*/ 0 w 3548840"/>
                <a:gd name="T9" fmla="*/ 3610 h 204454"/>
                <a:gd name="T10" fmla="*/ 0 w 3548840"/>
                <a:gd name="T11" fmla="*/ 0 h 2044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8840"/>
                <a:gd name="T19" fmla="*/ 0 h 204454"/>
                <a:gd name="T20" fmla="*/ 3548840 w 3548840"/>
                <a:gd name="T21" fmla="*/ 204454 h 2044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8840" h="204454">
                  <a:moveTo>
                    <a:pt x="0" y="0"/>
                  </a:moveTo>
                  <a:lnTo>
                    <a:pt x="3547897" y="0"/>
                  </a:lnTo>
                  <a:cubicBezTo>
                    <a:pt x="3548211" y="30117"/>
                    <a:pt x="3548526" y="60235"/>
                    <a:pt x="3548840" y="90352"/>
                  </a:cubicBezTo>
                  <a:cubicBezTo>
                    <a:pt x="3548526" y="128386"/>
                    <a:pt x="3548211" y="166420"/>
                    <a:pt x="3547897" y="204454"/>
                  </a:cubicBezTo>
                  <a:lnTo>
                    <a:pt x="0" y="2044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GOCE</a:t>
              </a:r>
              <a:endParaRPr lang="en-GB" altLang="en-US" sz="1100" b="1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63" name="AutoShape 159"/>
            <p:cNvSpPr>
              <a:spLocks noChangeArrowheads="1"/>
            </p:cNvSpPr>
            <p:nvPr/>
          </p:nvSpPr>
          <p:spPr bwMode="auto">
            <a:xfrm>
              <a:off x="7972425" y="4967288"/>
              <a:ext cx="1082675" cy="149225"/>
            </a:xfrm>
            <a:prstGeom prst="homePlate">
              <a:avLst>
                <a:gd name="adj" fmla="val 144838"/>
              </a:avLst>
            </a:prstGeom>
            <a:pattFill prst="wdDnDiag">
              <a:fgClr>
                <a:srgbClr val="FFFF00"/>
              </a:fgClr>
              <a:bgClr>
                <a:srgbClr val="FFFFFF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 JPSS 1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64" name="AutoShape 160"/>
            <p:cNvSpPr>
              <a:spLocks noChangeArrowheads="1"/>
            </p:cNvSpPr>
            <p:nvPr/>
          </p:nvSpPr>
          <p:spPr bwMode="auto">
            <a:xfrm>
              <a:off x="5705475" y="4967287"/>
              <a:ext cx="2436813" cy="149225"/>
            </a:xfrm>
            <a:prstGeom prst="homePlate">
              <a:avLst>
                <a:gd name="adj" fmla="val 100398"/>
              </a:avLst>
            </a:prstGeom>
            <a:pattFill prst="wdDnDiag">
              <a:fgClr>
                <a:srgbClr val="99FF99"/>
              </a:fgClr>
              <a:bgClr>
                <a:schemeClr val="bg1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2560" tIns="46280" rIns="92560" bIns="46280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VIIRS/SNPP</a:t>
              </a:r>
              <a:endParaRPr lang="en-GB" altLang="en-US" sz="1100" b="1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65" name="Text Box 163"/>
            <p:cNvSpPr txBox="1">
              <a:spLocks noChangeArrowheads="1"/>
            </p:cNvSpPr>
            <p:nvPr/>
          </p:nvSpPr>
          <p:spPr bwMode="auto">
            <a:xfrm>
              <a:off x="190884" y="6360775"/>
              <a:ext cx="2009775" cy="246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000" i="1">
                  <a:solidFill>
                    <a:srgbClr val="000099"/>
                  </a:solidFill>
                  <a:ea typeface="Times New Roman" charset="0"/>
                  <a:cs typeface="Times New Roman" charset="0"/>
                </a:rPr>
                <a:t>Courtesy: M. Drinkwater</a:t>
              </a:r>
            </a:p>
          </p:txBody>
        </p:sp>
        <p:sp>
          <p:nvSpPr>
            <p:cNvPr id="22566" name="AutoShape 164"/>
            <p:cNvSpPr>
              <a:spLocks noChangeArrowheads="1"/>
            </p:cNvSpPr>
            <p:nvPr/>
          </p:nvSpPr>
          <p:spPr bwMode="auto">
            <a:xfrm>
              <a:off x="8323242" y="6260371"/>
              <a:ext cx="1054554" cy="147615"/>
            </a:xfrm>
            <a:prstGeom prst="homePlate">
              <a:avLst>
                <a:gd name="adj" fmla="val 119132"/>
              </a:avLst>
            </a:prstGeom>
            <a:pattFill prst="wdDnDiag">
              <a:fgClr>
                <a:srgbClr val="FFFF66"/>
              </a:fgClr>
              <a:bgClr>
                <a:schemeClr val="bg1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Arctica-M 1 &amp; 2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67" name="Text Box 165"/>
            <p:cNvSpPr txBox="1">
              <a:spLocks noChangeArrowheads="1"/>
            </p:cNvSpPr>
            <p:nvPr/>
          </p:nvSpPr>
          <p:spPr bwMode="auto">
            <a:xfrm>
              <a:off x="6408844" y="6329781"/>
              <a:ext cx="1084465" cy="2615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100">
                  <a:solidFill>
                    <a:srgbClr val="C0504D"/>
                  </a:solidFill>
                  <a:ea typeface="Times New Roman" charset="0"/>
                  <a:cs typeface="Times New Roman" charset="0"/>
                </a:rPr>
                <a:t>HEO missions</a:t>
              </a:r>
            </a:p>
          </p:txBody>
        </p:sp>
        <p:sp>
          <p:nvSpPr>
            <p:cNvPr id="22568" name="AutoShape 166"/>
            <p:cNvSpPr>
              <a:spLocks noChangeArrowheads="1"/>
            </p:cNvSpPr>
            <p:nvPr/>
          </p:nvSpPr>
          <p:spPr bwMode="auto">
            <a:xfrm>
              <a:off x="8323242" y="6460591"/>
              <a:ext cx="812820" cy="136865"/>
            </a:xfrm>
            <a:prstGeom prst="homePlate">
              <a:avLst>
                <a:gd name="adj" fmla="val 129775"/>
              </a:avLst>
            </a:prstGeom>
            <a:pattFill prst="wdDnDiag">
              <a:fgClr>
                <a:srgbClr val="FF7575"/>
              </a:fgClr>
              <a:bgClr>
                <a:schemeClr val="bg1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0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PCW</a:t>
              </a:r>
              <a:endParaRPr lang="en-GB" altLang="en-US" sz="10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69" name="AutoShape 174"/>
            <p:cNvSpPr>
              <a:spLocks noChangeArrowheads="1"/>
            </p:cNvSpPr>
            <p:nvPr/>
          </p:nvSpPr>
          <p:spPr bwMode="auto">
            <a:xfrm>
              <a:off x="7957829" y="3800381"/>
              <a:ext cx="1170785" cy="147639"/>
            </a:xfrm>
            <a:prstGeom prst="homePlate">
              <a:avLst>
                <a:gd name="adj" fmla="val 146229"/>
              </a:avLst>
            </a:prstGeom>
            <a:solidFill>
              <a:srgbClr val="FF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             </a:t>
              </a:r>
              <a:r>
                <a:rPr lang="nb-NO" altLang="en-US" sz="10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GRACE-FO</a:t>
              </a:r>
              <a:endParaRPr lang="en-GB" altLang="en-US" sz="10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70" name="Text Box 175"/>
            <p:cNvSpPr txBox="1">
              <a:spLocks noChangeArrowheads="1"/>
            </p:cNvSpPr>
            <p:nvPr/>
          </p:nvSpPr>
          <p:spPr bwMode="auto">
            <a:xfrm>
              <a:off x="6268999" y="3385921"/>
              <a:ext cx="1087920" cy="2419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tIns="36000" rIns="36000" bIns="36000">
              <a:spAutoFit/>
            </a:bodyPr>
            <a:lstStyle>
              <a:lvl1pPr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952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100">
                  <a:solidFill>
                    <a:srgbClr val="C0504D"/>
                  </a:solidFill>
                  <a:ea typeface="Times New Roman" charset="0"/>
                  <a:cs typeface="Times New Roman" charset="0"/>
                </a:rPr>
                <a:t>LEO missions</a:t>
              </a:r>
            </a:p>
          </p:txBody>
        </p:sp>
        <p:sp>
          <p:nvSpPr>
            <p:cNvPr id="22571" name="AutoShape 127"/>
            <p:cNvSpPr>
              <a:spLocks noChangeArrowheads="1"/>
            </p:cNvSpPr>
            <p:nvPr/>
          </p:nvSpPr>
          <p:spPr bwMode="auto">
            <a:xfrm>
              <a:off x="2611438" y="1606550"/>
              <a:ext cx="2874962" cy="149225"/>
            </a:xfrm>
            <a:prstGeom prst="homePlate">
              <a:avLst>
                <a:gd name="adj" fmla="val 0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PALSAR/ALOS L-band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72" name="AutoShape 135"/>
            <p:cNvSpPr>
              <a:spLocks noChangeArrowheads="1"/>
            </p:cNvSpPr>
            <p:nvPr/>
          </p:nvSpPr>
          <p:spPr bwMode="auto">
            <a:xfrm>
              <a:off x="2852738" y="3000375"/>
              <a:ext cx="3297237" cy="165100"/>
            </a:xfrm>
            <a:prstGeom prst="homePlate">
              <a:avLst>
                <a:gd name="adj" fmla="val 170957"/>
              </a:avLst>
            </a:prstGeom>
            <a:pattFill prst="wdDnDiag">
              <a:fgClr>
                <a:srgbClr val="6AFE9B"/>
              </a:fgClr>
              <a:bgClr>
                <a:srgbClr val="FFFFFF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ASCAT &amp; AVHRR/MetOp -A</a:t>
              </a:r>
              <a:endParaRPr lang="en-GB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73" name="AutoShape 124"/>
            <p:cNvSpPr>
              <a:spLocks noChangeArrowheads="1"/>
            </p:cNvSpPr>
            <p:nvPr/>
          </p:nvSpPr>
          <p:spPr bwMode="auto">
            <a:xfrm>
              <a:off x="7106895" y="1606550"/>
              <a:ext cx="1913280" cy="149225"/>
            </a:xfrm>
            <a:prstGeom prst="homePlate">
              <a:avLst>
                <a:gd name="adj" fmla="val 112900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ALOS-2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74" name="AutoShape 148"/>
            <p:cNvSpPr>
              <a:spLocks noChangeArrowheads="1"/>
            </p:cNvSpPr>
            <p:nvPr/>
          </p:nvSpPr>
          <p:spPr bwMode="auto">
            <a:xfrm>
              <a:off x="6270625" y="5849540"/>
              <a:ext cx="2784475" cy="147637"/>
            </a:xfrm>
            <a:prstGeom prst="homePlate">
              <a:avLst>
                <a:gd name="adj" fmla="val 132284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nn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Landsat -8</a:t>
              </a:r>
            </a:p>
          </p:txBody>
        </p:sp>
        <p:sp>
          <p:nvSpPr>
            <p:cNvPr id="22575" name="AutoShape 151"/>
            <p:cNvSpPr>
              <a:spLocks noChangeArrowheads="1"/>
            </p:cNvSpPr>
            <p:nvPr/>
          </p:nvSpPr>
          <p:spPr bwMode="auto">
            <a:xfrm>
              <a:off x="246063" y="5849539"/>
              <a:ext cx="6243637" cy="147637"/>
            </a:xfrm>
            <a:prstGeom prst="homePlate">
              <a:avLst>
                <a:gd name="adj" fmla="val 144297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Landsat-5, -7 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76" name="AutoShape 144"/>
            <p:cNvSpPr>
              <a:spLocks noChangeArrowheads="1"/>
            </p:cNvSpPr>
            <p:nvPr/>
          </p:nvSpPr>
          <p:spPr bwMode="auto">
            <a:xfrm>
              <a:off x="233363" y="4965700"/>
              <a:ext cx="5764212" cy="149225"/>
            </a:xfrm>
            <a:prstGeom prst="homePlate">
              <a:avLst>
                <a:gd name="adj" fmla="val 118744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Aster/MODIS/EOS-Terra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77" name="AutoShape 127"/>
            <p:cNvSpPr>
              <a:spLocks noChangeArrowheads="1"/>
            </p:cNvSpPr>
            <p:nvPr/>
          </p:nvSpPr>
          <p:spPr bwMode="auto">
            <a:xfrm>
              <a:off x="392113" y="1819275"/>
              <a:ext cx="5649912" cy="163513"/>
            </a:xfrm>
            <a:prstGeom prst="homePlate">
              <a:avLst>
                <a:gd name="adj" fmla="val 0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                                                                RA2 &amp; ASAR/Envisat C-band</a:t>
              </a:r>
              <a:endParaRPr lang="en-GB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78" name="AutoShape 142"/>
            <p:cNvSpPr>
              <a:spLocks noChangeArrowheads="1"/>
            </p:cNvSpPr>
            <p:nvPr/>
          </p:nvSpPr>
          <p:spPr bwMode="auto">
            <a:xfrm>
              <a:off x="223838" y="1819275"/>
              <a:ext cx="2274887" cy="163513"/>
            </a:xfrm>
            <a:prstGeom prst="homePlate">
              <a:avLst>
                <a:gd name="adj" fmla="val 73878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nb-NO" altLang="en-US" sz="1100" dirty="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RA, SAR &amp; Wind Scat/ERS-2</a:t>
              </a:r>
              <a:endParaRPr lang="en-GB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124" name="AutoShape 157"/>
            <p:cNvSpPr>
              <a:spLocks noChangeArrowheads="1"/>
            </p:cNvSpPr>
            <p:nvPr/>
          </p:nvSpPr>
          <p:spPr bwMode="auto">
            <a:xfrm>
              <a:off x="7248947" y="5392609"/>
              <a:ext cx="1806585" cy="152395"/>
            </a:xfrm>
            <a:prstGeom prst="homePlate">
              <a:avLst>
                <a:gd name="adj" fmla="val 124309"/>
              </a:avLst>
            </a:prstGeom>
            <a:pattFill prst="wdDnDiag">
              <a:fgClr>
                <a:srgbClr val="FFFF00"/>
              </a:fgClr>
              <a:bgClr>
                <a:srgbClr val="FFFFFF"/>
              </a:bgClr>
            </a:pattFill>
            <a:ln w="9525">
              <a:solidFill>
                <a:schemeClr val="bg1">
                  <a:lumMod val="65000"/>
                  <a:alpha val="54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91429" tIns="45715" rIns="91429" bIns="45715" anchor="ctr"/>
            <a:lstStyle/>
            <a:p>
              <a:pPr algn="ctr" defTabSz="91367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n-NO" sz="1100" dirty="0">
                  <a:solidFill>
                    <a:srgbClr val="000066"/>
                  </a:solidFill>
                  <a:latin typeface="Arial Unicode MS" pitchFamily="34" charset="-128"/>
                </a:rPr>
                <a:t>                             HY-2B</a:t>
              </a:r>
            </a:p>
          </p:txBody>
        </p:sp>
        <p:sp>
          <p:nvSpPr>
            <p:cNvPr id="2125" name="AutoShape 158"/>
            <p:cNvSpPr>
              <a:spLocks noChangeArrowheads="1"/>
            </p:cNvSpPr>
            <p:nvPr/>
          </p:nvSpPr>
          <p:spPr bwMode="auto">
            <a:xfrm>
              <a:off x="5558251" y="5392609"/>
              <a:ext cx="2843227" cy="152395"/>
            </a:xfrm>
            <a:prstGeom prst="homePlate">
              <a:avLst>
                <a:gd name="adj" fmla="val 125369"/>
              </a:avLst>
            </a:prstGeom>
            <a:pattFill prst="wdDnDiag">
              <a:fgClr>
                <a:srgbClr val="6AFE9B"/>
              </a:fgClr>
              <a:bgClr>
                <a:srgbClr val="FFFFFF"/>
              </a:bgClr>
            </a:pattFill>
            <a:ln w="952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91429" tIns="45715" rIns="91429" bIns="45715" anchor="ctr"/>
            <a:lstStyle/>
            <a:p>
              <a:pPr algn="ctr" defTabSz="91367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n-NO" sz="1100" dirty="0">
                  <a:solidFill>
                    <a:srgbClr val="000099"/>
                  </a:solidFill>
                  <a:latin typeface="Arial Unicode MS" pitchFamily="34" charset="-128"/>
                </a:rPr>
                <a:t>HY-2A</a:t>
              </a:r>
            </a:p>
          </p:txBody>
        </p:sp>
        <p:sp>
          <p:nvSpPr>
            <p:cNvPr id="22581" name="AutoShape 145"/>
            <p:cNvSpPr>
              <a:spLocks noChangeArrowheads="1"/>
            </p:cNvSpPr>
            <p:nvPr/>
          </p:nvSpPr>
          <p:spPr bwMode="auto">
            <a:xfrm>
              <a:off x="571500" y="4756149"/>
              <a:ext cx="5683741" cy="165101"/>
            </a:xfrm>
            <a:prstGeom prst="homePlate">
              <a:avLst>
                <a:gd name="adj" fmla="val 114753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MODIS &amp; AMSR-E/EOS-Aqua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120" name="AutoShape 153"/>
            <p:cNvSpPr>
              <a:spLocks noChangeArrowheads="1"/>
            </p:cNvSpPr>
            <p:nvPr/>
          </p:nvSpPr>
          <p:spPr bwMode="auto">
            <a:xfrm>
              <a:off x="3277000" y="5176717"/>
              <a:ext cx="5124477" cy="158745"/>
            </a:xfrm>
            <a:prstGeom prst="homePlate">
              <a:avLst>
                <a:gd name="adj" fmla="val 149365"/>
              </a:avLst>
            </a:prstGeom>
            <a:pattFill prst="wdDnDiag">
              <a:fgClr>
                <a:srgbClr val="6AFE9B"/>
              </a:fgClr>
              <a:bgClr>
                <a:srgbClr val="FFFFFF"/>
              </a:bgClr>
            </a:pattFill>
            <a:ln w="952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91429" tIns="45715" rIns="91429" bIns="45715" anchor="ctr"/>
            <a:lstStyle/>
            <a:p>
              <a:pPr algn="ctr" defTabSz="91367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b-NO" sz="1100" dirty="0">
                  <a:solidFill>
                    <a:srgbClr val="000099"/>
                  </a:solidFill>
                  <a:latin typeface="Arial Unicode MS" pitchFamily="34" charset="-128"/>
                </a:rPr>
                <a:t>HY-1B</a:t>
              </a:r>
              <a:endParaRPr lang="en-GB" sz="1100" dirty="0">
                <a:solidFill>
                  <a:srgbClr val="000099"/>
                </a:solidFill>
                <a:latin typeface="Arial Unicode MS" pitchFamily="34" charset="-128"/>
              </a:endParaRPr>
            </a:p>
          </p:txBody>
        </p:sp>
        <p:sp>
          <p:nvSpPr>
            <p:cNvPr id="22583" name="AutoShape 154"/>
            <p:cNvSpPr>
              <a:spLocks noChangeArrowheads="1"/>
            </p:cNvSpPr>
            <p:nvPr/>
          </p:nvSpPr>
          <p:spPr bwMode="auto">
            <a:xfrm>
              <a:off x="603250" y="5176838"/>
              <a:ext cx="2855913" cy="165100"/>
            </a:xfrm>
            <a:prstGeom prst="homePlate">
              <a:avLst>
                <a:gd name="adj" fmla="val 125892"/>
              </a:avLst>
            </a:prstGeom>
            <a:pattFill prst="wdDnDiag">
              <a:fgClr>
                <a:srgbClr val="6AFE9B"/>
              </a:fgClr>
              <a:bgClr>
                <a:srgbClr val="FFFFFF"/>
              </a:bgClr>
            </a:patt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COCTS/HY-1A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4" name="AutoShape 143"/>
            <p:cNvSpPr>
              <a:spLocks noChangeArrowheads="1"/>
            </p:cNvSpPr>
            <p:nvPr/>
          </p:nvSpPr>
          <p:spPr bwMode="auto">
            <a:xfrm>
              <a:off x="323848" y="3800381"/>
              <a:ext cx="8077702" cy="147638"/>
            </a:xfrm>
            <a:prstGeom prst="homePlate">
              <a:avLst>
                <a:gd name="adj" fmla="val 108666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GRACE</a:t>
              </a:r>
            </a:p>
          </p:txBody>
        </p:sp>
        <p:sp>
          <p:nvSpPr>
            <p:cNvPr id="22585" name="AutoShape 139"/>
            <p:cNvSpPr>
              <a:spLocks noChangeArrowheads="1"/>
            </p:cNvSpPr>
            <p:nvPr/>
          </p:nvSpPr>
          <p:spPr bwMode="auto">
            <a:xfrm>
              <a:off x="222250" y="3228975"/>
              <a:ext cx="4462463" cy="173038"/>
            </a:xfrm>
            <a:prstGeom prst="homePlate">
              <a:avLst>
                <a:gd name="adj" fmla="val 0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89989" tIns="46794" rIns="89989" bIns="46794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Seawinds/QuikSCAT Ku-band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586" name="AutoShape 132"/>
            <p:cNvSpPr>
              <a:spLocks noChangeArrowheads="1"/>
            </p:cNvSpPr>
            <p:nvPr/>
          </p:nvSpPr>
          <p:spPr bwMode="auto">
            <a:xfrm>
              <a:off x="4843463" y="3606800"/>
              <a:ext cx="3135281" cy="142842"/>
            </a:xfrm>
            <a:prstGeom prst="homePlate">
              <a:avLst>
                <a:gd name="adj" fmla="val 118181"/>
              </a:avLst>
            </a:prstGeom>
            <a:solidFill>
              <a:srgbClr val="99FF99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1429" tIns="45715" rIns="91429" bIns="45715" anchor="ctr"/>
            <a:lstStyle>
              <a:lvl1pPr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779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77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altLang="en-US" sz="1100">
                  <a:solidFill>
                    <a:srgbClr val="000099"/>
                  </a:solidFill>
                  <a:latin typeface="Arial Unicode MS" charset="0"/>
                  <a:ea typeface="Times New Roman" charset="0"/>
                  <a:cs typeface="Times New Roman" charset="0"/>
                </a:rPr>
                <a:t>CryoSat-2 / SIRAL</a:t>
              </a:r>
              <a:endParaRPr lang="en-GB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2541" name="AutoShape 151"/>
          <p:cNvSpPr>
            <a:spLocks noChangeArrowheads="1"/>
          </p:cNvSpPr>
          <p:nvPr/>
        </p:nvSpPr>
        <p:spPr bwMode="auto">
          <a:xfrm>
            <a:off x="1757364" y="6805622"/>
            <a:ext cx="8902700" cy="147637"/>
          </a:xfrm>
          <a:prstGeom prst="homePlate">
            <a:avLst>
              <a:gd name="adj" fmla="val 1443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SPOT-4/-5/-6/-7</a:t>
            </a:r>
            <a:endParaRPr lang="en-GB" altLang="en-US" sz="1100">
              <a:solidFill>
                <a:srgbClr val="000099"/>
              </a:solidFill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42" name="AutoShape 155"/>
          <p:cNvSpPr>
            <a:spLocks noChangeArrowheads="1"/>
          </p:cNvSpPr>
          <p:nvPr/>
        </p:nvSpPr>
        <p:spPr bwMode="auto">
          <a:xfrm>
            <a:off x="5427672" y="6364297"/>
            <a:ext cx="1677987" cy="155575"/>
          </a:xfrm>
          <a:prstGeom prst="homePlate">
            <a:avLst>
              <a:gd name="adj" fmla="val 128530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MODI &amp; MERSI/FY-3A</a:t>
            </a:r>
            <a:endParaRPr lang="en-GB" altLang="en-US" sz="1100">
              <a:solidFill>
                <a:srgbClr val="000099"/>
              </a:solidFill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43" name="AutoShape 156"/>
          <p:cNvSpPr>
            <a:spLocks noChangeArrowheads="1"/>
          </p:cNvSpPr>
          <p:nvPr/>
        </p:nvSpPr>
        <p:spPr bwMode="auto">
          <a:xfrm>
            <a:off x="2163764" y="6364297"/>
            <a:ext cx="3352800" cy="155575"/>
          </a:xfrm>
          <a:prstGeom prst="homePlate">
            <a:avLst>
              <a:gd name="adj" fmla="val 148263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VIRR/FY-1D</a:t>
            </a:r>
            <a:endParaRPr lang="en-GB" altLang="en-US" sz="1100">
              <a:solidFill>
                <a:srgbClr val="000099"/>
              </a:solidFill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44" name="AutoShape 135"/>
          <p:cNvSpPr>
            <a:spLocks noChangeArrowheads="1"/>
          </p:cNvSpPr>
          <p:nvPr/>
        </p:nvSpPr>
        <p:spPr bwMode="auto">
          <a:xfrm>
            <a:off x="7319972" y="3740151"/>
            <a:ext cx="3297237" cy="165100"/>
          </a:xfrm>
          <a:prstGeom prst="homePlate">
            <a:avLst>
              <a:gd name="adj" fmla="val 171604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MetOp -B, -C</a:t>
            </a:r>
            <a:endParaRPr lang="en-GB" altLang="en-US" sz="1100" dirty="0">
              <a:solidFill>
                <a:srgbClr val="000099"/>
              </a:solidFill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45" name="AutoShape 135"/>
          <p:cNvSpPr>
            <a:spLocks noChangeArrowheads="1"/>
          </p:cNvSpPr>
          <p:nvPr/>
        </p:nvSpPr>
        <p:spPr bwMode="auto">
          <a:xfrm>
            <a:off x="7515234" y="3968751"/>
            <a:ext cx="3101975" cy="173038"/>
          </a:xfrm>
          <a:prstGeom prst="homePlate">
            <a:avLst>
              <a:gd name="adj" fmla="val 17154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nb-NO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                        SCAT</a:t>
            </a:r>
            <a:r>
              <a:rPr lang="en-GB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 / </a:t>
            </a:r>
            <a:r>
              <a:rPr lang="nb-NO" altLang="en-US" sz="1100" dirty="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HY-2A,  2B, 2C</a:t>
            </a:r>
            <a:endParaRPr lang="en-GB" altLang="en-US" sz="1100" dirty="0">
              <a:solidFill>
                <a:srgbClr val="000099"/>
              </a:solidFill>
              <a:latin typeface="Arial Unicode MS" charset="0"/>
              <a:ea typeface="Times New Roman" charset="0"/>
              <a:cs typeface="Times New Roman" charset="0"/>
            </a:endParaRPr>
          </a:p>
        </p:txBody>
      </p:sp>
      <p:sp>
        <p:nvSpPr>
          <p:cNvPr id="22546" name="AutoShape 127"/>
          <p:cNvSpPr>
            <a:spLocks noChangeArrowheads="1"/>
          </p:cNvSpPr>
          <p:nvPr/>
        </p:nvSpPr>
        <p:spPr bwMode="auto">
          <a:xfrm>
            <a:off x="6205547" y="3968750"/>
            <a:ext cx="2270125" cy="171450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>
            <a:lvl1pPr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79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altLang="en-US" sz="1100">
                <a:solidFill>
                  <a:srgbClr val="000099"/>
                </a:solidFill>
                <a:latin typeface="Arial Unicode MS" charset="0"/>
                <a:ea typeface="Times New Roman" charset="0"/>
                <a:cs typeface="Times New Roman" charset="0"/>
              </a:rPr>
              <a:t> Ku-Scat &amp; MSMR/OCEANSAT-2</a:t>
            </a:r>
            <a:endParaRPr lang="en-GB" altLang="en-US" sz="1100">
              <a:solidFill>
                <a:srgbClr val="000099"/>
              </a:solidFill>
              <a:latin typeface="Arial Unicode MS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02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 flipH="1">
            <a:off x="9010196" y="2453151"/>
            <a:ext cx="0" cy="4829401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5" rIns="91429" bIns="45715">
            <a:spAutoFit/>
          </a:bodyPr>
          <a:lstStyle/>
          <a:p>
            <a:endParaRPr lang="en-US"/>
          </a:p>
        </p:txBody>
      </p:sp>
      <p:sp>
        <p:nvSpPr>
          <p:cNvPr id="3075" name="Rectangle 115"/>
          <p:cNvSpPr txBox="1">
            <a:spLocks noChangeArrowheads="1"/>
          </p:cNvSpPr>
          <p:nvPr/>
        </p:nvSpPr>
        <p:spPr bwMode="auto">
          <a:xfrm>
            <a:off x="3554876" y="1058409"/>
            <a:ext cx="5856741" cy="578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5" rIns="91429" bIns="45715" anchor="ctr"/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 defTabSz="913782"/>
            <a:r>
              <a:rPr lang="en-GB" sz="3199" b="1" dirty="0">
                <a:solidFill>
                  <a:srgbClr val="000099"/>
                </a:solidFill>
              </a:rPr>
              <a:t>Missions relevant to Sea Ice</a:t>
            </a: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117" y="1058419"/>
            <a:ext cx="1334634" cy="48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7" name="Group 7"/>
          <p:cNvGrpSpPr>
            <a:grpSpLocks/>
          </p:cNvGrpSpPr>
          <p:nvPr/>
        </p:nvGrpSpPr>
        <p:grpSpPr bwMode="auto">
          <a:xfrm>
            <a:off x="1906144" y="1897517"/>
            <a:ext cx="8142741" cy="5391830"/>
            <a:chOff x="382588" y="982663"/>
            <a:chExt cx="8142287" cy="5392737"/>
          </a:xfrm>
        </p:grpSpPr>
        <p:grpSp>
          <p:nvGrpSpPr>
            <p:cNvPr id="3138" name="Group 44"/>
            <p:cNvGrpSpPr>
              <a:grpSpLocks/>
            </p:cNvGrpSpPr>
            <p:nvPr/>
          </p:nvGrpSpPr>
          <p:grpSpPr bwMode="auto">
            <a:xfrm>
              <a:off x="928688" y="982663"/>
              <a:ext cx="539750" cy="557212"/>
              <a:chOff x="1838" y="0"/>
              <a:chExt cx="368" cy="480"/>
            </a:xfrm>
          </p:grpSpPr>
          <p:sp>
            <p:nvSpPr>
              <p:cNvPr id="3253" name="Rectangle 45"/>
              <p:cNvSpPr>
                <a:spLocks noChangeArrowheads="1"/>
              </p:cNvSpPr>
              <p:nvPr/>
            </p:nvSpPr>
            <p:spPr bwMode="auto">
              <a:xfrm>
                <a:off x="1838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54" name="Group 46"/>
              <p:cNvGrpSpPr>
                <a:grpSpLocks/>
              </p:cNvGrpSpPr>
              <p:nvPr/>
            </p:nvGrpSpPr>
            <p:grpSpPr bwMode="auto">
              <a:xfrm>
                <a:off x="1838" y="0"/>
                <a:ext cx="368" cy="480"/>
                <a:chOff x="1838" y="0"/>
                <a:chExt cx="368" cy="480"/>
              </a:xfrm>
            </p:grpSpPr>
            <p:sp>
              <p:nvSpPr>
                <p:cNvPr id="3255" name="Rectangle 48"/>
                <p:cNvSpPr>
                  <a:spLocks noChangeArrowheads="1"/>
                </p:cNvSpPr>
                <p:nvPr/>
              </p:nvSpPr>
              <p:spPr bwMode="auto">
                <a:xfrm>
                  <a:off x="1838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  <p:sp>
              <p:nvSpPr>
                <p:cNvPr id="3256" name="Rectangle 47"/>
                <p:cNvSpPr>
                  <a:spLocks noChangeArrowheads="1"/>
                </p:cNvSpPr>
                <p:nvPr/>
              </p:nvSpPr>
              <p:spPr bwMode="auto">
                <a:xfrm>
                  <a:off x="1881" y="0"/>
                  <a:ext cx="282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03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</p:grpSp>
        </p:grpSp>
        <p:grpSp>
          <p:nvGrpSpPr>
            <p:cNvPr id="3139" name="Group 24"/>
            <p:cNvGrpSpPr>
              <a:grpSpLocks/>
            </p:cNvGrpSpPr>
            <p:nvPr/>
          </p:nvGrpSpPr>
          <p:grpSpPr bwMode="auto">
            <a:xfrm>
              <a:off x="5240338" y="1485900"/>
              <a:ext cx="539750" cy="4882437"/>
              <a:chOff x="4779" y="0"/>
              <a:chExt cx="368" cy="2772"/>
            </a:xfrm>
          </p:grpSpPr>
          <p:sp>
            <p:nvSpPr>
              <p:cNvPr id="3251" name="Rectangle 25"/>
              <p:cNvSpPr>
                <a:spLocks noChangeArrowheads="1"/>
              </p:cNvSpPr>
              <p:nvPr/>
            </p:nvSpPr>
            <p:spPr bwMode="auto">
              <a:xfrm>
                <a:off x="4822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52" name="Rectangle 26"/>
              <p:cNvSpPr>
                <a:spLocks noChangeArrowheads="1"/>
              </p:cNvSpPr>
              <p:nvPr/>
            </p:nvSpPr>
            <p:spPr bwMode="auto">
              <a:xfrm>
                <a:off x="4779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0" name="Group 18"/>
            <p:cNvGrpSpPr>
              <a:grpSpLocks/>
            </p:cNvGrpSpPr>
            <p:nvPr/>
          </p:nvGrpSpPr>
          <p:grpSpPr bwMode="auto">
            <a:xfrm>
              <a:off x="4702175" y="1485900"/>
              <a:ext cx="538163" cy="4882437"/>
              <a:chOff x="4412" y="0"/>
              <a:chExt cx="367" cy="2772"/>
            </a:xfrm>
          </p:grpSpPr>
          <p:sp>
            <p:nvSpPr>
              <p:cNvPr id="3249" name="Rectangle 19"/>
              <p:cNvSpPr>
                <a:spLocks noChangeArrowheads="1"/>
              </p:cNvSpPr>
              <p:nvPr/>
            </p:nvSpPr>
            <p:spPr bwMode="auto">
              <a:xfrm>
                <a:off x="4455" y="0"/>
                <a:ext cx="281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50" name="Rectangle 20"/>
              <p:cNvSpPr>
                <a:spLocks noChangeArrowheads="1"/>
              </p:cNvSpPr>
              <p:nvPr/>
            </p:nvSpPr>
            <p:spPr bwMode="auto">
              <a:xfrm>
                <a:off x="4412" y="0"/>
                <a:ext cx="367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1" name="Group 3"/>
            <p:cNvGrpSpPr>
              <a:grpSpLocks/>
            </p:cNvGrpSpPr>
            <p:nvPr/>
          </p:nvGrpSpPr>
          <p:grpSpPr bwMode="auto">
            <a:xfrm>
              <a:off x="7978775" y="1487488"/>
              <a:ext cx="546100" cy="4881562"/>
              <a:chOff x="1470" y="0"/>
              <a:chExt cx="368" cy="2772"/>
            </a:xfrm>
          </p:grpSpPr>
          <p:sp>
            <p:nvSpPr>
              <p:cNvPr id="3247" name="Rectangle 4"/>
              <p:cNvSpPr>
                <a:spLocks noChangeArrowheads="1"/>
              </p:cNvSpPr>
              <p:nvPr/>
            </p:nvSpPr>
            <p:spPr bwMode="auto">
              <a:xfrm>
                <a:off x="1513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48" name="Rectangle 5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2" name="Group 6"/>
            <p:cNvGrpSpPr>
              <a:grpSpLocks/>
            </p:cNvGrpSpPr>
            <p:nvPr/>
          </p:nvGrpSpPr>
          <p:grpSpPr bwMode="auto">
            <a:xfrm>
              <a:off x="7421563" y="1485900"/>
              <a:ext cx="557212" cy="4883150"/>
              <a:chOff x="1470" y="0"/>
              <a:chExt cx="368" cy="2772"/>
            </a:xfrm>
          </p:grpSpPr>
          <p:sp>
            <p:nvSpPr>
              <p:cNvPr id="3245" name="Rectangle 7"/>
              <p:cNvSpPr>
                <a:spLocks noChangeArrowheads="1"/>
              </p:cNvSpPr>
              <p:nvPr/>
            </p:nvSpPr>
            <p:spPr bwMode="auto">
              <a:xfrm>
                <a:off x="1513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46" name="Rectangle 8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3" name="Group 9"/>
            <p:cNvGrpSpPr>
              <a:grpSpLocks/>
            </p:cNvGrpSpPr>
            <p:nvPr/>
          </p:nvGrpSpPr>
          <p:grpSpPr bwMode="auto">
            <a:xfrm>
              <a:off x="382588" y="1487488"/>
              <a:ext cx="546100" cy="4883654"/>
              <a:chOff x="1470" y="0"/>
              <a:chExt cx="368" cy="2772"/>
            </a:xfrm>
          </p:grpSpPr>
          <p:sp>
            <p:nvSpPr>
              <p:cNvPr id="3243" name="Rectangle 10"/>
              <p:cNvSpPr>
                <a:spLocks noChangeArrowheads="1"/>
              </p:cNvSpPr>
              <p:nvPr/>
            </p:nvSpPr>
            <p:spPr bwMode="auto">
              <a:xfrm>
                <a:off x="1513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44" name="Rectangle 11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4" name="Group 12"/>
            <p:cNvGrpSpPr>
              <a:grpSpLocks/>
            </p:cNvGrpSpPr>
            <p:nvPr/>
          </p:nvGrpSpPr>
          <p:grpSpPr bwMode="auto">
            <a:xfrm>
              <a:off x="1463675" y="1487489"/>
              <a:ext cx="539751" cy="4881562"/>
              <a:chOff x="2206" y="0"/>
              <a:chExt cx="367" cy="2772"/>
            </a:xfrm>
          </p:grpSpPr>
          <p:sp>
            <p:nvSpPr>
              <p:cNvPr id="3241" name="Rectangle 13"/>
              <p:cNvSpPr>
                <a:spLocks noChangeArrowheads="1"/>
              </p:cNvSpPr>
              <p:nvPr/>
            </p:nvSpPr>
            <p:spPr bwMode="auto">
              <a:xfrm>
                <a:off x="2249" y="0"/>
                <a:ext cx="281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42" name="Rectangle 14"/>
              <p:cNvSpPr>
                <a:spLocks noChangeArrowheads="1"/>
              </p:cNvSpPr>
              <p:nvPr/>
            </p:nvSpPr>
            <p:spPr bwMode="auto">
              <a:xfrm>
                <a:off x="2206" y="0"/>
                <a:ext cx="367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5" name="Group 15"/>
            <p:cNvGrpSpPr>
              <a:grpSpLocks/>
            </p:cNvGrpSpPr>
            <p:nvPr/>
          </p:nvGrpSpPr>
          <p:grpSpPr bwMode="auto">
            <a:xfrm>
              <a:off x="2546350" y="1487488"/>
              <a:ext cx="539750" cy="4881562"/>
              <a:chOff x="2941" y="0"/>
              <a:chExt cx="368" cy="2772"/>
            </a:xfrm>
          </p:grpSpPr>
          <p:sp>
            <p:nvSpPr>
              <p:cNvPr id="3239" name="Rectangle 16"/>
              <p:cNvSpPr>
                <a:spLocks noChangeArrowheads="1"/>
              </p:cNvSpPr>
              <p:nvPr/>
            </p:nvSpPr>
            <p:spPr bwMode="auto">
              <a:xfrm>
                <a:off x="2984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40" name="Rectangle 17"/>
              <p:cNvSpPr>
                <a:spLocks noChangeArrowheads="1"/>
              </p:cNvSpPr>
              <p:nvPr/>
            </p:nvSpPr>
            <p:spPr bwMode="auto">
              <a:xfrm>
                <a:off x="2941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6" name="Group 21"/>
            <p:cNvGrpSpPr>
              <a:grpSpLocks/>
            </p:cNvGrpSpPr>
            <p:nvPr/>
          </p:nvGrpSpPr>
          <p:grpSpPr bwMode="auto">
            <a:xfrm>
              <a:off x="6318250" y="1485900"/>
              <a:ext cx="565150" cy="4882437"/>
              <a:chOff x="1103" y="0"/>
              <a:chExt cx="367" cy="2772"/>
            </a:xfrm>
          </p:grpSpPr>
          <p:sp>
            <p:nvSpPr>
              <p:cNvPr id="3237" name="Rectangle 22"/>
              <p:cNvSpPr>
                <a:spLocks noChangeArrowheads="1"/>
              </p:cNvSpPr>
              <p:nvPr/>
            </p:nvSpPr>
            <p:spPr bwMode="auto">
              <a:xfrm>
                <a:off x="1146" y="0"/>
                <a:ext cx="281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38" name="Rectangle 23"/>
              <p:cNvSpPr>
                <a:spLocks noChangeArrowheads="1"/>
              </p:cNvSpPr>
              <p:nvPr/>
            </p:nvSpPr>
            <p:spPr bwMode="auto">
              <a:xfrm>
                <a:off x="1103" y="0"/>
                <a:ext cx="367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7" name="Group 30"/>
            <p:cNvGrpSpPr>
              <a:grpSpLocks/>
            </p:cNvGrpSpPr>
            <p:nvPr/>
          </p:nvGrpSpPr>
          <p:grpSpPr bwMode="auto">
            <a:xfrm>
              <a:off x="3622675" y="1489075"/>
              <a:ext cx="539750" cy="4886325"/>
              <a:chOff x="3676" y="0"/>
              <a:chExt cx="368" cy="2772"/>
            </a:xfrm>
          </p:grpSpPr>
          <p:sp>
            <p:nvSpPr>
              <p:cNvPr id="3235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36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8" name="Group 33"/>
            <p:cNvGrpSpPr>
              <a:grpSpLocks/>
            </p:cNvGrpSpPr>
            <p:nvPr/>
          </p:nvGrpSpPr>
          <p:grpSpPr bwMode="auto">
            <a:xfrm>
              <a:off x="5780088" y="1485900"/>
              <a:ext cx="539750" cy="4882437"/>
              <a:chOff x="5147" y="0"/>
              <a:chExt cx="368" cy="2772"/>
            </a:xfrm>
          </p:grpSpPr>
          <p:sp>
            <p:nvSpPr>
              <p:cNvPr id="3233" name="Rectangle 34"/>
              <p:cNvSpPr>
                <a:spLocks noChangeArrowheads="1"/>
              </p:cNvSpPr>
              <p:nvPr/>
            </p:nvSpPr>
            <p:spPr bwMode="auto">
              <a:xfrm>
                <a:off x="5190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34" name="Rectangle 35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277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9" name="Group 36"/>
            <p:cNvGrpSpPr>
              <a:grpSpLocks/>
            </p:cNvGrpSpPr>
            <p:nvPr/>
          </p:nvGrpSpPr>
          <p:grpSpPr bwMode="auto">
            <a:xfrm>
              <a:off x="6318986" y="985621"/>
              <a:ext cx="598488" cy="557213"/>
              <a:chOff x="5251" y="482"/>
              <a:chExt cx="408" cy="334"/>
            </a:xfrm>
          </p:grpSpPr>
          <p:sp>
            <p:nvSpPr>
              <p:cNvPr id="99" name="Rectangle 38"/>
              <p:cNvSpPr>
                <a:spLocks noChangeArrowheads="1"/>
              </p:cNvSpPr>
              <p:nvPr/>
            </p:nvSpPr>
            <p:spPr bwMode="auto">
              <a:xfrm>
                <a:off x="5273" y="482"/>
                <a:ext cx="372" cy="334"/>
              </a:xfrm>
              <a:prstGeom prst="rect">
                <a:avLst/>
              </a:prstGeom>
              <a:solidFill>
                <a:srgbClr val="66CCFF"/>
              </a:solidFill>
              <a:ln w="127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tIns="360000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Rectangle 37"/>
              <p:cNvSpPr>
                <a:spLocks noChangeArrowheads="1"/>
              </p:cNvSpPr>
              <p:nvPr/>
            </p:nvSpPr>
            <p:spPr bwMode="auto">
              <a:xfrm>
                <a:off x="5251" y="482"/>
                <a:ext cx="407" cy="334"/>
              </a:xfrm>
              <a:prstGeom prst="rect">
                <a:avLst/>
              </a:prstGeom>
              <a:solidFill>
                <a:srgbClr val="66CCFF"/>
              </a:solidFill>
              <a:ln w="127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tIns="360000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150" name="Group 39"/>
            <p:cNvGrpSpPr>
              <a:grpSpLocks/>
            </p:cNvGrpSpPr>
            <p:nvPr/>
          </p:nvGrpSpPr>
          <p:grpSpPr bwMode="auto">
            <a:xfrm>
              <a:off x="382588" y="982663"/>
              <a:ext cx="546100" cy="557212"/>
              <a:chOff x="1470" y="0"/>
              <a:chExt cx="368" cy="480"/>
            </a:xfrm>
          </p:grpSpPr>
          <p:sp>
            <p:nvSpPr>
              <p:cNvPr id="3227" name="Rectangle 40"/>
              <p:cNvSpPr>
                <a:spLocks noChangeArrowheads="1"/>
              </p:cNvSpPr>
              <p:nvPr/>
            </p:nvSpPr>
            <p:spPr bwMode="auto">
              <a:xfrm>
                <a:off x="1470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28" name="Group 41"/>
              <p:cNvGrpSpPr>
                <a:grpSpLocks/>
              </p:cNvGrpSpPr>
              <p:nvPr/>
            </p:nvGrpSpPr>
            <p:grpSpPr bwMode="auto">
              <a:xfrm>
                <a:off x="1470" y="0"/>
                <a:ext cx="368" cy="480"/>
                <a:chOff x="1470" y="0"/>
                <a:chExt cx="368" cy="480"/>
              </a:xfrm>
            </p:grpSpPr>
            <p:sp>
              <p:nvSpPr>
                <p:cNvPr id="3229" name="Rectangle 42"/>
                <p:cNvSpPr>
                  <a:spLocks noChangeArrowheads="1"/>
                </p:cNvSpPr>
                <p:nvPr/>
              </p:nvSpPr>
              <p:spPr bwMode="auto">
                <a:xfrm>
                  <a:off x="1513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02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30" name="Rectangle 43"/>
                <p:cNvSpPr>
                  <a:spLocks noChangeArrowheads="1"/>
                </p:cNvSpPr>
                <p:nvPr/>
              </p:nvSpPr>
              <p:spPr bwMode="auto">
                <a:xfrm>
                  <a:off x="1470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51" name="Group 49"/>
            <p:cNvGrpSpPr>
              <a:grpSpLocks/>
            </p:cNvGrpSpPr>
            <p:nvPr/>
          </p:nvGrpSpPr>
          <p:grpSpPr bwMode="auto">
            <a:xfrm>
              <a:off x="1468438" y="982663"/>
              <a:ext cx="538162" cy="557212"/>
              <a:chOff x="2206" y="0"/>
              <a:chExt cx="367" cy="480"/>
            </a:xfrm>
          </p:grpSpPr>
          <p:sp>
            <p:nvSpPr>
              <p:cNvPr id="3223" name="Rectangle 50"/>
              <p:cNvSpPr>
                <a:spLocks noChangeArrowheads="1"/>
              </p:cNvSpPr>
              <p:nvPr/>
            </p:nvSpPr>
            <p:spPr bwMode="auto">
              <a:xfrm>
                <a:off x="2206" y="0"/>
                <a:ext cx="367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24" name="Group 51"/>
              <p:cNvGrpSpPr>
                <a:grpSpLocks/>
              </p:cNvGrpSpPr>
              <p:nvPr/>
            </p:nvGrpSpPr>
            <p:grpSpPr bwMode="auto">
              <a:xfrm>
                <a:off x="2206" y="0"/>
                <a:ext cx="367" cy="480"/>
                <a:chOff x="2206" y="0"/>
                <a:chExt cx="367" cy="480"/>
              </a:xfrm>
            </p:grpSpPr>
            <p:sp>
              <p:nvSpPr>
                <p:cNvPr id="3225" name="Rectangle 52"/>
                <p:cNvSpPr>
                  <a:spLocks noChangeArrowheads="1"/>
                </p:cNvSpPr>
                <p:nvPr/>
              </p:nvSpPr>
              <p:spPr bwMode="auto">
                <a:xfrm>
                  <a:off x="2249" y="0"/>
                  <a:ext cx="281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04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206" y="0"/>
                  <a:ext cx="36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sp>
          <p:nvSpPr>
            <p:cNvPr id="3152" name="Rectangle 56"/>
            <p:cNvSpPr>
              <a:spLocks noChangeArrowheads="1"/>
            </p:cNvSpPr>
            <p:nvPr/>
          </p:nvSpPr>
          <p:spPr bwMode="auto">
            <a:xfrm>
              <a:off x="2006600" y="982663"/>
              <a:ext cx="539750" cy="55721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65306" tIns="257112" rIns="65306" bIns="32653"/>
            <a:lstStyle/>
            <a:p>
              <a:endParaRPr lang="en-US"/>
            </a:p>
          </p:txBody>
        </p:sp>
        <p:sp>
          <p:nvSpPr>
            <p:cNvPr id="3153" name="Rectangle 57"/>
            <p:cNvSpPr>
              <a:spLocks noChangeArrowheads="1"/>
            </p:cNvSpPr>
            <p:nvPr/>
          </p:nvSpPr>
          <p:spPr bwMode="auto">
            <a:xfrm>
              <a:off x="2546350" y="982663"/>
              <a:ext cx="538163" cy="557212"/>
            </a:xfrm>
            <a:prstGeom prst="rect">
              <a:avLst/>
            </a:prstGeom>
            <a:solidFill>
              <a:srgbClr val="00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306" tIns="257112" rIns="65306" bIns="32653"/>
            <a:lstStyle/>
            <a:p>
              <a:endParaRPr lang="en-US"/>
            </a:p>
          </p:txBody>
        </p:sp>
        <p:grpSp>
          <p:nvGrpSpPr>
            <p:cNvPr id="3154" name="Group 58"/>
            <p:cNvGrpSpPr>
              <a:grpSpLocks/>
            </p:cNvGrpSpPr>
            <p:nvPr/>
          </p:nvGrpSpPr>
          <p:grpSpPr bwMode="auto">
            <a:xfrm>
              <a:off x="2546350" y="982663"/>
              <a:ext cx="538163" cy="557212"/>
              <a:chOff x="2941" y="0"/>
              <a:chExt cx="368" cy="480"/>
            </a:xfrm>
          </p:grpSpPr>
          <p:sp>
            <p:nvSpPr>
              <p:cNvPr id="3221" name="Rectangle 59"/>
              <p:cNvSpPr>
                <a:spLocks noChangeArrowheads="1"/>
              </p:cNvSpPr>
              <p:nvPr/>
            </p:nvSpPr>
            <p:spPr bwMode="auto">
              <a:xfrm>
                <a:off x="2984" y="0"/>
                <a:ext cx="282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ctr" defTabSz="912649"/>
                <a:endParaRPr lang="en-GB" sz="1600">
                  <a:solidFill>
                    <a:srgbClr val="000099"/>
                  </a:solidFill>
                  <a:latin typeface="Arial Unicode MS" charset="0"/>
                  <a:cs typeface="Arial Unicode MS" charset="0"/>
                </a:endParaRPr>
              </a:p>
              <a:p>
                <a:pPr algn="ctr" defTabSz="912649"/>
                <a:r>
                  <a: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06</a:t>
                </a:r>
                <a:endParaRPr lang="en-GB" sz="800">
                  <a:solidFill>
                    <a:srgbClr val="000099"/>
                  </a:solidFill>
                  <a:latin typeface="Arial Unicode MS" charset="0"/>
                  <a:cs typeface="Arial Unicode MS" charset="0"/>
                </a:endParaRPr>
              </a:p>
              <a:p>
                <a:pPr algn="ctr" defTabSz="912649" eaLnBrk="0" hangingPunct="0"/>
                <a:endParaRPr lang="en-GB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222" name="Rectangle 60"/>
              <p:cNvSpPr>
                <a:spLocks noChangeArrowheads="1"/>
              </p:cNvSpPr>
              <p:nvPr/>
            </p:nvSpPr>
            <p:spPr bwMode="auto">
              <a:xfrm>
                <a:off x="2941" y="0"/>
                <a:ext cx="36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</p:grpSp>
        <p:grpSp>
          <p:nvGrpSpPr>
            <p:cNvPr id="3155" name="Group 66"/>
            <p:cNvGrpSpPr>
              <a:grpSpLocks/>
            </p:cNvGrpSpPr>
            <p:nvPr/>
          </p:nvGrpSpPr>
          <p:grpSpPr bwMode="auto">
            <a:xfrm>
              <a:off x="3622675" y="982663"/>
              <a:ext cx="539750" cy="557212"/>
              <a:chOff x="3676" y="0"/>
              <a:chExt cx="368" cy="480"/>
            </a:xfrm>
          </p:grpSpPr>
          <p:sp>
            <p:nvSpPr>
              <p:cNvPr id="3217" name="Rectangle 67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18" name="Group 68"/>
              <p:cNvGrpSpPr>
                <a:grpSpLocks/>
              </p:cNvGrpSpPr>
              <p:nvPr/>
            </p:nvGrpSpPr>
            <p:grpSpPr bwMode="auto">
              <a:xfrm>
                <a:off x="3676" y="0"/>
                <a:ext cx="368" cy="480"/>
                <a:chOff x="3676" y="0"/>
                <a:chExt cx="368" cy="480"/>
              </a:xfrm>
            </p:grpSpPr>
            <p:sp>
              <p:nvSpPr>
                <p:cNvPr id="3219" name="Rectangle 69"/>
                <p:cNvSpPr>
                  <a:spLocks noChangeArrowheads="1"/>
                </p:cNvSpPr>
                <p:nvPr/>
              </p:nvSpPr>
              <p:spPr bwMode="auto">
                <a:xfrm>
                  <a:off x="3719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08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20" name="Rectangle 70"/>
                <p:cNvSpPr>
                  <a:spLocks noChangeArrowheads="1"/>
                </p:cNvSpPr>
                <p:nvPr/>
              </p:nvSpPr>
              <p:spPr bwMode="auto">
                <a:xfrm>
                  <a:off x="3676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56" name="Group 76"/>
            <p:cNvGrpSpPr>
              <a:grpSpLocks/>
            </p:cNvGrpSpPr>
            <p:nvPr/>
          </p:nvGrpSpPr>
          <p:grpSpPr bwMode="auto">
            <a:xfrm>
              <a:off x="4702175" y="982663"/>
              <a:ext cx="538163" cy="557212"/>
              <a:chOff x="4412" y="0"/>
              <a:chExt cx="367" cy="480"/>
            </a:xfrm>
          </p:grpSpPr>
          <p:sp>
            <p:nvSpPr>
              <p:cNvPr id="3213" name="Rectangle 77"/>
              <p:cNvSpPr>
                <a:spLocks noChangeArrowheads="1"/>
              </p:cNvSpPr>
              <p:nvPr/>
            </p:nvSpPr>
            <p:spPr bwMode="auto">
              <a:xfrm>
                <a:off x="4412" y="0"/>
                <a:ext cx="367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14" name="Group 78"/>
              <p:cNvGrpSpPr>
                <a:grpSpLocks/>
              </p:cNvGrpSpPr>
              <p:nvPr/>
            </p:nvGrpSpPr>
            <p:grpSpPr bwMode="auto">
              <a:xfrm>
                <a:off x="4412" y="0"/>
                <a:ext cx="367" cy="480"/>
                <a:chOff x="4412" y="0"/>
                <a:chExt cx="367" cy="480"/>
              </a:xfrm>
            </p:grpSpPr>
            <p:sp>
              <p:nvSpPr>
                <p:cNvPr id="3215" name="Rectangle 79"/>
                <p:cNvSpPr>
                  <a:spLocks noChangeArrowheads="1"/>
                </p:cNvSpPr>
                <p:nvPr/>
              </p:nvSpPr>
              <p:spPr bwMode="auto">
                <a:xfrm>
                  <a:off x="4455" y="0"/>
                  <a:ext cx="281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10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16" name="Rectangle 80"/>
                <p:cNvSpPr>
                  <a:spLocks noChangeArrowheads="1"/>
                </p:cNvSpPr>
                <p:nvPr/>
              </p:nvSpPr>
              <p:spPr bwMode="auto">
                <a:xfrm>
                  <a:off x="4412" y="0"/>
                  <a:ext cx="36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57" name="Group 81"/>
            <p:cNvGrpSpPr>
              <a:grpSpLocks/>
            </p:cNvGrpSpPr>
            <p:nvPr/>
          </p:nvGrpSpPr>
          <p:grpSpPr bwMode="auto">
            <a:xfrm>
              <a:off x="5240338" y="982663"/>
              <a:ext cx="539750" cy="557212"/>
              <a:chOff x="4779" y="0"/>
              <a:chExt cx="368" cy="480"/>
            </a:xfrm>
          </p:grpSpPr>
          <p:sp>
            <p:nvSpPr>
              <p:cNvPr id="3209" name="Rectangle 82"/>
              <p:cNvSpPr>
                <a:spLocks noChangeArrowheads="1"/>
              </p:cNvSpPr>
              <p:nvPr/>
            </p:nvSpPr>
            <p:spPr bwMode="auto">
              <a:xfrm>
                <a:off x="4779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10" name="Group 83"/>
              <p:cNvGrpSpPr>
                <a:grpSpLocks/>
              </p:cNvGrpSpPr>
              <p:nvPr/>
            </p:nvGrpSpPr>
            <p:grpSpPr bwMode="auto">
              <a:xfrm>
                <a:off x="4779" y="0"/>
                <a:ext cx="368" cy="480"/>
                <a:chOff x="4779" y="0"/>
                <a:chExt cx="368" cy="480"/>
              </a:xfrm>
            </p:grpSpPr>
            <p:sp>
              <p:nvSpPr>
                <p:cNvPr id="3211" name="Rectangle 84"/>
                <p:cNvSpPr>
                  <a:spLocks noChangeArrowheads="1"/>
                </p:cNvSpPr>
                <p:nvPr/>
              </p:nvSpPr>
              <p:spPr bwMode="auto">
                <a:xfrm>
                  <a:off x="4822" y="0"/>
                  <a:ext cx="282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11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12" name="Rectangle 85"/>
                <p:cNvSpPr>
                  <a:spLocks noChangeArrowheads="1"/>
                </p:cNvSpPr>
                <p:nvPr/>
              </p:nvSpPr>
              <p:spPr bwMode="auto">
                <a:xfrm>
                  <a:off x="4779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58" name="Group 86"/>
            <p:cNvGrpSpPr>
              <a:grpSpLocks/>
            </p:cNvGrpSpPr>
            <p:nvPr/>
          </p:nvGrpSpPr>
          <p:grpSpPr bwMode="auto">
            <a:xfrm>
              <a:off x="5780088" y="982663"/>
              <a:ext cx="538162" cy="557212"/>
              <a:chOff x="5147" y="0"/>
              <a:chExt cx="368" cy="480"/>
            </a:xfrm>
          </p:grpSpPr>
          <p:sp>
            <p:nvSpPr>
              <p:cNvPr id="3205" name="Rectangle 87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06" name="Group 88"/>
              <p:cNvGrpSpPr>
                <a:grpSpLocks/>
              </p:cNvGrpSpPr>
              <p:nvPr/>
            </p:nvGrpSpPr>
            <p:grpSpPr bwMode="auto">
              <a:xfrm>
                <a:off x="5147" y="0"/>
                <a:ext cx="368" cy="480"/>
                <a:chOff x="5147" y="0"/>
                <a:chExt cx="368" cy="480"/>
              </a:xfrm>
            </p:grpSpPr>
            <p:sp>
              <p:nvSpPr>
                <p:cNvPr id="3207" name="Rectangle 89"/>
                <p:cNvSpPr>
                  <a:spLocks noChangeArrowheads="1"/>
                </p:cNvSpPr>
                <p:nvPr/>
              </p:nvSpPr>
              <p:spPr bwMode="auto">
                <a:xfrm>
                  <a:off x="5190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12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08" name="Rectangle 90"/>
                <p:cNvSpPr>
                  <a:spLocks noChangeArrowheads="1"/>
                </p:cNvSpPr>
                <p:nvPr/>
              </p:nvSpPr>
              <p:spPr bwMode="auto">
                <a:xfrm>
                  <a:off x="5147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sp>
          <p:nvSpPr>
            <p:cNvPr id="3159" name="Rectangle 91"/>
            <p:cNvSpPr>
              <a:spLocks noChangeArrowheads="1"/>
            </p:cNvSpPr>
            <p:nvPr/>
          </p:nvSpPr>
          <p:spPr bwMode="auto">
            <a:xfrm>
              <a:off x="6367463" y="1058863"/>
              <a:ext cx="412750" cy="4064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912649"/>
              <a:endParaRPr lang="en-GB" sz="1600">
                <a:solidFill>
                  <a:srgbClr val="000099"/>
                </a:solidFill>
                <a:latin typeface="Arial Unicode MS" charset="0"/>
                <a:cs typeface="Arial Unicode MS" charset="0"/>
              </a:endParaRPr>
            </a:p>
            <a:p>
              <a:pPr algn="ctr" defTabSz="912649"/>
              <a:r>
                <a:rPr lang="en-GB" sz="1600">
                  <a:solidFill>
                    <a:srgbClr val="000099"/>
                  </a:solidFill>
                  <a:latin typeface="Arial Unicode MS" charset="0"/>
                  <a:cs typeface="Arial Unicode MS" charset="0"/>
                </a:rPr>
                <a:t>13</a:t>
              </a:r>
              <a:endParaRPr lang="en-GB" sz="800">
                <a:solidFill>
                  <a:srgbClr val="000099"/>
                </a:solidFill>
                <a:latin typeface="Arial Unicode MS" charset="0"/>
                <a:cs typeface="Arial Unicode MS" charset="0"/>
              </a:endParaRPr>
            </a:p>
            <a:p>
              <a:pPr algn="ctr" defTabSz="912649" eaLnBrk="0" hangingPunct="0"/>
              <a:endParaRPr lang="en-GB">
                <a:solidFill>
                  <a:srgbClr val="000099"/>
                </a:solidFill>
                <a:latin typeface="Arial Unicode MS" charset="0"/>
              </a:endParaRPr>
            </a:p>
          </p:txBody>
        </p:sp>
        <p:grpSp>
          <p:nvGrpSpPr>
            <p:cNvPr id="3160" name="Group 97"/>
            <p:cNvGrpSpPr>
              <a:grpSpLocks/>
            </p:cNvGrpSpPr>
            <p:nvPr/>
          </p:nvGrpSpPr>
          <p:grpSpPr bwMode="auto">
            <a:xfrm>
              <a:off x="7356907" y="985621"/>
              <a:ext cx="685679" cy="556150"/>
              <a:chOff x="4779" y="0"/>
              <a:chExt cx="380" cy="483"/>
            </a:xfrm>
          </p:grpSpPr>
          <p:sp>
            <p:nvSpPr>
              <p:cNvPr id="3201" name="Rectangle 98"/>
              <p:cNvSpPr>
                <a:spLocks noChangeArrowheads="1"/>
              </p:cNvSpPr>
              <p:nvPr/>
            </p:nvSpPr>
            <p:spPr bwMode="auto">
              <a:xfrm>
                <a:off x="4779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202" name="Group 99"/>
              <p:cNvGrpSpPr>
                <a:grpSpLocks/>
              </p:cNvGrpSpPr>
              <p:nvPr/>
            </p:nvGrpSpPr>
            <p:grpSpPr bwMode="auto">
              <a:xfrm>
                <a:off x="4791" y="0"/>
                <a:ext cx="368" cy="483"/>
                <a:chOff x="4791" y="0"/>
                <a:chExt cx="368" cy="483"/>
              </a:xfrm>
            </p:grpSpPr>
            <p:sp>
              <p:nvSpPr>
                <p:cNvPr id="3203" name="Rectangle 100"/>
                <p:cNvSpPr>
                  <a:spLocks noChangeArrowheads="1"/>
                </p:cNvSpPr>
                <p:nvPr/>
              </p:nvSpPr>
              <p:spPr bwMode="auto">
                <a:xfrm>
                  <a:off x="4830" y="13"/>
                  <a:ext cx="282" cy="47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15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04" name="Rectangle 101"/>
                <p:cNvSpPr>
                  <a:spLocks noChangeArrowheads="1"/>
                </p:cNvSpPr>
                <p:nvPr/>
              </p:nvSpPr>
              <p:spPr bwMode="auto">
                <a:xfrm>
                  <a:off x="4791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61" name="Group 102"/>
            <p:cNvGrpSpPr>
              <a:grpSpLocks/>
            </p:cNvGrpSpPr>
            <p:nvPr/>
          </p:nvGrpSpPr>
          <p:grpSpPr bwMode="auto">
            <a:xfrm>
              <a:off x="7970838" y="985621"/>
              <a:ext cx="554037" cy="552667"/>
              <a:chOff x="5147" y="0"/>
              <a:chExt cx="368" cy="480"/>
            </a:xfrm>
          </p:grpSpPr>
          <p:sp>
            <p:nvSpPr>
              <p:cNvPr id="3197" name="Rectangle 103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198" name="Group 104"/>
              <p:cNvGrpSpPr>
                <a:grpSpLocks/>
              </p:cNvGrpSpPr>
              <p:nvPr/>
            </p:nvGrpSpPr>
            <p:grpSpPr bwMode="auto">
              <a:xfrm>
                <a:off x="5147" y="0"/>
                <a:ext cx="368" cy="480"/>
                <a:chOff x="5147" y="0"/>
                <a:chExt cx="368" cy="480"/>
              </a:xfrm>
            </p:grpSpPr>
            <p:sp>
              <p:nvSpPr>
                <p:cNvPr id="3199" name="Rectangle 105"/>
                <p:cNvSpPr>
                  <a:spLocks noChangeArrowheads="1"/>
                </p:cNvSpPr>
                <p:nvPr/>
              </p:nvSpPr>
              <p:spPr bwMode="auto">
                <a:xfrm>
                  <a:off x="5190" y="0"/>
                  <a:ext cx="282" cy="48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16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200" name="Rectangle 106"/>
                <p:cNvSpPr>
                  <a:spLocks noChangeArrowheads="1"/>
                </p:cNvSpPr>
                <p:nvPr/>
              </p:nvSpPr>
              <p:spPr bwMode="auto">
                <a:xfrm>
                  <a:off x="5147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sp>
          <p:nvSpPr>
            <p:cNvPr id="3162" name="Rectangle 109"/>
            <p:cNvSpPr>
              <a:spLocks noChangeArrowheads="1"/>
            </p:cNvSpPr>
            <p:nvPr/>
          </p:nvSpPr>
          <p:spPr bwMode="auto">
            <a:xfrm>
              <a:off x="3697288" y="1517650"/>
              <a:ext cx="412750" cy="462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pPr defTabSz="912649"/>
              <a:r>
                <a:rPr lang="en-GB" sz="1000">
                  <a:solidFill>
                    <a:srgbClr val="000099"/>
                  </a:solidFill>
                  <a:latin typeface="Arial Unicode MS" charset="0"/>
                  <a:cs typeface="Arial Unicode MS" charset="0"/>
                </a:rPr>
                <a:t> </a:t>
              </a:r>
            </a:p>
            <a:p>
              <a:pPr defTabSz="912649" eaLnBrk="0" hangingPunct="0"/>
              <a:endParaRPr lang="en-GB" sz="2400">
                <a:solidFill>
                  <a:srgbClr val="000099"/>
                </a:solidFill>
                <a:latin typeface="Arial Unicode MS" charset="0"/>
              </a:endParaRPr>
            </a:p>
          </p:txBody>
        </p:sp>
        <p:sp>
          <p:nvSpPr>
            <p:cNvPr id="3163" name="Rectangle 113"/>
            <p:cNvSpPr>
              <a:spLocks noChangeArrowheads="1"/>
            </p:cNvSpPr>
            <p:nvPr/>
          </p:nvSpPr>
          <p:spPr bwMode="auto">
            <a:xfrm>
              <a:off x="2619375" y="1517650"/>
              <a:ext cx="412750" cy="440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pPr defTabSz="912649"/>
              <a:r>
                <a:rPr lang="en-GB" sz="1000">
                  <a:solidFill>
                    <a:srgbClr val="000099"/>
                  </a:solidFill>
                  <a:latin typeface="Arial Unicode MS" charset="0"/>
                  <a:cs typeface="Arial Unicode MS" charset="0"/>
                </a:rPr>
                <a:t> </a:t>
              </a:r>
            </a:p>
            <a:p>
              <a:pPr defTabSz="912649" eaLnBrk="0" hangingPunct="0"/>
              <a:endParaRPr lang="en-GB" sz="2400">
                <a:solidFill>
                  <a:srgbClr val="000099"/>
                </a:solidFill>
                <a:latin typeface="Arial Unicode MS" charset="0"/>
              </a:endParaRPr>
            </a:p>
          </p:txBody>
        </p:sp>
        <p:sp>
          <p:nvSpPr>
            <p:cNvPr id="3164" name="Rectangle 114"/>
            <p:cNvSpPr>
              <a:spLocks noChangeArrowheads="1"/>
            </p:cNvSpPr>
            <p:nvPr/>
          </p:nvSpPr>
          <p:spPr bwMode="auto">
            <a:xfrm>
              <a:off x="4235450" y="1517650"/>
              <a:ext cx="414338" cy="440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pPr defTabSz="912649"/>
              <a:r>
                <a:rPr lang="en-GB" sz="1000">
                  <a:solidFill>
                    <a:srgbClr val="000099"/>
                  </a:solidFill>
                  <a:latin typeface="Arial Unicode MS" charset="0"/>
                  <a:cs typeface="Arial Unicode MS" charset="0"/>
                </a:rPr>
                <a:t> </a:t>
              </a:r>
            </a:p>
            <a:p>
              <a:pPr defTabSz="912649" eaLnBrk="0" hangingPunct="0"/>
              <a:endParaRPr lang="en-GB" sz="2400">
                <a:solidFill>
                  <a:srgbClr val="000099"/>
                </a:solidFill>
                <a:latin typeface="Arial Unicode MS" charset="0"/>
              </a:endParaRPr>
            </a:p>
          </p:txBody>
        </p:sp>
        <p:grpSp>
          <p:nvGrpSpPr>
            <p:cNvPr id="3165" name="Group 32"/>
            <p:cNvGrpSpPr>
              <a:grpSpLocks/>
            </p:cNvGrpSpPr>
            <p:nvPr/>
          </p:nvGrpSpPr>
          <p:grpSpPr bwMode="auto">
            <a:xfrm>
              <a:off x="4162425" y="1489075"/>
              <a:ext cx="539750" cy="4886325"/>
              <a:chOff x="3676" y="0"/>
              <a:chExt cx="368" cy="2772"/>
            </a:xfrm>
          </p:grpSpPr>
          <p:sp>
            <p:nvSpPr>
              <p:cNvPr id="3195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196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66" name="Group 30"/>
            <p:cNvGrpSpPr>
              <a:grpSpLocks/>
            </p:cNvGrpSpPr>
            <p:nvPr/>
          </p:nvGrpSpPr>
          <p:grpSpPr bwMode="auto">
            <a:xfrm>
              <a:off x="3082925" y="1489075"/>
              <a:ext cx="539750" cy="4886325"/>
              <a:chOff x="3676" y="0"/>
              <a:chExt cx="368" cy="2772"/>
            </a:xfrm>
          </p:grpSpPr>
          <p:sp>
            <p:nvSpPr>
              <p:cNvPr id="3193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194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67" name="Group 30"/>
            <p:cNvGrpSpPr>
              <a:grpSpLocks/>
            </p:cNvGrpSpPr>
            <p:nvPr/>
          </p:nvGrpSpPr>
          <p:grpSpPr bwMode="auto">
            <a:xfrm>
              <a:off x="2003425" y="1489075"/>
              <a:ext cx="539750" cy="4886325"/>
              <a:chOff x="3676" y="0"/>
              <a:chExt cx="368" cy="2772"/>
            </a:xfrm>
          </p:grpSpPr>
          <p:sp>
            <p:nvSpPr>
              <p:cNvPr id="3191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192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68" name="Group 30"/>
            <p:cNvGrpSpPr>
              <a:grpSpLocks/>
            </p:cNvGrpSpPr>
            <p:nvPr/>
          </p:nvGrpSpPr>
          <p:grpSpPr bwMode="auto">
            <a:xfrm>
              <a:off x="928687" y="1542834"/>
              <a:ext cx="534987" cy="4832566"/>
              <a:chOff x="3676" y="0"/>
              <a:chExt cx="368" cy="2772"/>
            </a:xfrm>
          </p:grpSpPr>
          <p:sp>
            <p:nvSpPr>
              <p:cNvPr id="3189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190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69" name="Group 30"/>
            <p:cNvGrpSpPr>
              <a:grpSpLocks/>
            </p:cNvGrpSpPr>
            <p:nvPr/>
          </p:nvGrpSpPr>
          <p:grpSpPr bwMode="auto">
            <a:xfrm>
              <a:off x="6883400" y="1489075"/>
              <a:ext cx="536575" cy="4886325"/>
              <a:chOff x="3676" y="0"/>
              <a:chExt cx="368" cy="2772"/>
            </a:xfrm>
          </p:grpSpPr>
          <p:sp>
            <p:nvSpPr>
              <p:cNvPr id="3187" name="Rectangle 31"/>
              <p:cNvSpPr>
                <a:spLocks noChangeArrowheads="1"/>
              </p:cNvSpPr>
              <p:nvPr/>
            </p:nvSpPr>
            <p:spPr bwMode="auto">
              <a:xfrm>
                <a:off x="3719" y="0"/>
                <a:ext cx="282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8016" tIns="64008" rIns="128016" bIns="64008"/>
              <a:lstStyle/>
              <a:p>
                <a:pPr defTabSz="912649"/>
                <a:r>
                  <a:rPr lang="en-GB" sz="10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rPr>
                  <a:t> </a:t>
                </a:r>
              </a:p>
              <a:p>
                <a:pPr defTabSz="912649" eaLnBrk="0" hangingPunct="0"/>
                <a:endParaRPr lang="en-GB" sz="2400">
                  <a:solidFill>
                    <a:srgbClr val="000099"/>
                  </a:solidFill>
                  <a:latin typeface="Arial Unicode MS" charset="0"/>
                </a:endParaRPr>
              </a:p>
            </p:txBody>
          </p:sp>
          <p:sp>
            <p:nvSpPr>
              <p:cNvPr id="3188" name="Rectangle 32"/>
              <p:cNvSpPr>
                <a:spLocks noChangeArrowheads="1"/>
              </p:cNvSpPr>
              <p:nvPr/>
            </p:nvSpPr>
            <p:spPr bwMode="auto">
              <a:xfrm>
                <a:off x="3676" y="0"/>
                <a:ext cx="368" cy="2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0" name="Group 61"/>
            <p:cNvGrpSpPr>
              <a:grpSpLocks/>
            </p:cNvGrpSpPr>
            <p:nvPr/>
          </p:nvGrpSpPr>
          <p:grpSpPr bwMode="auto">
            <a:xfrm>
              <a:off x="3084513" y="982663"/>
              <a:ext cx="538162" cy="557212"/>
              <a:chOff x="3309" y="0"/>
              <a:chExt cx="367" cy="480"/>
            </a:xfrm>
          </p:grpSpPr>
          <p:sp>
            <p:nvSpPr>
              <p:cNvPr id="3183" name="Rectangle 62"/>
              <p:cNvSpPr>
                <a:spLocks noChangeArrowheads="1"/>
              </p:cNvSpPr>
              <p:nvPr/>
            </p:nvSpPr>
            <p:spPr bwMode="auto">
              <a:xfrm>
                <a:off x="3309" y="0"/>
                <a:ext cx="367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184" name="Group 63"/>
              <p:cNvGrpSpPr>
                <a:grpSpLocks/>
              </p:cNvGrpSpPr>
              <p:nvPr/>
            </p:nvGrpSpPr>
            <p:grpSpPr bwMode="auto">
              <a:xfrm>
                <a:off x="3309" y="0"/>
                <a:ext cx="367" cy="480"/>
                <a:chOff x="3309" y="0"/>
                <a:chExt cx="367" cy="480"/>
              </a:xfrm>
            </p:grpSpPr>
            <p:sp>
              <p:nvSpPr>
                <p:cNvPr id="3185" name="Rectangle 64"/>
                <p:cNvSpPr>
                  <a:spLocks noChangeArrowheads="1"/>
                </p:cNvSpPr>
                <p:nvPr/>
              </p:nvSpPr>
              <p:spPr bwMode="auto">
                <a:xfrm>
                  <a:off x="3352" y="0"/>
                  <a:ext cx="281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07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186" name="Rectangle 65"/>
                <p:cNvSpPr>
                  <a:spLocks noChangeArrowheads="1"/>
                </p:cNvSpPr>
                <p:nvPr/>
              </p:nvSpPr>
              <p:spPr bwMode="auto">
                <a:xfrm>
                  <a:off x="3309" y="0"/>
                  <a:ext cx="36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71" name="Group 71"/>
            <p:cNvGrpSpPr>
              <a:grpSpLocks/>
            </p:cNvGrpSpPr>
            <p:nvPr/>
          </p:nvGrpSpPr>
          <p:grpSpPr bwMode="auto">
            <a:xfrm>
              <a:off x="4162425" y="982663"/>
              <a:ext cx="539750" cy="557212"/>
              <a:chOff x="4044" y="0"/>
              <a:chExt cx="368" cy="480"/>
            </a:xfrm>
          </p:grpSpPr>
          <p:sp>
            <p:nvSpPr>
              <p:cNvPr id="3179" name="Rectangle 72"/>
              <p:cNvSpPr>
                <a:spLocks noChangeArrowheads="1"/>
              </p:cNvSpPr>
              <p:nvPr/>
            </p:nvSpPr>
            <p:spPr bwMode="auto">
              <a:xfrm>
                <a:off x="4044" y="0"/>
                <a:ext cx="368" cy="480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180" name="Group 73"/>
              <p:cNvGrpSpPr>
                <a:grpSpLocks/>
              </p:cNvGrpSpPr>
              <p:nvPr/>
            </p:nvGrpSpPr>
            <p:grpSpPr bwMode="auto">
              <a:xfrm>
                <a:off x="4044" y="0"/>
                <a:ext cx="368" cy="480"/>
                <a:chOff x="4044" y="0"/>
                <a:chExt cx="368" cy="480"/>
              </a:xfrm>
            </p:grpSpPr>
            <p:sp>
              <p:nvSpPr>
                <p:cNvPr id="3181" name="Rectangle 74"/>
                <p:cNvSpPr>
                  <a:spLocks noChangeArrowheads="1"/>
                </p:cNvSpPr>
                <p:nvPr/>
              </p:nvSpPr>
              <p:spPr bwMode="auto">
                <a:xfrm>
                  <a:off x="4087" y="0"/>
                  <a:ext cx="282" cy="480"/>
                </a:xfrm>
                <a:prstGeom prst="rect">
                  <a:avLst/>
                </a:prstGeom>
                <a:solidFill>
                  <a:srgbClr val="66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09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182" name="Rectangle 75"/>
                <p:cNvSpPr>
                  <a:spLocks noChangeArrowheads="1"/>
                </p:cNvSpPr>
                <p:nvPr/>
              </p:nvSpPr>
              <p:spPr bwMode="auto">
                <a:xfrm>
                  <a:off x="4044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  <p:sp>
          <p:nvSpPr>
            <p:cNvPr id="3172" name="Rectangle 54"/>
            <p:cNvSpPr>
              <a:spLocks noChangeArrowheads="1"/>
            </p:cNvSpPr>
            <p:nvPr/>
          </p:nvSpPr>
          <p:spPr bwMode="auto">
            <a:xfrm>
              <a:off x="2006600" y="982663"/>
              <a:ext cx="539750" cy="557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359957" rIns="91429" bIns="45715"/>
            <a:lstStyle/>
            <a:p>
              <a:pPr algn="ctr" defTabSz="912649"/>
              <a:endParaRPr lang="en-US" sz="1400"/>
            </a:p>
          </p:txBody>
        </p:sp>
        <p:sp>
          <p:nvSpPr>
            <p:cNvPr id="3173" name="Rectangle 55"/>
            <p:cNvSpPr>
              <a:spLocks noChangeArrowheads="1"/>
            </p:cNvSpPr>
            <p:nvPr/>
          </p:nvSpPr>
          <p:spPr bwMode="auto">
            <a:xfrm>
              <a:off x="2091531" y="982663"/>
              <a:ext cx="412750" cy="51355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359957" rIns="91429" bIns="45715" anchor="ctr"/>
            <a:lstStyle/>
            <a:p>
              <a:pPr algn="ctr" defTabSz="912649" eaLnBrk="0" hangingPunct="0"/>
              <a:r>
                <a:rPr lang="en-GB" sz="1600">
                  <a:solidFill>
                    <a:srgbClr val="000099"/>
                  </a:solidFill>
                  <a:latin typeface="Arial Unicode MS" charset="0"/>
                  <a:cs typeface="Arial Unicode MS" charset="0"/>
                </a:rPr>
                <a:t>05</a:t>
              </a:r>
              <a:endParaRPr lang="en-GB" sz="800">
                <a:solidFill>
                  <a:srgbClr val="000099"/>
                </a:solidFill>
                <a:latin typeface="Arial Unicode MS" charset="0"/>
                <a:cs typeface="Arial Unicode MS" charset="0"/>
              </a:endParaRPr>
            </a:p>
            <a:p>
              <a:pPr algn="ctr" defTabSz="912649" eaLnBrk="0" hangingPunct="0"/>
              <a:endParaRPr lang="en-GB">
                <a:solidFill>
                  <a:srgbClr val="000099"/>
                </a:solidFill>
                <a:latin typeface="Arial Unicode MS" charset="0"/>
              </a:endParaRPr>
            </a:p>
          </p:txBody>
        </p:sp>
        <p:grpSp>
          <p:nvGrpSpPr>
            <p:cNvPr id="3174" name="Group 92"/>
            <p:cNvGrpSpPr>
              <a:grpSpLocks/>
            </p:cNvGrpSpPr>
            <p:nvPr/>
          </p:nvGrpSpPr>
          <p:grpSpPr bwMode="auto">
            <a:xfrm>
              <a:off x="6875462" y="984662"/>
              <a:ext cx="546101" cy="557213"/>
              <a:chOff x="5147" y="0"/>
              <a:chExt cx="368" cy="480"/>
            </a:xfrm>
          </p:grpSpPr>
          <p:sp>
            <p:nvSpPr>
              <p:cNvPr id="3175" name="Rectangle 93"/>
              <p:cNvSpPr>
                <a:spLocks noChangeArrowheads="1"/>
              </p:cNvSpPr>
              <p:nvPr/>
            </p:nvSpPr>
            <p:spPr bwMode="auto">
              <a:xfrm>
                <a:off x="5147" y="0"/>
                <a:ext cx="368" cy="480"/>
              </a:xfrm>
              <a:prstGeom prst="rect">
                <a:avLst/>
              </a:prstGeom>
              <a:solidFill>
                <a:srgbClr val="00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360000"/>
              <a:lstStyle/>
              <a:p>
                <a:endParaRPr lang="en-US"/>
              </a:p>
            </p:txBody>
          </p:sp>
          <p:grpSp>
            <p:nvGrpSpPr>
              <p:cNvPr id="3176" name="Group 94"/>
              <p:cNvGrpSpPr>
                <a:grpSpLocks/>
              </p:cNvGrpSpPr>
              <p:nvPr/>
            </p:nvGrpSpPr>
            <p:grpSpPr bwMode="auto">
              <a:xfrm>
                <a:off x="5147" y="0"/>
                <a:ext cx="368" cy="480"/>
                <a:chOff x="5147" y="0"/>
                <a:chExt cx="368" cy="480"/>
              </a:xfrm>
            </p:grpSpPr>
            <p:sp>
              <p:nvSpPr>
                <p:cNvPr id="3177" name="Rectangle 95"/>
                <p:cNvSpPr>
                  <a:spLocks noChangeArrowheads="1"/>
                </p:cNvSpPr>
                <p:nvPr/>
              </p:nvSpPr>
              <p:spPr bwMode="auto">
                <a:xfrm>
                  <a:off x="5178" y="10"/>
                  <a:ext cx="316" cy="470"/>
                </a:xfrm>
                <a:prstGeom prst="rect">
                  <a:avLst/>
                </a:prstGeom>
                <a:solidFill>
                  <a:srgbClr val="00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2649"/>
                  <a:endParaRPr lang="en-GB" sz="16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/>
                  <a:r>
                    <a:rPr lang="en-GB" sz="1600">
                      <a:solidFill>
                        <a:srgbClr val="000099"/>
                      </a:solidFill>
                      <a:latin typeface="Arial Unicode MS" charset="0"/>
                      <a:cs typeface="Arial Unicode MS" charset="0"/>
                    </a:rPr>
                    <a:t>14</a:t>
                  </a:r>
                  <a:endParaRPr lang="en-GB" sz="800">
                    <a:solidFill>
                      <a:srgbClr val="000099"/>
                    </a:solidFill>
                    <a:latin typeface="Arial Unicode MS" charset="0"/>
                    <a:cs typeface="Arial Unicode MS" charset="0"/>
                  </a:endParaRPr>
                </a:p>
                <a:p>
                  <a:pPr algn="ctr" defTabSz="912649" eaLnBrk="0" hangingPunct="0"/>
                  <a:endParaRPr lang="en-GB">
                    <a:solidFill>
                      <a:srgbClr val="000099"/>
                    </a:solidFill>
                    <a:latin typeface="Arial Unicode MS" charset="0"/>
                  </a:endParaRPr>
                </a:p>
              </p:txBody>
            </p:sp>
            <p:sp>
              <p:nvSpPr>
                <p:cNvPr id="3178" name="Rectangle 96"/>
                <p:cNvSpPr>
                  <a:spLocks noChangeArrowheads="1"/>
                </p:cNvSpPr>
                <p:nvPr/>
              </p:nvSpPr>
              <p:spPr bwMode="auto">
                <a:xfrm>
                  <a:off x="5147" y="0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078" name="Group 168"/>
          <p:cNvGrpSpPr>
            <a:grpSpLocks/>
          </p:cNvGrpSpPr>
          <p:nvPr/>
        </p:nvGrpSpPr>
        <p:grpSpPr bwMode="auto">
          <a:xfrm>
            <a:off x="1604518" y="7375521"/>
            <a:ext cx="6040437" cy="344699"/>
            <a:chOff x="396" y="3940"/>
            <a:chExt cx="5114" cy="249"/>
          </a:xfrm>
        </p:grpSpPr>
        <p:sp>
          <p:nvSpPr>
            <p:cNvPr id="3132" name="Text Box 117"/>
            <p:cNvSpPr txBox="1">
              <a:spLocks noChangeArrowheads="1"/>
            </p:cNvSpPr>
            <p:nvPr/>
          </p:nvSpPr>
          <p:spPr bwMode="auto">
            <a:xfrm>
              <a:off x="3296" y="3940"/>
              <a:ext cx="2214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>
                <a:defRPr sz="39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39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39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Times New Roman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 defTabSz="913782">
                <a:spcBef>
                  <a:spcPct val="50000"/>
                </a:spcBef>
              </a:pPr>
              <a:r>
                <a:rPr lang="nb-NO" sz="1400" dirty="0">
                  <a:solidFill>
                    <a:srgbClr val="000000"/>
                  </a:solidFill>
                  <a:latin typeface="Arial Unicode MS" charset="0"/>
                  <a:cs typeface="Times New Roman" charset="0"/>
                </a:rPr>
                <a:t>Planned/Pending approval</a:t>
              </a:r>
              <a:endParaRPr lang="en-GB" sz="1400" dirty="0">
                <a:solidFill>
                  <a:srgbClr val="000000"/>
                </a:solidFill>
                <a:latin typeface="Arial Unicode MS" charset="0"/>
                <a:cs typeface="Times New Roman" charset="0"/>
              </a:endParaRPr>
            </a:p>
          </p:txBody>
        </p:sp>
        <p:sp>
          <p:nvSpPr>
            <p:cNvPr id="3133" name="Rectangle 118"/>
            <p:cNvSpPr>
              <a:spLocks noChangeArrowheads="1"/>
            </p:cNvSpPr>
            <p:nvPr/>
          </p:nvSpPr>
          <p:spPr bwMode="auto">
            <a:xfrm>
              <a:off x="396" y="3940"/>
              <a:ext cx="355" cy="24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Rectangle 119"/>
            <p:cNvSpPr>
              <a:spLocks noChangeArrowheads="1"/>
            </p:cNvSpPr>
            <p:nvPr/>
          </p:nvSpPr>
          <p:spPr bwMode="auto">
            <a:xfrm>
              <a:off x="1593" y="3940"/>
              <a:ext cx="354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Rectangle 120"/>
            <p:cNvSpPr>
              <a:spLocks noChangeArrowheads="1"/>
            </p:cNvSpPr>
            <p:nvPr/>
          </p:nvSpPr>
          <p:spPr bwMode="auto">
            <a:xfrm>
              <a:off x="2911" y="3940"/>
              <a:ext cx="355" cy="240"/>
            </a:xfrm>
            <a:prstGeom prst="rect">
              <a:avLst/>
            </a:prstGeom>
            <a:solidFill>
              <a:srgbClr val="FF7575"/>
            </a:solidFill>
            <a:ln w="9525">
              <a:solidFill>
                <a:srgbClr val="3F3F3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Text Box 121"/>
            <p:cNvSpPr txBox="1">
              <a:spLocks noChangeArrowheads="1"/>
            </p:cNvSpPr>
            <p:nvPr/>
          </p:nvSpPr>
          <p:spPr bwMode="auto">
            <a:xfrm>
              <a:off x="751" y="3940"/>
              <a:ext cx="70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>
                <a:defRPr sz="39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39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39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Times New Roman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 defTabSz="913782">
                <a:spcBef>
                  <a:spcPct val="50000"/>
                </a:spcBef>
              </a:pPr>
              <a:r>
                <a:rPr lang="nb-NO" sz="1400">
                  <a:solidFill>
                    <a:srgbClr val="000000"/>
                  </a:solidFill>
                  <a:latin typeface="Arial Unicode MS" charset="0"/>
                  <a:cs typeface="Times New Roman" charset="0"/>
                </a:rPr>
                <a:t>In Orbit</a:t>
              </a:r>
              <a:endParaRPr lang="en-GB" sz="1400">
                <a:solidFill>
                  <a:srgbClr val="000000"/>
                </a:solidFill>
                <a:latin typeface="Arial Unicode MS" charset="0"/>
                <a:cs typeface="Times New Roman" charset="0"/>
              </a:endParaRPr>
            </a:p>
          </p:txBody>
        </p:sp>
        <p:sp>
          <p:nvSpPr>
            <p:cNvPr id="3137" name="Text Box 122"/>
            <p:cNvSpPr txBox="1">
              <a:spLocks noChangeArrowheads="1"/>
            </p:cNvSpPr>
            <p:nvPr/>
          </p:nvSpPr>
          <p:spPr bwMode="auto">
            <a:xfrm>
              <a:off x="1946" y="3940"/>
              <a:ext cx="975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>
                <a:defRPr sz="39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39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39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Times New Roman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 defTabSz="913782">
                <a:spcBef>
                  <a:spcPct val="50000"/>
                </a:spcBef>
              </a:pPr>
              <a:r>
                <a:rPr lang="nb-NO" sz="1400" dirty="0">
                  <a:solidFill>
                    <a:srgbClr val="000000"/>
                  </a:solidFill>
                  <a:latin typeface="Arial Unicode MS" charset="0"/>
                  <a:cs typeface="Times New Roman" charset="0"/>
                </a:rPr>
                <a:t>Approved</a:t>
              </a:r>
              <a:endParaRPr lang="en-GB" sz="1400" dirty="0">
                <a:solidFill>
                  <a:srgbClr val="000000"/>
                </a:solidFill>
                <a:latin typeface="Arial Unicode MS" charset="0"/>
                <a:cs typeface="Times New Roman" charset="0"/>
              </a:endParaRPr>
            </a:p>
          </p:txBody>
        </p:sp>
      </p:grpSp>
      <p:sp>
        <p:nvSpPr>
          <p:cNvPr id="3079" name="Text Box 173"/>
          <p:cNvSpPr txBox="1">
            <a:spLocks noChangeArrowheads="1"/>
          </p:cNvSpPr>
          <p:nvPr/>
        </p:nvSpPr>
        <p:spPr bwMode="auto">
          <a:xfrm>
            <a:off x="7511143" y="7392541"/>
            <a:ext cx="3199946" cy="29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8000" tIns="64000" rIns="128000" bIns="6400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Solid  = R &amp; D;  Hatched = operational mission</a:t>
            </a:r>
          </a:p>
        </p:txBody>
      </p:sp>
      <p:sp>
        <p:nvSpPr>
          <p:cNvPr id="3080" name="Text Box 163"/>
          <p:cNvSpPr txBox="1">
            <a:spLocks noChangeArrowheads="1"/>
          </p:cNvSpPr>
          <p:nvPr/>
        </p:nvSpPr>
        <p:spPr bwMode="auto">
          <a:xfrm>
            <a:off x="1714501" y="7062562"/>
            <a:ext cx="2010456" cy="219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 defTabSz="913782">
              <a:spcBef>
                <a:spcPct val="50000"/>
              </a:spcBef>
            </a:pPr>
            <a:r>
              <a:rPr lang="en-GB" sz="1000" i="1">
                <a:solidFill>
                  <a:srgbClr val="000099"/>
                </a:solidFill>
                <a:cs typeface="Times New Roman" charset="0"/>
              </a:rPr>
              <a:t>Courtesy: M. Drinkwater</a:t>
            </a:r>
          </a:p>
        </p:txBody>
      </p:sp>
      <p:sp>
        <p:nvSpPr>
          <p:cNvPr id="3081" name="AutoShape 148"/>
          <p:cNvSpPr>
            <a:spLocks noChangeArrowheads="1"/>
          </p:cNvSpPr>
          <p:nvPr/>
        </p:nvSpPr>
        <p:spPr bwMode="auto">
          <a:xfrm>
            <a:off x="7584850" y="2710543"/>
            <a:ext cx="2464026" cy="165554"/>
          </a:xfrm>
          <a:prstGeom prst="homePlate">
            <a:avLst>
              <a:gd name="adj" fmla="val 13154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/>
            <a:r>
              <a:rPr lang="nn-NO" sz="1100">
                <a:solidFill>
                  <a:srgbClr val="000099"/>
                </a:solidFill>
                <a:latin typeface="Arial Unicode MS" charset="0"/>
              </a:rPr>
              <a:t>AMSR-2/GCOM-W1</a:t>
            </a:r>
          </a:p>
        </p:txBody>
      </p:sp>
      <p:sp>
        <p:nvSpPr>
          <p:cNvPr id="3082" name="AutoShape 145"/>
          <p:cNvSpPr>
            <a:spLocks noChangeArrowheads="1"/>
          </p:cNvSpPr>
          <p:nvPr/>
        </p:nvSpPr>
        <p:spPr bwMode="auto">
          <a:xfrm>
            <a:off x="2095501" y="2710543"/>
            <a:ext cx="5683250" cy="165554"/>
          </a:xfrm>
          <a:prstGeom prst="homePlate">
            <a:avLst>
              <a:gd name="adj" fmla="val 114429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AMSR-E/EOS-Aqua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83" name="AutoShape 135"/>
          <p:cNvSpPr>
            <a:spLocks noChangeArrowheads="1"/>
          </p:cNvSpPr>
          <p:nvPr/>
        </p:nvSpPr>
        <p:spPr bwMode="auto">
          <a:xfrm>
            <a:off x="7319509" y="3690258"/>
            <a:ext cx="3297464" cy="165554"/>
          </a:xfrm>
          <a:prstGeom prst="homePlate">
            <a:avLst>
              <a:gd name="adj" fmla="val 171146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 dirty="0">
                <a:solidFill>
                  <a:srgbClr val="000099"/>
                </a:solidFill>
                <a:latin typeface="Arial Unicode MS" charset="0"/>
              </a:rPr>
              <a:t>MetOp -2, -3</a:t>
            </a:r>
            <a:endParaRPr lang="en-GB" sz="1100" dirty="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84" name="AutoShape 135"/>
          <p:cNvSpPr>
            <a:spLocks noChangeArrowheads="1"/>
          </p:cNvSpPr>
          <p:nvPr/>
        </p:nvSpPr>
        <p:spPr bwMode="auto">
          <a:xfrm>
            <a:off x="4376964" y="3690258"/>
            <a:ext cx="3297464" cy="165554"/>
          </a:xfrm>
          <a:prstGeom prst="homePlate">
            <a:avLst>
              <a:gd name="adj" fmla="val 170500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 dirty="0">
                <a:solidFill>
                  <a:srgbClr val="000099"/>
                </a:solidFill>
                <a:latin typeface="Arial Unicode MS" charset="0"/>
              </a:rPr>
              <a:t>ASCAT &amp; AVHRR/MetOp -1</a:t>
            </a:r>
            <a:endParaRPr lang="en-GB" sz="1100" dirty="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85" name="AutoShape 139"/>
          <p:cNvSpPr>
            <a:spLocks noChangeArrowheads="1"/>
          </p:cNvSpPr>
          <p:nvPr/>
        </p:nvSpPr>
        <p:spPr bwMode="auto">
          <a:xfrm>
            <a:off x="1746250" y="3418123"/>
            <a:ext cx="4416652" cy="173491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4270" tIns="33420" rIns="64270" bIns="3342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Seawinds/QuikSCAT Ku-band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86" name="Text Box 165"/>
          <p:cNvSpPr txBox="1">
            <a:spLocks noChangeArrowheads="1"/>
          </p:cNvSpPr>
          <p:nvPr/>
        </p:nvSpPr>
        <p:spPr bwMode="auto">
          <a:xfrm rot="-5400000">
            <a:off x="549956" y="2931987"/>
            <a:ext cx="2152196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>
                <a:solidFill>
                  <a:schemeClr val="accent2"/>
                </a:solidFill>
                <a:cs typeface="Times New Roman" charset="0"/>
              </a:rPr>
              <a:t>Extent/Concentration/Drift</a:t>
            </a:r>
          </a:p>
        </p:txBody>
      </p:sp>
      <p:sp>
        <p:nvSpPr>
          <p:cNvPr id="3087" name="Text Box 165"/>
          <p:cNvSpPr txBox="1">
            <a:spLocks noChangeArrowheads="1"/>
          </p:cNvSpPr>
          <p:nvPr/>
        </p:nvSpPr>
        <p:spPr bwMode="auto">
          <a:xfrm>
            <a:off x="1905009" y="3145979"/>
            <a:ext cx="1960563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 u="sng">
                <a:solidFill>
                  <a:schemeClr val="accent2"/>
                </a:solidFill>
                <a:cs typeface="Times New Roman" charset="0"/>
              </a:rPr>
              <a:t>Scatterometer</a:t>
            </a:r>
          </a:p>
        </p:txBody>
      </p:sp>
      <p:sp>
        <p:nvSpPr>
          <p:cNvPr id="3088" name="Text Box 165"/>
          <p:cNvSpPr txBox="1">
            <a:spLocks noChangeArrowheads="1"/>
          </p:cNvSpPr>
          <p:nvPr/>
        </p:nvSpPr>
        <p:spPr bwMode="auto">
          <a:xfrm>
            <a:off x="1903868" y="3799122"/>
            <a:ext cx="2122714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 u="sng">
                <a:solidFill>
                  <a:schemeClr val="accent2"/>
                </a:solidFill>
                <a:cs typeface="Times New Roman" charset="0"/>
              </a:rPr>
              <a:t>SAR</a:t>
            </a:r>
          </a:p>
        </p:txBody>
      </p:sp>
      <p:sp>
        <p:nvSpPr>
          <p:cNvPr id="3089" name="AutoShape 125"/>
          <p:cNvSpPr>
            <a:spLocks noChangeArrowheads="1"/>
          </p:cNvSpPr>
          <p:nvPr/>
        </p:nvSpPr>
        <p:spPr bwMode="auto">
          <a:xfrm>
            <a:off x="4906518" y="5139419"/>
            <a:ext cx="4531179" cy="164420"/>
          </a:xfrm>
          <a:prstGeom prst="homePlate">
            <a:avLst>
              <a:gd name="adj" fmla="val 142896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SAR/COSMO-SKYMED X-band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0" name="AutoShape 126"/>
          <p:cNvSpPr>
            <a:spLocks noChangeArrowheads="1"/>
          </p:cNvSpPr>
          <p:nvPr/>
        </p:nvSpPr>
        <p:spPr bwMode="auto">
          <a:xfrm>
            <a:off x="4906518" y="4910365"/>
            <a:ext cx="4531179" cy="165554"/>
          </a:xfrm>
          <a:prstGeom prst="homePlate">
            <a:avLst>
              <a:gd name="adj" fmla="val 134315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 dirty="0">
                <a:solidFill>
                  <a:srgbClr val="000099"/>
                </a:solidFill>
                <a:latin typeface="Arial Unicode MS" charset="0"/>
              </a:rPr>
              <a:t>TerraSAR/Tandem-</a:t>
            </a:r>
            <a:r>
              <a:rPr lang="nb-NO" sz="1100" dirty="0" err="1">
                <a:solidFill>
                  <a:srgbClr val="000099"/>
                </a:solidFill>
                <a:latin typeface="Arial Unicode MS" charset="0"/>
              </a:rPr>
              <a:t>X</a:t>
            </a:r>
            <a:r>
              <a:rPr lang="nb-NO" sz="1100" dirty="0">
                <a:solidFill>
                  <a:srgbClr val="000099"/>
                </a:solidFill>
                <a:latin typeface="Arial Unicode MS" charset="0"/>
              </a:rPr>
              <a:t>  </a:t>
            </a:r>
            <a:r>
              <a:rPr lang="nb-NO" sz="1100" dirty="0" err="1">
                <a:solidFill>
                  <a:srgbClr val="000099"/>
                </a:solidFill>
                <a:latin typeface="Arial Unicode MS" charset="0"/>
              </a:rPr>
              <a:t>X</a:t>
            </a:r>
            <a:r>
              <a:rPr lang="nb-NO" sz="1100" dirty="0">
                <a:solidFill>
                  <a:srgbClr val="000099"/>
                </a:solidFill>
                <a:latin typeface="Arial Unicode MS" charset="0"/>
              </a:rPr>
              <a:t>-band</a:t>
            </a:r>
            <a:endParaRPr lang="en-GB" sz="1100" dirty="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1" name="AutoShape 133"/>
          <p:cNvSpPr>
            <a:spLocks noChangeArrowheads="1"/>
          </p:cNvSpPr>
          <p:nvPr/>
        </p:nvSpPr>
        <p:spPr bwMode="auto">
          <a:xfrm>
            <a:off x="7511143" y="4683578"/>
            <a:ext cx="2960688" cy="163286"/>
          </a:xfrm>
          <a:prstGeom prst="homePlate">
            <a:avLst>
              <a:gd name="adj" fmla="val 16176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SAR/RISAT C-band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2" name="AutoShape 138"/>
          <p:cNvSpPr>
            <a:spLocks noChangeArrowheads="1"/>
          </p:cNvSpPr>
          <p:nvPr/>
        </p:nvSpPr>
        <p:spPr bwMode="auto">
          <a:xfrm>
            <a:off x="9453572" y="4910365"/>
            <a:ext cx="1090839" cy="165554"/>
          </a:xfrm>
          <a:prstGeom prst="homePlate">
            <a:avLst>
              <a:gd name="adj" fmla="val 11430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HY-3   WSAR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3" name="AutoShape 127"/>
          <p:cNvSpPr>
            <a:spLocks noChangeArrowheads="1"/>
          </p:cNvSpPr>
          <p:nvPr/>
        </p:nvSpPr>
        <p:spPr bwMode="auto">
          <a:xfrm>
            <a:off x="4135447" y="3976017"/>
            <a:ext cx="2874509" cy="148545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PALSAR/ALOS L-band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4" name="AutoShape 124"/>
          <p:cNvSpPr>
            <a:spLocks noChangeArrowheads="1"/>
          </p:cNvSpPr>
          <p:nvPr/>
        </p:nvSpPr>
        <p:spPr bwMode="auto">
          <a:xfrm>
            <a:off x="8599722" y="3976015"/>
            <a:ext cx="1959429" cy="149679"/>
          </a:xfrm>
          <a:prstGeom prst="homePlate">
            <a:avLst>
              <a:gd name="adj" fmla="val 113455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ALOS-2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5" name="AutoShape 127"/>
          <p:cNvSpPr>
            <a:spLocks noChangeArrowheads="1"/>
          </p:cNvSpPr>
          <p:nvPr/>
        </p:nvSpPr>
        <p:spPr bwMode="auto">
          <a:xfrm>
            <a:off x="1916340" y="4188052"/>
            <a:ext cx="5649232" cy="16328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 dirty="0">
                <a:solidFill>
                  <a:srgbClr val="000099"/>
                </a:solidFill>
                <a:latin typeface="Arial Unicode MS" charset="0"/>
              </a:rPr>
              <a:t>                                                                ASAR/Envisat C-band</a:t>
            </a:r>
            <a:endParaRPr lang="en-GB" sz="1100" dirty="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6" name="AutoShape 142"/>
          <p:cNvSpPr>
            <a:spLocks noChangeArrowheads="1"/>
          </p:cNvSpPr>
          <p:nvPr/>
        </p:nvSpPr>
        <p:spPr bwMode="auto">
          <a:xfrm>
            <a:off x="1747385" y="4188052"/>
            <a:ext cx="2275794" cy="163286"/>
          </a:xfrm>
          <a:prstGeom prst="homePlate">
            <a:avLst>
              <a:gd name="adj" fmla="val 74011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SAR/ERS-2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7" name="AutoShape 124"/>
          <p:cNvSpPr>
            <a:spLocks noChangeArrowheads="1"/>
          </p:cNvSpPr>
          <p:nvPr/>
        </p:nvSpPr>
        <p:spPr bwMode="auto">
          <a:xfrm>
            <a:off x="9502330" y="4466999"/>
            <a:ext cx="1002393" cy="159884"/>
          </a:xfrm>
          <a:prstGeom prst="homePlate">
            <a:avLst>
              <a:gd name="adj" fmla="val 114216"/>
            </a:avLst>
          </a:prstGeom>
          <a:solidFill>
            <a:srgbClr val="FF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    RCM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8" name="AutoShape 129"/>
          <p:cNvSpPr>
            <a:spLocks noChangeArrowheads="1"/>
          </p:cNvSpPr>
          <p:nvPr/>
        </p:nvSpPr>
        <p:spPr bwMode="auto">
          <a:xfrm>
            <a:off x="4819196" y="4463598"/>
            <a:ext cx="4953000" cy="165554"/>
          </a:xfrm>
          <a:prstGeom prst="homePlate">
            <a:avLst>
              <a:gd name="adj" fmla="val 138508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  RADARSAT-2 C-band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099" name="AutoShape 130"/>
          <p:cNvSpPr>
            <a:spLocks noChangeArrowheads="1"/>
          </p:cNvSpPr>
          <p:nvPr/>
        </p:nvSpPr>
        <p:spPr bwMode="auto">
          <a:xfrm>
            <a:off x="1738313" y="4463598"/>
            <a:ext cx="3549196" cy="165554"/>
          </a:xfrm>
          <a:prstGeom prst="homePlate">
            <a:avLst>
              <a:gd name="adj" fmla="val 117613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RADARSAT-1 C-band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0" name="Text Box 165"/>
          <p:cNvSpPr txBox="1">
            <a:spLocks noChangeArrowheads="1"/>
          </p:cNvSpPr>
          <p:nvPr/>
        </p:nvSpPr>
        <p:spPr bwMode="auto">
          <a:xfrm>
            <a:off x="1903868" y="5250551"/>
            <a:ext cx="2122714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 u="sng">
                <a:solidFill>
                  <a:schemeClr val="accent2"/>
                </a:solidFill>
                <a:cs typeface="Times New Roman" charset="0"/>
              </a:rPr>
              <a:t>Altimeter (Radar &amp; LIDAR)</a:t>
            </a:r>
          </a:p>
        </p:txBody>
      </p:sp>
      <p:sp>
        <p:nvSpPr>
          <p:cNvPr id="3101" name="AutoShape 127"/>
          <p:cNvSpPr>
            <a:spLocks noChangeArrowheads="1"/>
          </p:cNvSpPr>
          <p:nvPr/>
        </p:nvSpPr>
        <p:spPr bwMode="auto">
          <a:xfrm>
            <a:off x="2509386" y="5685980"/>
            <a:ext cx="3670526" cy="147411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GLAS/ICESAT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2" name="AutoShape 128"/>
          <p:cNvSpPr>
            <a:spLocks noChangeArrowheads="1"/>
          </p:cNvSpPr>
          <p:nvPr/>
        </p:nvSpPr>
        <p:spPr bwMode="auto">
          <a:xfrm>
            <a:off x="9213178" y="5833391"/>
            <a:ext cx="1400401" cy="142875"/>
          </a:xfrm>
          <a:prstGeom prst="homePlate">
            <a:avLst>
              <a:gd name="adj" fmla="val 119661"/>
            </a:avLst>
          </a:prstGeom>
          <a:pattFill prst="wdDnDiag">
            <a:fgClr>
              <a:srgbClr val="FFFF00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000">
                <a:solidFill>
                  <a:srgbClr val="000099"/>
                </a:solidFill>
                <a:latin typeface="Arial Unicode MS" charset="0"/>
              </a:rPr>
              <a:t>  SRAL/GMES S-3A</a:t>
            </a:r>
            <a:endParaRPr lang="en-GB" sz="10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3" name="AutoShape 131"/>
          <p:cNvSpPr>
            <a:spLocks noChangeArrowheads="1"/>
          </p:cNvSpPr>
          <p:nvPr/>
        </p:nvSpPr>
        <p:spPr bwMode="auto">
          <a:xfrm>
            <a:off x="9666742" y="5663302"/>
            <a:ext cx="950232" cy="148545"/>
          </a:xfrm>
          <a:prstGeom prst="homePlate">
            <a:avLst>
              <a:gd name="adj" fmla="val 146774"/>
            </a:avLst>
          </a:prstGeom>
          <a:solidFill>
            <a:srgbClr val="FF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ICESAT-2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4" name="AutoShape 132"/>
          <p:cNvSpPr>
            <a:spLocks noChangeArrowheads="1"/>
          </p:cNvSpPr>
          <p:nvPr/>
        </p:nvSpPr>
        <p:spPr bwMode="auto">
          <a:xfrm>
            <a:off x="6367010" y="5833391"/>
            <a:ext cx="3044598" cy="142875"/>
          </a:xfrm>
          <a:prstGeom prst="homePlate">
            <a:avLst>
              <a:gd name="adj" fmla="val 118189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SIRAL/CryoSat-2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5" name="AutoShape 127"/>
          <p:cNvSpPr>
            <a:spLocks noChangeArrowheads="1"/>
          </p:cNvSpPr>
          <p:nvPr/>
        </p:nvSpPr>
        <p:spPr bwMode="auto">
          <a:xfrm>
            <a:off x="1915207" y="5468257"/>
            <a:ext cx="5650366" cy="163286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 dirty="0">
                <a:solidFill>
                  <a:srgbClr val="000099"/>
                </a:solidFill>
                <a:latin typeface="Arial Unicode MS" charset="0"/>
              </a:rPr>
              <a:t>                                                                RA2/Envisat</a:t>
            </a:r>
            <a:endParaRPr lang="en-GB" sz="1100" dirty="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6" name="AutoShape 142"/>
          <p:cNvSpPr>
            <a:spLocks noChangeArrowheads="1"/>
          </p:cNvSpPr>
          <p:nvPr/>
        </p:nvSpPr>
        <p:spPr bwMode="auto">
          <a:xfrm>
            <a:off x="1747394" y="5468257"/>
            <a:ext cx="2274661" cy="163286"/>
          </a:xfrm>
          <a:prstGeom prst="homePlate">
            <a:avLst>
              <a:gd name="adj" fmla="val 73974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RA /ERS-2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7" name="AutoShape 149"/>
          <p:cNvSpPr>
            <a:spLocks noChangeArrowheads="1"/>
          </p:cNvSpPr>
          <p:nvPr/>
        </p:nvSpPr>
        <p:spPr bwMode="auto">
          <a:xfrm>
            <a:off x="1765528" y="2941872"/>
            <a:ext cx="7331982" cy="149679"/>
          </a:xfrm>
          <a:prstGeom prst="homePlate">
            <a:avLst>
              <a:gd name="adj" fmla="val 14786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OLS &amp; SSMI/DMSP— AVHRR &amp; AMSU/NOAA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08" name="Text Box 165"/>
          <p:cNvSpPr txBox="1">
            <a:spLocks noChangeArrowheads="1"/>
          </p:cNvSpPr>
          <p:nvPr/>
        </p:nvSpPr>
        <p:spPr bwMode="auto">
          <a:xfrm>
            <a:off x="1905008" y="2438408"/>
            <a:ext cx="2343831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 u="sng">
                <a:solidFill>
                  <a:schemeClr val="accent2"/>
                </a:solidFill>
                <a:cs typeface="Times New Roman" charset="0"/>
              </a:rPr>
              <a:t>Passive Microwave Radiometer </a:t>
            </a:r>
          </a:p>
        </p:txBody>
      </p:sp>
      <p:sp>
        <p:nvSpPr>
          <p:cNvPr id="3109" name="Text Box 165"/>
          <p:cNvSpPr txBox="1">
            <a:spLocks noChangeArrowheads="1"/>
          </p:cNvSpPr>
          <p:nvPr/>
        </p:nvSpPr>
        <p:spPr bwMode="auto">
          <a:xfrm>
            <a:off x="1903868" y="5921836"/>
            <a:ext cx="2122714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 u="sng">
                <a:solidFill>
                  <a:schemeClr val="accent2"/>
                </a:solidFill>
                <a:cs typeface="Times New Roman" charset="0"/>
              </a:rPr>
              <a:t>Visible/TIR</a:t>
            </a:r>
          </a:p>
        </p:txBody>
      </p:sp>
      <p:sp>
        <p:nvSpPr>
          <p:cNvPr id="3110" name="Text Box 165"/>
          <p:cNvSpPr txBox="1">
            <a:spLocks noChangeArrowheads="1"/>
          </p:cNvSpPr>
          <p:nvPr/>
        </p:nvSpPr>
        <p:spPr bwMode="auto">
          <a:xfrm rot="-5400000">
            <a:off x="878237" y="4348830"/>
            <a:ext cx="1495651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>
                <a:solidFill>
                  <a:schemeClr val="accent2"/>
                </a:solidFill>
                <a:cs typeface="Times New Roman" charset="0"/>
              </a:rPr>
              <a:t>Drift Dynamics</a:t>
            </a:r>
          </a:p>
        </p:txBody>
      </p:sp>
      <p:sp>
        <p:nvSpPr>
          <p:cNvPr id="3111" name="Text Box 165"/>
          <p:cNvSpPr txBox="1">
            <a:spLocks noChangeArrowheads="1"/>
          </p:cNvSpPr>
          <p:nvPr/>
        </p:nvSpPr>
        <p:spPr bwMode="auto">
          <a:xfrm rot="-5400000">
            <a:off x="1133362" y="5651149"/>
            <a:ext cx="959304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>
                <a:solidFill>
                  <a:schemeClr val="accent2"/>
                </a:solidFill>
                <a:cs typeface="Times New Roman" charset="0"/>
              </a:rPr>
              <a:t>Thickness</a:t>
            </a:r>
          </a:p>
        </p:txBody>
      </p:sp>
      <p:sp>
        <p:nvSpPr>
          <p:cNvPr id="3112" name="AutoShape 149"/>
          <p:cNvSpPr>
            <a:spLocks noChangeArrowheads="1"/>
          </p:cNvSpPr>
          <p:nvPr/>
        </p:nvSpPr>
        <p:spPr bwMode="auto">
          <a:xfrm>
            <a:off x="1765528" y="6193980"/>
            <a:ext cx="7331982" cy="149679"/>
          </a:xfrm>
          <a:prstGeom prst="homePlate">
            <a:avLst>
              <a:gd name="adj" fmla="val 14786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OLS/DMSP— AVHRR/NOAA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184" name="AutoShape 153"/>
          <p:cNvSpPr>
            <a:spLocks noChangeArrowheads="1"/>
          </p:cNvSpPr>
          <p:nvPr/>
        </p:nvSpPr>
        <p:spPr bwMode="auto">
          <a:xfrm>
            <a:off x="4735286" y="6859588"/>
            <a:ext cx="4610554" cy="165554"/>
          </a:xfrm>
          <a:prstGeom prst="homePlate">
            <a:avLst>
              <a:gd name="adj" fmla="val 8361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 eaLnBrk="0" hangingPunct="0">
              <a:defRPr/>
            </a:pPr>
            <a:r>
              <a:rPr lang="nb-NO" sz="1100">
                <a:solidFill>
                  <a:srgbClr val="000099"/>
                </a:solidFill>
                <a:latin typeface="Arial Unicode MS" pitchFamily="34" charset="-128"/>
                <a:cs typeface="Times New Roman" pitchFamily="18" charset="0"/>
              </a:rPr>
              <a:t>HY-1B</a:t>
            </a:r>
            <a:endParaRPr lang="en-GB" sz="1100">
              <a:solidFill>
                <a:srgbClr val="000099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3114" name="AutoShape 154"/>
          <p:cNvSpPr>
            <a:spLocks noChangeArrowheads="1"/>
          </p:cNvSpPr>
          <p:nvPr/>
        </p:nvSpPr>
        <p:spPr bwMode="auto">
          <a:xfrm>
            <a:off x="2127251" y="6859588"/>
            <a:ext cx="2856366" cy="165554"/>
          </a:xfrm>
          <a:prstGeom prst="homePlate">
            <a:avLst>
              <a:gd name="adj" fmla="val 125567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COCTS/HY-1A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15" name="AutoShape 159"/>
          <p:cNvSpPr>
            <a:spLocks noChangeArrowheads="1"/>
          </p:cNvSpPr>
          <p:nvPr/>
        </p:nvSpPr>
        <p:spPr bwMode="auto">
          <a:xfrm>
            <a:off x="9496661" y="6412828"/>
            <a:ext cx="1082901" cy="149679"/>
          </a:xfrm>
          <a:prstGeom prst="homePlate">
            <a:avLst>
              <a:gd name="adj" fmla="val 144429"/>
            </a:avLst>
          </a:prstGeom>
          <a:pattFill prst="wdDnDiag">
            <a:fgClr>
              <a:srgbClr val="FFFF00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JPSS 1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16" name="AutoShape 160"/>
          <p:cNvSpPr>
            <a:spLocks noChangeArrowheads="1"/>
          </p:cNvSpPr>
          <p:nvPr/>
        </p:nvSpPr>
        <p:spPr bwMode="auto">
          <a:xfrm>
            <a:off x="7229938" y="6411695"/>
            <a:ext cx="2436813" cy="150813"/>
          </a:xfrm>
          <a:prstGeom prst="homePlate">
            <a:avLst>
              <a:gd name="adj" fmla="val 100388"/>
            </a:avLst>
          </a:prstGeom>
          <a:pattFill prst="wdDnDiag">
            <a:fgClr>
              <a:srgbClr val="99FF99"/>
            </a:fgClr>
            <a:bgClr>
              <a:schemeClr val="bg1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6106" tIns="33053" rIns="66106" bIns="33053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    VIIRS/NPP</a:t>
            </a:r>
            <a:endParaRPr lang="en-GB" sz="1100" b="1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17" name="AutoShape 144"/>
          <p:cNvSpPr>
            <a:spLocks noChangeArrowheads="1"/>
          </p:cNvSpPr>
          <p:nvPr/>
        </p:nvSpPr>
        <p:spPr bwMode="auto">
          <a:xfrm>
            <a:off x="1757597" y="6411693"/>
            <a:ext cx="5763759" cy="149679"/>
          </a:xfrm>
          <a:prstGeom prst="homePlate">
            <a:avLst>
              <a:gd name="adj" fmla="val 118375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MODIS&amp;ASTER/EOS-Terra &amp; -Aqua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189" name="AutoShape 157"/>
          <p:cNvSpPr>
            <a:spLocks noChangeArrowheads="1"/>
          </p:cNvSpPr>
          <p:nvPr/>
        </p:nvSpPr>
        <p:spPr bwMode="auto">
          <a:xfrm>
            <a:off x="9453572" y="7076168"/>
            <a:ext cx="1125991" cy="151946"/>
          </a:xfrm>
          <a:prstGeom prst="homePlate">
            <a:avLst>
              <a:gd name="adj" fmla="val 124309"/>
            </a:avLst>
          </a:prstGeom>
          <a:pattFill prst="wdDnDiag">
            <a:fgClr>
              <a:srgbClr val="FFFF00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  <a:alpha val="54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>
              <a:defRPr/>
            </a:pPr>
            <a:r>
              <a:rPr lang="nn-NO" sz="11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HY-2B</a:t>
            </a:r>
          </a:p>
        </p:txBody>
      </p:sp>
      <p:sp>
        <p:nvSpPr>
          <p:cNvPr id="190" name="AutoShape 157"/>
          <p:cNvSpPr>
            <a:spLocks noChangeArrowheads="1"/>
          </p:cNvSpPr>
          <p:nvPr/>
        </p:nvSpPr>
        <p:spPr bwMode="auto">
          <a:xfrm>
            <a:off x="7817304" y="7076168"/>
            <a:ext cx="1807482" cy="151946"/>
          </a:xfrm>
          <a:prstGeom prst="homePlate">
            <a:avLst>
              <a:gd name="adj" fmla="val 124309"/>
            </a:avLst>
          </a:prstGeom>
          <a:pattFill prst="wdDnDiag">
            <a:fgClr>
              <a:srgbClr val="99FF99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  <a:alpha val="54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>
              <a:defRPr/>
            </a:pPr>
            <a:r>
              <a:rPr lang="nn-NO" sz="11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HY-2B</a:t>
            </a:r>
          </a:p>
        </p:txBody>
      </p:sp>
      <p:sp>
        <p:nvSpPr>
          <p:cNvPr id="191" name="AutoShape 158"/>
          <p:cNvSpPr>
            <a:spLocks noChangeArrowheads="1"/>
          </p:cNvSpPr>
          <p:nvPr/>
        </p:nvSpPr>
        <p:spPr bwMode="auto">
          <a:xfrm>
            <a:off x="7081393" y="7076168"/>
            <a:ext cx="902607" cy="151946"/>
          </a:xfrm>
          <a:prstGeom prst="homePlate">
            <a:avLst>
              <a:gd name="adj" fmla="val 12536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>
              <a:defRPr/>
            </a:pPr>
            <a:r>
              <a:rPr lang="nn-NO" sz="1100" dirty="0">
                <a:solidFill>
                  <a:srgbClr val="000099"/>
                </a:solidFill>
                <a:latin typeface="Arial Unicode MS" pitchFamily="34" charset="-128"/>
                <a:cs typeface="Times New Roman" pitchFamily="18" charset="0"/>
              </a:rPr>
              <a:t>HY-2A</a:t>
            </a:r>
          </a:p>
        </p:txBody>
      </p:sp>
      <p:sp>
        <p:nvSpPr>
          <p:cNvPr id="3121" name="Text Box 165"/>
          <p:cNvSpPr txBox="1">
            <a:spLocks noChangeArrowheads="1"/>
          </p:cNvSpPr>
          <p:nvPr/>
        </p:nvSpPr>
        <p:spPr bwMode="auto">
          <a:xfrm rot="-5400000">
            <a:off x="1146978" y="6660912"/>
            <a:ext cx="958169" cy="23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9" tIns="32650" rIns="65299" bIns="32650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defTabSz="913782">
              <a:spcBef>
                <a:spcPct val="50000"/>
              </a:spcBef>
            </a:pPr>
            <a:r>
              <a:rPr lang="en-GB" sz="1100" b="1">
                <a:solidFill>
                  <a:schemeClr val="accent2"/>
                </a:solidFill>
                <a:cs typeface="Times New Roman" charset="0"/>
              </a:rPr>
              <a:t>IST/Albedo</a:t>
            </a:r>
          </a:p>
        </p:txBody>
      </p:sp>
      <p:sp>
        <p:nvSpPr>
          <p:cNvPr id="3122" name="AutoShape 130"/>
          <p:cNvSpPr>
            <a:spLocks noChangeArrowheads="1"/>
          </p:cNvSpPr>
          <p:nvPr/>
        </p:nvSpPr>
        <p:spPr bwMode="auto">
          <a:xfrm>
            <a:off x="7041706" y="3418123"/>
            <a:ext cx="3537857" cy="173491"/>
          </a:xfrm>
          <a:prstGeom prst="homePlate">
            <a:avLst>
              <a:gd name="adj" fmla="val 117632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        HY-2A/ 2B / 2C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23" name="AutoShape 127"/>
          <p:cNvSpPr>
            <a:spLocks noChangeArrowheads="1"/>
          </p:cNvSpPr>
          <p:nvPr/>
        </p:nvSpPr>
        <p:spPr bwMode="auto">
          <a:xfrm>
            <a:off x="5937253" y="3418123"/>
            <a:ext cx="2533196" cy="173491"/>
          </a:xfrm>
          <a:prstGeom prst="homePlate">
            <a:avLst>
              <a:gd name="adj" fmla="val 0"/>
            </a:avLst>
          </a:prstGeom>
          <a:solidFill>
            <a:srgbClr val="99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OSCAT / OceanSat-2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185" name="AutoShape 157"/>
          <p:cNvSpPr>
            <a:spLocks noChangeArrowheads="1"/>
          </p:cNvSpPr>
          <p:nvPr/>
        </p:nvSpPr>
        <p:spPr bwMode="auto">
          <a:xfrm>
            <a:off x="7971518" y="6629400"/>
            <a:ext cx="2608036" cy="156482"/>
          </a:xfrm>
          <a:prstGeom prst="homePlate">
            <a:avLst>
              <a:gd name="adj" fmla="val 12430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  <a:alpha val="54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>
              <a:defRPr/>
            </a:pPr>
            <a:r>
              <a:rPr lang="nn-NO" sz="11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FY-3C</a:t>
            </a:r>
          </a:p>
        </p:txBody>
      </p:sp>
      <p:sp>
        <p:nvSpPr>
          <p:cNvPr id="3125" name="AutoShape 155"/>
          <p:cNvSpPr>
            <a:spLocks noChangeArrowheads="1"/>
          </p:cNvSpPr>
          <p:nvPr/>
        </p:nvSpPr>
        <p:spPr bwMode="auto">
          <a:xfrm>
            <a:off x="6238875" y="6629400"/>
            <a:ext cx="2064884" cy="156482"/>
          </a:xfrm>
          <a:prstGeom prst="homePlate">
            <a:avLst>
              <a:gd name="adj" fmla="val 90720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                         FY-3B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26" name="AutoShape 155"/>
          <p:cNvSpPr>
            <a:spLocks noChangeArrowheads="1"/>
          </p:cNvSpPr>
          <p:nvPr/>
        </p:nvSpPr>
        <p:spPr bwMode="auto">
          <a:xfrm>
            <a:off x="5428117" y="6629400"/>
            <a:ext cx="1677080" cy="156482"/>
          </a:xfrm>
          <a:prstGeom prst="homePlate">
            <a:avLst>
              <a:gd name="adj" fmla="val 127716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  VIRR &amp; MERSI/FY-3A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27" name="AutoShape 156"/>
          <p:cNvSpPr>
            <a:spLocks noChangeArrowheads="1"/>
          </p:cNvSpPr>
          <p:nvPr/>
        </p:nvSpPr>
        <p:spPr bwMode="auto">
          <a:xfrm>
            <a:off x="2163545" y="6629400"/>
            <a:ext cx="3408589" cy="156482"/>
          </a:xfrm>
          <a:prstGeom prst="homePlate">
            <a:avLst>
              <a:gd name="adj" fmla="val 88240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VIRR/FY-1D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28" name="AutoShape 140"/>
          <p:cNvSpPr>
            <a:spLocks noChangeArrowheads="1"/>
          </p:cNvSpPr>
          <p:nvPr/>
        </p:nvSpPr>
        <p:spPr bwMode="auto">
          <a:xfrm>
            <a:off x="8433035" y="4188052"/>
            <a:ext cx="2041071" cy="163286"/>
          </a:xfrm>
          <a:prstGeom prst="homePlate">
            <a:avLst>
              <a:gd name="adj" fmla="val 116956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>
              <a:spcBef>
                <a:spcPct val="50000"/>
              </a:spcBef>
            </a:pPr>
            <a:r>
              <a:rPr lang="nb-NO" sz="1100">
                <a:solidFill>
                  <a:srgbClr val="000099"/>
                </a:solidFill>
                <a:latin typeface="Arial Unicode MS" charset="0"/>
              </a:rPr>
              <a:t>GMES S-1A, B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192" name="AutoShape 157"/>
          <p:cNvSpPr>
            <a:spLocks noChangeArrowheads="1"/>
          </p:cNvSpPr>
          <p:nvPr/>
        </p:nvSpPr>
        <p:spPr bwMode="auto">
          <a:xfrm>
            <a:off x="8257276" y="3149375"/>
            <a:ext cx="2301875" cy="153080"/>
          </a:xfrm>
          <a:prstGeom prst="homePlate">
            <a:avLst>
              <a:gd name="adj" fmla="val 124309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chemeClr val="bg1">
                <a:lumMod val="65000"/>
                <a:alpha val="54000"/>
              </a:schemeClr>
            </a:solidFill>
            <a:miter lim="800000"/>
            <a:headEnd/>
            <a:tailEnd/>
          </a:ln>
          <a:effectLst/>
        </p:spPr>
        <p:txBody>
          <a:bodyPr wrap="none" lIns="65299" tIns="32650" rIns="65299" bIns="32650" anchor="ctr"/>
          <a:lstStyle/>
          <a:p>
            <a:pPr algn="ctr" defTabSz="913673">
              <a:defRPr/>
            </a:pPr>
            <a:r>
              <a:rPr lang="nn-NO" sz="11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FY-3C</a:t>
            </a:r>
          </a:p>
        </p:txBody>
      </p:sp>
      <p:sp>
        <p:nvSpPr>
          <p:cNvPr id="3130" name="AutoShape 155"/>
          <p:cNvSpPr>
            <a:spLocks noChangeArrowheads="1"/>
          </p:cNvSpPr>
          <p:nvPr/>
        </p:nvSpPr>
        <p:spPr bwMode="auto">
          <a:xfrm>
            <a:off x="6253618" y="3145981"/>
            <a:ext cx="2346098" cy="153081"/>
          </a:xfrm>
          <a:prstGeom prst="homePlate">
            <a:avLst>
              <a:gd name="adj" fmla="val 128993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                          FY-3B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  <p:sp>
        <p:nvSpPr>
          <p:cNvPr id="3131" name="AutoShape 155"/>
          <p:cNvSpPr>
            <a:spLocks noChangeArrowheads="1"/>
          </p:cNvSpPr>
          <p:nvPr/>
        </p:nvSpPr>
        <p:spPr bwMode="auto">
          <a:xfrm>
            <a:off x="5442858" y="3145972"/>
            <a:ext cx="1678214" cy="156482"/>
          </a:xfrm>
          <a:prstGeom prst="homePlate">
            <a:avLst>
              <a:gd name="adj" fmla="val 127802"/>
            </a:avLst>
          </a:prstGeom>
          <a:pattFill prst="wdDnDiag">
            <a:fgClr>
              <a:srgbClr val="6AFE9B"/>
            </a:fgClr>
            <a:bgClr>
              <a:srgbClr val="FFFFFF"/>
            </a:bgClr>
          </a:patt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65299" tIns="32650" rIns="65299" bIns="32650" anchor="ctr"/>
          <a:lstStyle/>
          <a:p>
            <a:pPr algn="ctr" defTabSz="912649" eaLnBrk="0" hangingPunct="0"/>
            <a:r>
              <a:rPr lang="nb-NO" sz="1100">
                <a:solidFill>
                  <a:srgbClr val="000099"/>
                </a:solidFill>
                <a:latin typeface="Arial Unicode MS" charset="0"/>
              </a:rPr>
              <a:t>MWRI/FY-3A</a:t>
            </a:r>
            <a:endParaRPr lang="en-GB" sz="1100">
              <a:solidFill>
                <a:srgbClr val="000099"/>
              </a:solidFill>
              <a:latin typeface="Arial Unicode MS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 Box 117"/>
          <p:cNvSpPr txBox="1">
            <a:spLocks noChangeArrowheads="1"/>
          </p:cNvSpPr>
          <p:nvPr/>
        </p:nvSpPr>
        <p:spPr bwMode="auto">
          <a:xfrm>
            <a:off x="1524000" y="3810008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37931725" indent="-37474525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nb-NO" sz="1200">
                <a:solidFill>
                  <a:srgbClr val="000000"/>
                </a:solidFill>
                <a:latin typeface="Arial Unicode MS" charset="0"/>
              </a:rPr>
              <a:t>Ice sheet elevation, sea ice thickness</a:t>
            </a:r>
            <a:endParaRPr lang="en-GB" sz="1200">
              <a:solidFill>
                <a:srgbClr val="000000"/>
              </a:solidFill>
              <a:latin typeface="Arial Unicode MS" charset="0"/>
            </a:endParaRPr>
          </a:p>
        </p:txBody>
      </p:sp>
      <p:sp>
        <p:nvSpPr>
          <p:cNvPr id="175" name="Text Box 117"/>
          <p:cNvSpPr txBox="1">
            <a:spLocks noChangeArrowheads="1"/>
          </p:cNvSpPr>
          <p:nvPr/>
        </p:nvSpPr>
        <p:spPr bwMode="auto">
          <a:xfrm>
            <a:off x="1524000" y="2438407"/>
            <a:ext cx="1752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37931725" indent="-37474525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Sea ice extent</a:t>
            </a:r>
          </a:p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and concentraton,</a:t>
            </a:r>
          </a:p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ice sheet elevation, </a:t>
            </a:r>
          </a:p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glacier velocity,</a:t>
            </a:r>
          </a:p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snow accumulation</a:t>
            </a:r>
          </a:p>
        </p:txBody>
      </p:sp>
      <p:sp>
        <p:nvSpPr>
          <p:cNvPr id="177" name="Text Box 117"/>
          <p:cNvSpPr txBox="1">
            <a:spLocks noChangeArrowheads="1"/>
          </p:cNvSpPr>
          <p:nvPr/>
        </p:nvSpPr>
        <p:spPr bwMode="auto">
          <a:xfrm>
            <a:off x="1524000" y="4911198"/>
            <a:ext cx="175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37931725" indent="-37474525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Sea ice extent and</a:t>
            </a:r>
          </a:p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concentration,</a:t>
            </a:r>
          </a:p>
          <a:p>
            <a:pPr eaLnBrk="1" hangingPunct="1"/>
            <a:r>
              <a:rPr lang="nb-NO" sz="1200" dirty="0">
                <a:solidFill>
                  <a:srgbClr val="000000"/>
                </a:solidFill>
                <a:latin typeface="Arial Unicode MS" charset="0"/>
              </a:rPr>
              <a:t>glacier area,</a:t>
            </a:r>
          </a:p>
          <a:p>
            <a:pPr eaLnBrk="1" hangingPunct="1"/>
            <a:r>
              <a:rPr lang="en-GB" sz="1200" dirty="0">
                <a:solidFill>
                  <a:srgbClr val="000000"/>
                </a:solidFill>
                <a:latin typeface="Arial Unicode MS" charset="0"/>
              </a:rPr>
              <a:t>surface albedo</a:t>
            </a:r>
          </a:p>
          <a:p>
            <a:pPr eaLnBrk="1" hangingPunct="1"/>
            <a:r>
              <a:rPr lang="en-GB" sz="1200" dirty="0">
                <a:solidFill>
                  <a:srgbClr val="000000"/>
                </a:solidFill>
                <a:latin typeface="Arial Unicode MS" charset="0"/>
              </a:rPr>
              <a:t>and temperature,</a:t>
            </a:r>
          </a:p>
          <a:p>
            <a:pPr eaLnBrk="1" hangingPunct="1"/>
            <a:r>
              <a:rPr lang="en-GB" sz="1200" dirty="0">
                <a:solidFill>
                  <a:srgbClr val="000000"/>
                </a:solidFill>
                <a:latin typeface="Arial Unicode MS" charset="0"/>
              </a:rPr>
              <a:t>radiation budget</a:t>
            </a:r>
          </a:p>
        </p:txBody>
      </p:sp>
      <p:sp>
        <p:nvSpPr>
          <p:cNvPr id="179" name="Text Box 117"/>
          <p:cNvSpPr txBox="1">
            <a:spLocks noChangeArrowheads="1"/>
          </p:cNvSpPr>
          <p:nvPr/>
        </p:nvSpPr>
        <p:spPr bwMode="auto">
          <a:xfrm>
            <a:off x="1524000" y="4267208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37931725" indent="-37474525"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eaLnBrk="0" hangingPunct="0"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nb-NO" sz="1200">
                <a:solidFill>
                  <a:srgbClr val="000000"/>
                </a:solidFill>
                <a:latin typeface="Arial Unicode MS" charset="0"/>
              </a:rPr>
              <a:t>Ice sheet mass </a:t>
            </a:r>
          </a:p>
          <a:p>
            <a:pPr eaLnBrk="1" hangingPunct="1"/>
            <a:r>
              <a:rPr lang="nb-NO" sz="1200">
                <a:solidFill>
                  <a:srgbClr val="000000"/>
                </a:solidFill>
                <a:latin typeface="Arial Unicode MS" charset="0"/>
              </a:rPr>
              <a:t>change</a:t>
            </a:r>
            <a:endParaRPr lang="en-GB" sz="1200">
              <a:solidFill>
                <a:srgbClr val="000000"/>
              </a:solidFill>
              <a:latin typeface="Arial Unicode MS" charset="0"/>
            </a:endParaRPr>
          </a:p>
        </p:txBody>
      </p:sp>
      <p:sp>
        <p:nvSpPr>
          <p:cNvPr id="180" name="Left Bracket 170"/>
          <p:cNvSpPr>
            <a:spLocks/>
          </p:cNvSpPr>
          <p:nvPr/>
        </p:nvSpPr>
        <p:spPr bwMode="auto">
          <a:xfrm>
            <a:off x="2971801" y="2495362"/>
            <a:ext cx="76200" cy="1390838"/>
          </a:xfrm>
          <a:prstGeom prst="leftBracket">
            <a:avLst>
              <a:gd name="adj" fmla="val 83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Left Bracket 172"/>
          <p:cNvSpPr>
            <a:spLocks/>
          </p:cNvSpPr>
          <p:nvPr/>
        </p:nvSpPr>
        <p:spPr bwMode="auto">
          <a:xfrm>
            <a:off x="2971801" y="3962400"/>
            <a:ext cx="76200" cy="304800"/>
          </a:xfrm>
          <a:prstGeom prst="leftBracket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Left Bracket 173"/>
          <p:cNvSpPr>
            <a:spLocks/>
          </p:cNvSpPr>
          <p:nvPr/>
        </p:nvSpPr>
        <p:spPr bwMode="auto">
          <a:xfrm>
            <a:off x="2971801" y="4343401"/>
            <a:ext cx="76200" cy="308420"/>
          </a:xfrm>
          <a:prstGeom prst="leftBracket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Left Bracket 171"/>
          <p:cNvSpPr>
            <a:spLocks/>
          </p:cNvSpPr>
          <p:nvPr/>
        </p:nvSpPr>
        <p:spPr bwMode="auto">
          <a:xfrm>
            <a:off x="2971801" y="4729163"/>
            <a:ext cx="76200" cy="1562362"/>
          </a:xfrm>
          <a:prstGeom prst="leftBracket">
            <a:avLst>
              <a:gd name="adj" fmla="val 83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71800" y="1258375"/>
            <a:ext cx="7495278" cy="165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Screen Shot 2015-03-30 at 11.51.0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917" y="1390832"/>
            <a:ext cx="7383979" cy="550355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70545" y="1999622"/>
            <a:ext cx="596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Year: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71801" y="1363103"/>
            <a:ext cx="1320328" cy="5434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4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4654</TotalTime>
  <Words>1676</Words>
  <Application>Microsoft Macintosh PowerPoint</Application>
  <PresentationFormat>Custom</PresentationFormat>
  <Paragraphs>697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Arial</vt:lpstr>
      <vt:lpstr>Calibri</vt:lpstr>
      <vt:lpstr>Times New Roman</vt:lpstr>
      <vt:lpstr>Office Theme</vt:lpstr>
      <vt:lpstr>Custom Design</vt:lpstr>
      <vt:lpstr>Satellite Missions for Observing the Cryosphere</vt:lpstr>
      <vt:lpstr>Satellite Missions for Observing the Cryosphere</vt:lpstr>
      <vt:lpstr>Satellite Missions for Observing the Cryosphere</vt:lpstr>
      <vt:lpstr>Cryosphere Satellite Missions</vt:lpstr>
      <vt:lpstr>PowerPoint Presentation</vt:lpstr>
      <vt:lpstr>PowerPoint Presentation</vt:lpstr>
    </vt:vector>
  </TitlesOfParts>
  <Company>University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Cryosphere Satellite Missions</dc:title>
  <dc:creator>Jeff Key</dc:creator>
  <cp:lastModifiedBy>Jeff Key</cp:lastModifiedBy>
  <cp:revision>126</cp:revision>
  <dcterms:created xsi:type="dcterms:W3CDTF">2013-04-26T17:36:32Z</dcterms:created>
  <dcterms:modified xsi:type="dcterms:W3CDTF">2025-04-03T16:52:22Z</dcterms:modified>
</cp:coreProperties>
</file>